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67" r:id="rId5"/>
    <p:sldId id="261" r:id="rId6"/>
    <p:sldId id="268" r:id="rId7"/>
    <p:sldId id="269" r:id="rId8"/>
    <p:sldId id="270" r:id="rId9"/>
    <p:sldId id="271" r:id="rId10"/>
    <p:sldId id="272" r:id="rId11"/>
    <p:sldId id="258" r:id="rId12"/>
    <p:sldId id="259" r:id="rId13"/>
    <p:sldId id="262" r:id="rId14"/>
    <p:sldId id="263" r:id="rId15"/>
    <p:sldId id="264" r:id="rId16"/>
    <p:sldId id="273" r:id="rId17"/>
    <p:sldId id="26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7" autoAdjust="0"/>
    <p:restoredTop sz="94660"/>
  </p:normalViewPr>
  <p:slideViewPr>
    <p:cSldViewPr snapToGrid="0">
      <p:cViewPr varScale="1">
        <p:scale>
          <a:sx n="97" d="100"/>
          <a:sy n="97"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pl-PL" smtClean="0"/>
              <a:t>Kliknij, aby edytować styl</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12/14/2014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pl-PL" smtClean="0"/>
              <a:t>Kliknij, aby edytować styl</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pl-PL" smtClean="0"/>
              <a:t>Kliknij, aby edytować styl</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l-PL" smtClean="0"/>
              <a:t>Kliknij, aby edytować style wzorca tekstu</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pl-PL" smtClean="0"/>
              <a:t>Kliknij, aby edytować styl</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l-PL" smtClean="0"/>
              <a:t>Kliknij, aby edytować style wzorca tekstu</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nchor="ct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pl-PL" smtClean="0"/>
              <a:t>Kliknij, aby edytować styl</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pl-PL" smtClean="0"/>
              <a:t>Kliknij, aby edytować styl</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12/14/2014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pl-PL" smtClean="0"/>
              <a:t>Kliknij, aby edytować styl</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12/14/2014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12/14/2014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790341" y="2064775"/>
            <a:ext cx="8676222" cy="2183841"/>
          </a:xfrm>
        </p:spPr>
        <p:txBody>
          <a:bodyPr>
            <a:normAutofit fontScale="90000"/>
          </a:bodyPr>
          <a:lstStyle/>
          <a:p>
            <a:r>
              <a:rPr lang="pl-PL" b="1" dirty="0" smtClean="0"/>
              <a:t>SYSTEM INSTYTUCJONALNY Unii Europejskiej</a:t>
            </a:r>
            <a:br>
              <a:rPr lang="pl-PL" b="1" dirty="0" smtClean="0"/>
            </a:br>
            <a:endParaRPr lang="pl-PL" b="1" dirty="0"/>
          </a:p>
        </p:txBody>
      </p:sp>
      <p:sp>
        <p:nvSpPr>
          <p:cNvPr id="4" name="pole tekstowe 3"/>
          <p:cNvSpPr txBox="1"/>
          <p:nvPr/>
        </p:nvSpPr>
        <p:spPr>
          <a:xfrm>
            <a:off x="288757" y="5751095"/>
            <a:ext cx="6304548" cy="646331"/>
          </a:xfrm>
          <a:prstGeom prst="rect">
            <a:avLst/>
          </a:prstGeom>
          <a:noFill/>
        </p:spPr>
        <p:txBody>
          <a:bodyPr wrap="square" rtlCol="0">
            <a:spAutoFit/>
          </a:bodyPr>
          <a:lstStyle/>
          <a:p>
            <a:r>
              <a:rPr lang="pl-PL" dirty="0" smtClean="0"/>
              <a:t>Łukasz Stępkowski</a:t>
            </a:r>
          </a:p>
          <a:p>
            <a:r>
              <a:rPr lang="pl-PL" dirty="0" smtClean="0"/>
              <a:t>Katedra Prawa Międzynarodowego i Europejskiego</a:t>
            </a:r>
            <a:endParaRPr lang="pl-PL" dirty="0"/>
          </a:p>
        </p:txBody>
      </p:sp>
      <p:sp>
        <p:nvSpPr>
          <p:cNvPr id="5" name="pole tekstowe 4"/>
          <p:cNvSpPr txBox="1"/>
          <p:nvPr/>
        </p:nvSpPr>
        <p:spPr>
          <a:xfrm rot="1281262">
            <a:off x="9736854" y="5289430"/>
            <a:ext cx="2039816" cy="923330"/>
          </a:xfrm>
          <a:prstGeom prst="rect">
            <a:avLst/>
          </a:prstGeom>
          <a:noFill/>
        </p:spPr>
        <p:txBody>
          <a:bodyPr wrap="square" rtlCol="0">
            <a:spAutoFit/>
          </a:bodyPr>
          <a:lstStyle/>
          <a:p>
            <a:r>
              <a:rPr lang="pl-PL" b="1" dirty="0" smtClean="0">
                <a:solidFill>
                  <a:srgbClr val="FF0000"/>
                </a:solidFill>
              </a:rPr>
              <a:t>EDYCJA 2014</a:t>
            </a:r>
          </a:p>
          <a:p>
            <a:r>
              <a:rPr lang="pl-PL" b="1" dirty="0" smtClean="0">
                <a:solidFill>
                  <a:srgbClr val="FF0000"/>
                </a:solidFill>
              </a:rPr>
              <a:t>SSA I, ROK II</a:t>
            </a:r>
          </a:p>
          <a:p>
            <a:r>
              <a:rPr lang="pl-PL" b="1" dirty="0" smtClean="0">
                <a:solidFill>
                  <a:srgbClr val="FF0000"/>
                </a:solidFill>
              </a:rPr>
              <a:t>v. 1.1</a:t>
            </a:r>
            <a:endParaRPr lang="pl-PL" b="1" dirty="0">
              <a:solidFill>
                <a:srgbClr val="FF0000"/>
              </a:solidFill>
            </a:endParaRPr>
          </a:p>
        </p:txBody>
      </p:sp>
    </p:spTree>
    <p:extLst>
      <p:ext uri="{BB962C8B-B14F-4D97-AF65-F5344CB8AC3E}">
        <p14:creationId xmlns:p14="http://schemas.microsoft.com/office/powerpoint/2010/main" val="1467709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12192000" cy="648929"/>
          </a:xfrm>
        </p:spPr>
        <p:txBody>
          <a:bodyPr/>
          <a:lstStyle/>
          <a:p>
            <a:r>
              <a:rPr lang="pl-PL" dirty="0" smtClean="0"/>
              <a:t>Trybunał obrachunkowy</a:t>
            </a:r>
            <a:endParaRPr lang="pl-PL" dirty="0"/>
          </a:p>
        </p:txBody>
      </p:sp>
      <p:sp>
        <p:nvSpPr>
          <p:cNvPr id="3" name="Symbol zastępczy zawartości 2"/>
          <p:cNvSpPr>
            <a:spLocks noGrp="1"/>
          </p:cNvSpPr>
          <p:nvPr>
            <p:ph idx="1"/>
          </p:nvPr>
        </p:nvSpPr>
        <p:spPr>
          <a:xfrm>
            <a:off x="0" y="562896"/>
            <a:ext cx="12192000" cy="6295104"/>
          </a:xfrm>
        </p:spPr>
        <p:txBody>
          <a:bodyPr/>
          <a:lstStyle/>
          <a:p>
            <a:r>
              <a:rPr lang="pl-PL" dirty="0" smtClean="0"/>
              <a:t>287 </a:t>
            </a:r>
            <a:r>
              <a:rPr lang="pl-PL" dirty="0" err="1" smtClean="0"/>
              <a:t>tfue</a:t>
            </a:r>
            <a:endParaRPr lang="pl-PL" dirty="0"/>
          </a:p>
          <a:p>
            <a:r>
              <a:rPr lang="pl-PL" dirty="0" smtClean="0"/>
              <a:t>Kontrola rachunków wszystkich wydatków i dochodów </a:t>
            </a:r>
            <a:r>
              <a:rPr lang="pl-PL" dirty="0" err="1" smtClean="0"/>
              <a:t>ue</a:t>
            </a:r>
            <a:endParaRPr lang="pl-PL" dirty="0" smtClean="0"/>
          </a:p>
          <a:p>
            <a:r>
              <a:rPr lang="pl-PL" dirty="0" smtClean="0"/>
              <a:t>Kontrola rachunków wszystkich wydatków i wszystkich organów oraz jednostek organizacyjnych, chyba że akt prawa wtórnego, właściwy dla jednostki organizacyjnej, wyklucza taką kontrolę</a:t>
            </a:r>
          </a:p>
          <a:p>
            <a:r>
              <a:rPr lang="pl-PL" dirty="0"/>
              <a:t>Trybunał Obrachunkowy ma za zadanie, jako niezależny audytor zewnętrzny, kontrolować, czy transakcje finansowe związane z poborem i korzystaniem z funduszy </a:t>
            </a:r>
            <a:r>
              <a:rPr lang="pl-PL" dirty="0" smtClean="0"/>
              <a:t>UE zostały </a:t>
            </a:r>
            <a:r>
              <a:rPr lang="pl-PL" dirty="0"/>
              <a:t>prawidłowo zarejestrowane i wykazane, dokonane w sposób zgodny z prawem i prawidłowy, oraz czy są one zarządzane w trosce o gospodarność, skuteczność i wydajność, a także przedstawiać zalecenia w celu poprawy finansowego </a:t>
            </a:r>
            <a:r>
              <a:rPr lang="pl-PL" dirty="0" smtClean="0"/>
              <a:t>zarządzania UE </a:t>
            </a:r>
          </a:p>
          <a:p>
            <a:r>
              <a:rPr lang="pl-PL" dirty="0" smtClean="0"/>
              <a:t>Może być „kontrola na miejscu” – kontrolowanie państwa członkowskiego – wyrok </a:t>
            </a:r>
            <a:r>
              <a:rPr lang="pl-PL" dirty="0"/>
              <a:t>TS z dnia 15 listopada 2011 </a:t>
            </a:r>
            <a:r>
              <a:rPr lang="pl-PL" dirty="0" smtClean="0"/>
              <a:t>r. </a:t>
            </a:r>
            <a:r>
              <a:rPr lang="pl-PL" b="1" dirty="0" smtClean="0"/>
              <a:t>C-539/09 </a:t>
            </a:r>
            <a:r>
              <a:rPr lang="pl-PL" dirty="0" smtClean="0"/>
              <a:t>Komisja </a:t>
            </a:r>
            <a:r>
              <a:rPr lang="pl-PL" dirty="0"/>
              <a:t>Europejska przeciwko Republice Federalnej </a:t>
            </a:r>
            <a:r>
              <a:rPr lang="pl-PL" dirty="0" smtClean="0"/>
              <a:t>Niemiec</a:t>
            </a:r>
          </a:p>
          <a:p>
            <a:pPr lvl="1"/>
            <a:r>
              <a:rPr lang="pl-PL" dirty="0" smtClean="0"/>
              <a:t>Państwo członkowskie ignoruje TO =&gt; skarga komisji na Państwo członkowskie (udana)</a:t>
            </a:r>
            <a:endParaRPr lang="pl-PL" dirty="0"/>
          </a:p>
        </p:txBody>
      </p:sp>
    </p:spTree>
    <p:extLst>
      <p:ext uri="{BB962C8B-B14F-4D97-AF65-F5344CB8AC3E}">
        <p14:creationId xmlns:p14="http://schemas.microsoft.com/office/powerpoint/2010/main" val="1890439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45000" y="580104"/>
            <a:ext cx="10716290" cy="481781"/>
          </a:xfrm>
        </p:spPr>
        <p:txBody>
          <a:bodyPr>
            <a:normAutofit fontScale="90000"/>
          </a:bodyPr>
          <a:lstStyle/>
          <a:p>
            <a:r>
              <a:rPr lang="pl-PL" dirty="0" smtClean="0"/>
              <a:t>Reprezentacja unii Europejskiej </a:t>
            </a:r>
            <a:br>
              <a:rPr lang="pl-PL" dirty="0" smtClean="0"/>
            </a:br>
            <a:endParaRPr lang="pl-PL" dirty="0"/>
          </a:p>
        </p:txBody>
      </p:sp>
      <p:sp>
        <p:nvSpPr>
          <p:cNvPr id="3" name="Symbol zastępczy zawartości 2"/>
          <p:cNvSpPr>
            <a:spLocks noGrp="1"/>
          </p:cNvSpPr>
          <p:nvPr>
            <p:ph idx="1"/>
          </p:nvPr>
        </p:nvSpPr>
        <p:spPr>
          <a:xfrm>
            <a:off x="98323" y="1704473"/>
            <a:ext cx="11536214" cy="5040456"/>
          </a:xfrm>
        </p:spPr>
        <p:txBody>
          <a:bodyPr>
            <a:normAutofit fontScale="85000" lnSpcReduction="10000"/>
          </a:bodyPr>
          <a:lstStyle/>
          <a:p>
            <a:pPr algn="just"/>
            <a:r>
              <a:rPr lang="pl-PL" b="1" dirty="0" smtClean="0"/>
              <a:t>Działanie instytucji lub organu, które jest uważane za działanie samej organizacji (osoby prawnej) „Na Zewnątrz”</a:t>
            </a:r>
          </a:p>
          <a:p>
            <a:pPr lvl="1" algn="just"/>
            <a:r>
              <a:rPr lang="pl-PL" b="1" dirty="0" smtClean="0"/>
              <a:t>Czynności faktyczne i Prawne</a:t>
            </a:r>
          </a:p>
          <a:p>
            <a:pPr algn="just"/>
            <a:r>
              <a:rPr lang="pl-PL" b="1" dirty="0" smtClean="0"/>
              <a:t>Co do zasady, organem, który działa za unię europejską i w jej imieniu jest komisja europejska (art. 17 </a:t>
            </a:r>
            <a:r>
              <a:rPr lang="pl-PL" b="1" dirty="0" err="1" smtClean="0"/>
              <a:t>tue</a:t>
            </a:r>
            <a:r>
              <a:rPr lang="pl-PL" b="1" dirty="0" smtClean="0"/>
              <a:t>)</a:t>
            </a:r>
          </a:p>
          <a:p>
            <a:pPr lvl="1" algn="just"/>
            <a:r>
              <a:rPr lang="pl-PL" b="1" dirty="0" smtClean="0"/>
              <a:t>Faktyczne prowadzenie spraw</a:t>
            </a:r>
          </a:p>
          <a:p>
            <a:pPr lvl="1" algn="just"/>
            <a:r>
              <a:rPr lang="pl-PL" b="1" dirty="0" smtClean="0"/>
              <a:t>Składanie oświadczeń (w tym oświadczeń woli)</a:t>
            </a:r>
          </a:p>
          <a:p>
            <a:pPr lvl="1" algn="just"/>
            <a:r>
              <a:rPr lang="pl-PL" b="1" dirty="0" smtClean="0"/>
              <a:t>Reprezentacja w organizacjach międzynarodowych, których Unia jest członkiem</a:t>
            </a:r>
          </a:p>
          <a:p>
            <a:pPr lvl="1" algn="just"/>
            <a:r>
              <a:rPr lang="pl-PL" b="1" dirty="0" smtClean="0"/>
              <a:t>Reprezentacja procesowa</a:t>
            </a:r>
          </a:p>
          <a:p>
            <a:pPr algn="just"/>
            <a:r>
              <a:rPr lang="pl-PL" b="1" dirty="0" smtClean="0"/>
              <a:t>Prawo delegacji na inne instytucje</a:t>
            </a:r>
          </a:p>
          <a:p>
            <a:pPr lvl="1" algn="just"/>
            <a:r>
              <a:rPr lang="pl-PL" b="1" dirty="0" smtClean="0"/>
              <a:t>Nie pozbawia to komisję jej kompetencji</a:t>
            </a:r>
          </a:p>
          <a:p>
            <a:pPr lvl="1" algn="just"/>
            <a:r>
              <a:rPr lang="pl-PL" b="1" dirty="0" smtClean="0"/>
              <a:t>Wspólnoty Europejskie </a:t>
            </a:r>
            <a:r>
              <a:rPr lang="pl-PL" b="1" dirty="0" err="1" smtClean="0"/>
              <a:t>pk</a:t>
            </a:r>
            <a:r>
              <a:rPr lang="pl-PL" b="1" dirty="0" smtClean="0"/>
              <a:t>-o</a:t>
            </a:r>
            <a:r>
              <a:rPr lang="fr-FR" b="1" dirty="0" smtClean="0"/>
              <a:t> </a:t>
            </a:r>
            <a:r>
              <a:rPr lang="fr-FR" b="1" dirty="0"/>
              <a:t>Région de </a:t>
            </a:r>
            <a:r>
              <a:rPr lang="fr-FR" b="1" dirty="0" smtClean="0"/>
              <a:t>Bruxelles-Capitale</a:t>
            </a:r>
            <a:r>
              <a:rPr lang="pl-PL" b="1" dirty="0"/>
              <a:t>, C-137/10, ECR 2011 </a:t>
            </a:r>
            <a:r>
              <a:rPr lang="pl-PL" b="1" dirty="0" smtClean="0"/>
              <a:t>I-03515</a:t>
            </a:r>
          </a:p>
          <a:p>
            <a:pPr algn="just"/>
            <a:r>
              <a:rPr lang="pl-PL" b="1" dirty="0" smtClean="0"/>
              <a:t>Pamiętać jednak </a:t>
            </a:r>
            <a:r>
              <a:rPr lang="pl-PL" b="1" dirty="0"/>
              <a:t>: przyjmowanie istotnych norm w rozpatrywanej dziedzinie jest zastrzeżone do kompetencji prawodawcy </a:t>
            </a:r>
            <a:r>
              <a:rPr lang="pl-PL" b="1" dirty="0" smtClean="0"/>
              <a:t>Unii (…) nie </a:t>
            </a:r>
            <a:r>
              <a:rPr lang="pl-PL" b="1" dirty="0"/>
              <a:t>podlegają delegacji przepisy, których przyjęcie wymaga dokonania wyboru politycznego wchodzącego w zakres własnych kompetencji prawodawcy </a:t>
            </a:r>
            <a:r>
              <a:rPr lang="pl-PL" b="1" dirty="0" smtClean="0"/>
              <a:t>Unii </a:t>
            </a:r>
            <a:r>
              <a:rPr lang="pl-PL" b="1" dirty="0"/>
              <a:t>(wyrok TS z dnia 5 września 2012 r. </a:t>
            </a:r>
            <a:br>
              <a:rPr lang="pl-PL" b="1" dirty="0"/>
            </a:br>
            <a:r>
              <a:rPr lang="pl-PL" b="1" dirty="0" smtClean="0"/>
              <a:t>C-355/10 Parlament </a:t>
            </a:r>
            <a:r>
              <a:rPr lang="pl-PL" b="1" dirty="0"/>
              <a:t>Europejski przeciwko Radzie Unii </a:t>
            </a:r>
            <a:r>
              <a:rPr lang="pl-PL" b="1" dirty="0" smtClean="0"/>
              <a:t>Europejskiej, pkt 65); wymóg kontroli sądowej dla delegacji</a:t>
            </a:r>
            <a:endParaRPr lang="pl-PL" b="1" dirty="0" smtClean="0"/>
          </a:p>
        </p:txBody>
      </p:sp>
    </p:spTree>
    <p:extLst>
      <p:ext uri="{BB962C8B-B14F-4D97-AF65-F5344CB8AC3E}">
        <p14:creationId xmlns:p14="http://schemas.microsoft.com/office/powerpoint/2010/main" val="3983648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7012" y="417095"/>
            <a:ext cx="10047955" cy="1363579"/>
          </a:xfrm>
        </p:spPr>
        <p:txBody>
          <a:bodyPr>
            <a:normAutofit fontScale="90000"/>
          </a:bodyPr>
          <a:lstStyle/>
          <a:p>
            <a:r>
              <a:rPr lang="pl-PL" dirty="0"/>
              <a:t>Pola działania, gdzie kompetencja do reprezentacji spoczywa na innej instytucji lub </a:t>
            </a:r>
            <a:r>
              <a:rPr lang="pl-PL" dirty="0" smtClean="0"/>
              <a:t>organie niż Komisja Europejska</a:t>
            </a:r>
            <a:r>
              <a:rPr lang="pl-PL" dirty="0"/>
              <a:t/>
            </a:r>
            <a:br>
              <a:rPr lang="pl-PL" dirty="0"/>
            </a:br>
            <a:endParaRPr lang="pl-PL" dirty="0"/>
          </a:p>
        </p:txBody>
      </p:sp>
      <p:sp>
        <p:nvSpPr>
          <p:cNvPr id="3" name="Symbol zastępczy zawartości 2"/>
          <p:cNvSpPr>
            <a:spLocks noGrp="1"/>
          </p:cNvSpPr>
          <p:nvPr>
            <p:ph idx="1"/>
          </p:nvPr>
        </p:nvSpPr>
        <p:spPr>
          <a:xfrm>
            <a:off x="481263" y="2117557"/>
            <a:ext cx="11261558" cy="4547937"/>
          </a:xfrm>
        </p:spPr>
        <p:txBody>
          <a:bodyPr>
            <a:normAutofit lnSpcReduction="10000"/>
          </a:bodyPr>
          <a:lstStyle/>
          <a:p>
            <a:r>
              <a:rPr lang="pl-PL" b="1" dirty="0" smtClean="0"/>
              <a:t>Wspólna Polityka Zagraniczna i Bezpieczeństwa (</a:t>
            </a:r>
            <a:r>
              <a:rPr lang="pl-PL" b="1" dirty="0" err="1" smtClean="0"/>
              <a:t>WPZiB</a:t>
            </a:r>
            <a:r>
              <a:rPr lang="pl-PL" b="1" dirty="0" smtClean="0"/>
              <a:t>)</a:t>
            </a:r>
          </a:p>
          <a:p>
            <a:r>
              <a:rPr lang="pl-PL" b="1" dirty="0" smtClean="0"/>
              <a:t>Zawieranie i przystępowanie do Umów Międzynarodowych</a:t>
            </a:r>
          </a:p>
          <a:p>
            <a:pPr lvl="1"/>
            <a:r>
              <a:rPr lang="pl-PL" b="1" dirty="0" smtClean="0"/>
              <a:t>Rada zawiera Umowy (art. 218 ust. 2 TFUE)</a:t>
            </a:r>
          </a:p>
          <a:p>
            <a:pPr lvl="2"/>
            <a:r>
              <a:rPr lang="pl-PL" b="1" dirty="0" smtClean="0"/>
              <a:t>Przystąpienie do EKPC i Umowy „Stowarzyszeniowe” i in. – Rada za Zgodą Parlamentu (Art. 218 ust.6 TFUE)</a:t>
            </a:r>
          </a:p>
          <a:p>
            <a:r>
              <a:rPr lang="pl-PL" b="1" dirty="0" smtClean="0"/>
              <a:t>Przystąpienie nowego Państwa do Unii Europejskiej (art. 49 TUE)</a:t>
            </a:r>
          </a:p>
          <a:p>
            <a:pPr lvl="1"/>
            <a:r>
              <a:rPr lang="pl-PL" b="1" dirty="0" smtClean="0"/>
              <a:t>Rada reprezentuje UE w rozpoznawaniu wniosku o przyjęcie</a:t>
            </a:r>
          </a:p>
          <a:p>
            <a:pPr lvl="1"/>
            <a:r>
              <a:rPr lang="pl-PL" b="1" dirty="0" smtClean="0"/>
              <a:t>Rada prowadzi negocjacje</a:t>
            </a:r>
          </a:p>
          <a:p>
            <a:r>
              <a:rPr lang="pl-PL" b="1" dirty="0" smtClean="0"/>
              <a:t>Wystąpienie Państwa Członkowskiego z Unii Europejskiej (art. 50 TUE)</a:t>
            </a:r>
          </a:p>
          <a:p>
            <a:pPr lvl="1"/>
            <a:r>
              <a:rPr lang="pl-PL" b="1" dirty="0" smtClean="0"/>
              <a:t>Rada europejska przyjmuje wniosek o wystąpienie z UE</a:t>
            </a:r>
          </a:p>
          <a:p>
            <a:pPr lvl="1"/>
            <a:r>
              <a:rPr lang="pl-PL" b="1" dirty="0" smtClean="0"/>
              <a:t>Rada Europejska określa wytyczne wystąpienia</a:t>
            </a:r>
          </a:p>
          <a:p>
            <a:pPr lvl="1"/>
            <a:r>
              <a:rPr lang="pl-PL" b="1" dirty="0" smtClean="0"/>
              <a:t>Rada zawiera umowę o wystąpienie z UE</a:t>
            </a:r>
          </a:p>
          <a:p>
            <a:endParaRPr lang="pl-PL" b="1" dirty="0" smtClean="0"/>
          </a:p>
          <a:p>
            <a:pPr lvl="1"/>
            <a:endParaRPr lang="pl-PL" b="1" dirty="0"/>
          </a:p>
        </p:txBody>
      </p:sp>
    </p:spTree>
    <p:extLst>
      <p:ext uri="{BB962C8B-B14F-4D97-AF65-F5344CB8AC3E}">
        <p14:creationId xmlns:p14="http://schemas.microsoft.com/office/powerpoint/2010/main" val="3084035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7013" y="212558"/>
            <a:ext cx="4681871" cy="569495"/>
          </a:xfrm>
        </p:spPr>
        <p:txBody>
          <a:bodyPr>
            <a:normAutofit fontScale="90000"/>
          </a:bodyPr>
          <a:lstStyle/>
          <a:p>
            <a:r>
              <a:rPr lang="pl-PL" dirty="0" smtClean="0"/>
              <a:t>ORGANY DORADCZE</a:t>
            </a:r>
            <a:endParaRPr lang="pl-PL" dirty="0"/>
          </a:p>
        </p:txBody>
      </p:sp>
      <p:sp>
        <p:nvSpPr>
          <p:cNvPr id="3" name="Symbol zastępczy zawartości 2"/>
          <p:cNvSpPr>
            <a:spLocks noGrp="1"/>
          </p:cNvSpPr>
          <p:nvPr>
            <p:ph idx="1"/>
          </p:nvPr>
        </p:nvSpPr>
        <p:spPr>
          <a:xfrm>
            <a:off x="419518" y="782053"/>
            <a:ext cx="11081084" cy="4884821"/>
          </a:xfrm>
        </p:spPr>
        <p:txBody>
          <a:bodyPr>
            <a:normAutofit fontScale="85000" lnSpcReduction="20000"/>
          </a:bodyPr>
          <a:lstStyle/>
          <a:p>
            <a:r>
              <a:rPr lang="pl-PL" b="1" u="sng" dirty="0" smtClean="0"/>
              <a:t>Komitet Ekonomiczno-Społeczny</a:t>
            </a:r>
          </a:p>
          <a:p>
            <a:r>
              <a:rPr lang="pl-PL" b="1" u="sng" dirty="0" smtClean="0"/>
              <a:t>Komitet Regionów</a:t>
            </a:r>
          </a:p>
          <a:p>
            <a:r>
              <a:rPr lang="pl-PL" b="1" dirty="0" smtClean="0"/>
              <a:t>Inne komitety określone Prawem Pierwotnym</a:t>
            </a:r>
          </a:p>
          <a:p>
            <a:pPr lvl="1"/>
            <a:r>
              <a:rPr lang="pl-PL" b="1" dirty="0" smtClean="0"/>
              <a:t>Komitet Polityczny i Bezpieczeństwa (art. 38 TUE)</a:t>
            </a:r>
          </a:p>
          <a:p>
            <a:pPr lvl="1"/>
            <a:r>
              <a:rPr lang="pl-PL" b="1" dirty="0" smtClean="0"/>
              <a:t>Komitet „DS. Bezpieczeństwa Wewnętrznego” (art. 71 TFUE)</a:t>
            </a:r>
          </a:p>
          <a:p>
            <a:pPr lvl="1"/>
            <a:r>
              <a:rPr lang="pl-PL" b="1" dirty="0" smtClean="0"/>
              <a:t>Komitet „DS. Transportu” (Art. 99 TFUE)</a:t>
            </a:r>
          </a:p>
          <a:p>
            <a:pPr lvl="1"/>
            <a:r>
              <a:rPr lang="pl-PL" b="1" dirty="0" smtClean="0"/>
              <a:t>Komitet Ekonomiczno-Finansowy (Art. 134 TFUE)</a:t>
            </a:r>
          </a:p>
          <a:p>
            <a:pPr lvl="1"/>
            <a:r>
              <a:rPr lang="pl-PL" b="1" dirty="0" smtClean="0"/>
              <a:t>Komitet „Ds. Zatrudnienia” (Art. 150 TFUE)</a:t>
            </a:r>
          </a:p>
          <a:p>
            <a:pPr lvl="1"/>
            <a:r>
              <a:rPr lang="pl-PL" b="1" dirty="0" smtClean="0"/>
              <a:t>Komitet „DS. Ochrony Socjalnej” (Art. 160 TFUE)</a:t>
            </a:r>
          </a:p>
          <a:p>
            <a:pPr lvl="1"/>
            <a:r>
              <a:rPr lang="pl-PL" b="1" dirty="0" smtClean="0"/>
              <a:t>Komitet ds. zarządzania Europejskim Funduszem Społecznym (Art. 163)</a:t>
            </a:r>
          </a:p>
          <a:p>
            <a:pPr lvl="1"/>
            <a:r>
              <a:rPr lang="pl-PL" b="1" dirty="0" smtClean="0"/>
              <a:t>Komitet Specjalny ds. Wspólnej Polityki Handlowej (Art. 207 ust. 3 akapit 3 TFUE)</a:t>
            </a:r>
          </a:p>
          <a:p>
            <a:pPr lvl="1"/>
            <a:r>
              <a:rPr lang="pl-PL" b="1" dirty="0" smtClean="0"/>
              <a:t>Komitet Specjalny ds. Negocjacji Umowy Międzynarodowej (Art. 218 ust. 4 TFUE)</a:t>
            </a:r>
          </a:p>
          <a:p>
            <a:pPr lvl="1"/>
            <a:r>
              <a:rPr lang="pl-PL" b="1" dirty="0" smtClean="0"/>
              <a:t>COREPER (Art. 240 TFUE – są dwa – COREPER I </a:t>
            </a:r>
            <a:r>
              <a:rPr lang="pl-PL" b="1" dirty="0" err="1" smtClean="0"/>
              <a:t>i</a:t>
            </a:r>
            <a:r>
              <a:rPr lang="pl-PL" b="1" dirty="0" smtClean="0"/>
              <a:t> II)</a:t>
            </a:r>
          </a:p>
          <a:p>
            <a:pPr lvl="1"/>
            <a:r>
              <a:rPr lang="pl-PL" b="1" dirty="0" smtClean="0"/>
              <a:t>Komitet opiniodawczy Sędziów TSUE i RG (art. 255 TFUE)</a:t>
            </a:r>
          </a:p>
          <a:p>
            <a:pPr lvl="1"/>
            <a:r>
              <a:rPr lang="pl-PL" b="1" dirty="0" smtClean="0"/>
              <a:t>Komitet Pojednawczy Przy Problemach Przy Procedurze Ustawodawczej i Budżetowej (Art. 294 i 314 TFUE)</a:t>
            </a:r>
            <a:endParaRPr lang="pl-PL" b="1" dirty="0"/>
          </a:p>
        </p:txBody>
      </p:sp>
      <p:sp>
        <p:nvSpPr>
          <p:cNvPr id="4" name="pole tekstowe 3"/>
          <p:cNvSpPr txBox="1"/>
          <p:nvPr/>
        </p:nvSpPr>
        <p:spPr>
          <a:xfrm rot="1552027">
            <a:off x="8682779" y="993470"/>
            <a:ext cx="3609474" cy="369332"/>
          </a:xfrm>
          <a:prstGeom prst="rect">
            <a:avLst/>
          </a:prstGeom>
          <a:noFill/>
        </p:spPr>
        <p:txBody>
          <a:bodyPr wrap="square" rtlCol="0">
            <a:spAutoFit/>
          </a:bodyPr>
          <a:lstStyle/>
          <a:p>
            <a:r>
              <a:rPr lang="pl-PL" b="1" dirty="0" smtClean="0"/>
              <a:t>Art. 242 TFUE – Rada i komitety</a:t>
            </a:r>
            <a:endParaRPr lang="pl-PL" b="1" dirty="0"/>
          </a:p>
        </p:txBody>
      </p:sp>
      <p:sp>
        <p:nvSpPr>
          <p:cNvPr id="5" name="Strzałka w prawo 4"/>
          <p:cNvSpPr/>
          <p:nvPr/>
        </p:nvSpPr>
        <p:spPr>
          <a:xfrm flipH="1">
            <a:off x="4681078" y="778406"/>
            <a:ext cx="4390244" cy="745958"/>
          </a:xfrm>
          <a:prstGeom prst="rightArrow">
            <a:avLst>
              <a:gd name="adj1" fmla="val 50000"/>
              <a:gd name="adj2" fmla="val 951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t>„ORGANY DORADCZE UNII”</a:t>
            </a:r>
          </a:p>
          <a:p>
            <a:pPr algn="ctr"/>
            <a:r>
              <a:rPr lang="pl-PL" b="1" dirty="0" smtClean="0"/>
              <a:t>(tylko te dwa, ściśle rzecz biorąc)</a:t>
            </a:r>
            <a:endParaRPr lang="pl-PL" b="1" dirty="0"/>
          </a:p>
        </p:txBody>
      </p:sp>
      <p:sp>
        <p:nvSpPr>
          <p:cNvPr id="6" name="Strzałka w dół 5"/>
          <p:cNvSpPr/>
          <p:nvPr/>
        </p:nvSpPr>
        <p:spPr>
          <a:xfrm rot="3378965">
            <a:off x="8193506" y="2671012"/>
            <a:ext cx="697831" cy="8061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p:cNvSpPr txBox="1"/>
          <p:nvPr/>
        </p:nvSpPr>
        <p:spPr>
          <a:xfrm>
            <a:off x="9264316" y="1873740"/>
            <a:ext cx="1347537" cy="1200329"/>
          </a:xfrm>
          <a:prstGeom prst="rect">
            <a:avLst/>
          </a:prstGeom>
          <a:noFill/>
        </p:spPr>
        <p:txBody>
          <a:bodyPr wrap="square" rtlCol="0">
            <a:spAutoFit/>
          </a:bodyPr>
          <a:lstStyle/>
          <a:p>
            <a:r>
              <a:rPr lang="pl-PL" b="1" dirty="0" smtClean="0"/>
              <a:t>Organy pełniące funkcje doradcze</a:t>
            </a:r>
            <a:endParaRPr lang="pl-PL" b="1" dirty="0"/>
          </a:p>
        </p:txBody>
      </p:sp>
    </p:spTree>
    <p:extLst>
      <p:ext uri="{BB962C8B-B14F-4D97-AF65-F5344CB8AC3E}">
        <p14:creationId xmlns:p14="http://schemas.microsoft.com/office/powerpoint/2010/main" val="2584244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9361" y="381000"/>
            <a:ext cx="9905998" cy="942474"/>
          </a:xfrm>
        </p:spPr>
        <p:txBody>
          <a:bodyPr>
            <a:normAutofit/>
          </a:bodyPr>
          <a:lstStyle/>
          <a:p>
            <a:r>
              <a:rPr lang="pl-PL" dirty="0" smtClean="0"/>
              <a:t>Przywileje unii Europejskiej</a:t>
            </a:r>
            <a:endParaRPr lang="pl-PL" dirty="0"/>
          </a:p>
        </p:txBody>
      </p:sp>
      <p:sp>
        <p:nvSpPr>
          <p:cNvPr id="3" name="Symbol zastępczy zawartości 2"/>
          <p:cNvSpPr>
            <a:spLocks noGrp="1"/>
          </p:cNvSpPr>
          <p:nvPr>
            <p:ph idx="1"/>
          </p:nvPr>
        </p:nvSpPr>
        <p:spPr>
          <a:xfrm>
            <a:off x="840624" y="2113546"/>
            <a:ext cx="9905998" cy="3124201"/>
          </a:xfrm>
        </p:spPr>
        <p:txBody>
          <a:bodyPr/>
          <a:lstStyle/>
          <a:p>
            <a:r>
              <a:rPr lang="pl-PL" b="1" dirty="0" smtClean="0"/>
              <a:t>Protokół nr 7 do Traktatów</a:t>
            </a:r>
          </a:p>
          <a:p>
            <a:r>
              <a:rPr lang="pl-PL" b="1" dirty="0"/>
              <a:t>Lokale i budynki Unii są nietykalne. Nie podlegają rewizjom, rekwizycjom, konfiskacie </a:t>
            </a:r>
            <a:r>
              <a:rPr lang="pl-PL" b="1" dirty="0" smtClean="0"/>
              <a:t>lub wywłaszczeniu</a:t>
            </a:r>
            <a:r>
              <a:rPr lang="pl-PL" b="1" dirty="0"/>
              <a:t>. Mienie i aktywa Unii nie podlegają żadnym środkom przymusu </a:t>
            </a:r>
            <a:r>
              <a:rPr lang="pl-PL" b="1" dirty="0" smtClean="0"/>
              <a:t>administracyjnego lub </a:t>
            </a:r>
            <a:r>
              <a:rPr lang="pl-PL" b="1" dirty="0"/>
              <a:t>sądowego bez upoważnienia Trybunału Sprawiedliwości</a:t>
            </a:r>
            <a:r>
              <a:rPr lang="pl-PL" b="1" dirty="0" smtClean="0"/>
              <a:t>.</a:t>
            </a:r>
          </a:p>
          <a:p>
            <a:r>
              <a:rPr lang="pl-PL" dirty="0"/>
              <a:t>Archiwa Unii są </a:t>
            </a:r>
            <a:r>
              <a:rPr lang="pl-PL" dirty="0" smtClean="0"/>
              <a:t>nietykalne</a:t>
            </a:r>
          </a:p>
          <a:p>
            <a:r>
              <a:rPr lang="pl-PL" b="1" dirty="0" smtClean="0"/>
              <a:t>Co do zasady zwolnienie z Ciężarów publicznoprawnych (w tym Podatków)</a:t>
            </a:r>
          </a:p>
          <a:p>
            <a:r>
              <a:rPr lang="pl-PL" b="1" dirty="0" smtClean="0"/>
              <a:t>Immunitety i przywileje dla piastunów Stanowisk w instytucjach i organach UE</a:t>
            </a:r>
            <a:endParaRPr lang="pl-PL" b="1" dirty="0"/>
          </a:p>
        </p:txBody>
      </p:sp>
    </p:spTree>
    <p:extLst>
      <p:ext uri="{BB962C8B-B14F-4D97-AF65-F5344CB8AC3E}">
        <p14:creationId xmlns:p14="http://schemas.microsoft.com/office/powerpoint/2010/main" val="2100644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1421" y="465221"/>
            <a:ext cx="7725861" cy="1122947"/>
          </a:xfrm>
        </p:spPr>
        <p:txBody>
          <a:bodyPr/>
          <a:lstStyle/>
          <a:p>
            <a:r>
              <a:rPr lang="pl-PL" dirty="0" smtClean="0"/>
              <a:t>Agencje unii europejskiej</a:t>
            </a:r>
            <a:endParaRPr lang="pl-PL" dirty="0"/>
          </a:p>
        </p:txBody>
      </p:sp>
      <p:sp>
        <p:nvSpPr>
          <p:cNvPr id="3" name="Symbol zastępczy zawartości 2"/>
          <p:cNvSpPr>
            <a:spLocks noGrp="1"/>
          </p:cNvSpPr>
          <p:nvPr>
            <p:ph idx="1"/>
          </p:nvPr>
        </p:nvSpPr>
        <p:spPr>
          <a:xfrm>
            <a:off x="721895" y="1732547"/>
            <a:ext cx="11201400" cy="4235116"/>
          </a:xfrm>
        </p:spPr>
        <p:txBody>
          <a:bodyPr>
            <a:normAutofit lnSpcReduction="10000"/>
          </a:bodyPr>
          <a:lstStyle/>
          <a:p>
            <a:r>
              <a:rPr lang="pl-PL" b="1" dirty="0" smtClean="0"/>
              <a:t>Osobowość prawna</a:t>
            </a:r>
          </a:p>
          <a:p>
            <a:r>
              <a:rPr lang="pl-PL" b="1" dirty="0" smtClean="0"/>
              <a:t>Dla konkretnych zadań technicznych, naukowych albo zarządczych</a:t>
            </a:r>
          </a:p>
          <a:p>
            <a:r>
              <a:rPr lang="pl-PL" b="1" dirty="0" smtClean="0"/>
              <a:t>Nie musi nazywać się „Agencja ds. ….”</a:t>
            </a:r>
          </a:p>
          <a:p>
            <a:r>
              <a:rPr lang="pl-PL" b="1" dirty="0" smtClean="0"/>
              <a:t>Unijna zabawa skrótowcami</a:t>
            </a:r>
          </a:p>
          <a:p>
            <a:r>
              <a:rPr lang="pl-PL" b="1" dirty="0" smtClean="0"/>
              <a:t>Przykłady :</a:t>
            </a:r>
          </a:p>
          <a:p>
            <a:pPr lvl="1"/>
            <a:r>
              <a:rPr lang="pl-PL" b="1" dirty="0" smtClean="0"/>
              <a:t>Europejska agencja zarządzania współpracą operacyjną na zewnętrznych granicach państw członkowskich (FRONTEX)</a:t>
            </a:r>
          </a:p>
          <a:p>
            <a:pPr lvl="1"/>
            <a:r>
              <a:rPr lang="pl-PL" b="1" dirty="0" smtClean="0"/>
              <a:t>Europejska Agencja Bezpieczeństwa i Zdrowia w Pracy (EU-OSHA)</a:t>
            </a:r>
          </a:p>
          <a:p>
            <a:pPr lvl="1"/>
            <a:r>
              <a:rPr lang="pl-PL" b="1" dirty="0" smtClean="0"/>
              <a:t>Europejski Urząd Policji (Europol)</a:t>
            </a:r>
          </a:p>
          <a:p>
            <a:pPr lvl="1"/>
            <a:r>
              <a:rPr lang="pl-PL" b="1" dirty="0" smtClean="0"/>
              <a:t>Europejska Agencja ds. Substancji Chemicznych (ECHA)</a:t>
            </a:r>
          </a:p>
          <a:p>
            <a:pPr lvl="1"/>
            <a:r>
              <a:rPr lang="pl-PL" b="1" dirty="0" smtClean="0"/>
              <a:t>Zespół ds. Współpracy Sądowej w UE (</a:t>
            </a:r>
            <a:r>
              <a:rPr lang="pl-PL" b="1" dirty="0" err="1" smtClean="0"/>
              <a:t>Eurojust</a:t>
            </a:r>
            <a:r>
              <a:rPr lang="pl-PL" b="1" dirty="0" smtClean="0"/>
              <a:t>)</a:t>
            </a:r>
            <a:endParaRPr lang="pl-PL" b="1" dirty="0"/>
          </a:p>
        </p:txBody>
      </p:sp>
    </p:spTree>
    <p:extLst>
      <p:ext uri="{BB962C8B-B14F-4D97-AF65-F5344CB8AC3E}">
        <p14:creationId xmlns:p14="http://schemas.microsoft.com/office/powerpoint/2010/main" val="3321845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12192000" cy="589935"/>
          </a:xfrm>
        </p:spPr>
        <p:txBody>
          <a:bodyPr/>
          <a:lstStyle/>
          <a:p>
            <a:r>
              <a:rPr lang="pl-PL" dirty="0" smtClean="0"/>
              <a:t>Udział Parlamentów narodowych</a:t>
            </a:r>
            <a:endParaRPr lang="pl-PL" dirty="0"/>
          </a:p>
        </p:txBody>
      </p:sp>
      <p:sp>
        <p:nvSpPr>
          <p:cNvPr id="3" name="Symbol zastępczy zawartości 2"/>
          <p:cNvSpPr>
            <a:spLocks noGrp="1"/>
          </p:cNvSpPr>
          <p:nvPr>
            <p:ph idx="1"/>
          </p:nvPr>
        </p:nvSpPr>
        <p:spPr>
          <a:xfrm>
            <a:off x="-1" y="680882"/>
            <a:ext cx="12192001" cy="6177117"/>
          </a:xfrm>
        </p:spPr>
        <p:txBody>
          <a:bodyPr>
            <a:normAutofit/>
          </a:bodyPr>
          <a:lstStyle/>
          <a:p>
            <a:r>
              <a:rPr lang="pl-PL" dirty="0" smtClean="0"/>
              <a:t>12 </a:t>
            </a:r>
            <a:r>
              <a:rPr lang="pl-PL" dirty="0" err="1" smtClean="0"/>
              <a:t>tue</a:t>
            </a:r>
            <a:r>
              <a:rPr lang="pl-PL" dirty="0" smtClean="0"/>
              <a:t> : </a:t>
            </a:r>
            <a:r>
              <a:rPr lang="pl-PL" dirty="0">
                <a:effectLst/>
              </a:rPr>
              <a:t>Parlamenty narodowe aktywnie przyczyniają się do prawidłowego funkcjonowania Unii:</a:t>
            </a:r>
            <a:br>
              <a:rPr lang="pl-PL" dirty="0">
                <a:effectLst/>
              </a:rPr>
            </a:br>
            <a:r>
              <a:rPr lang="pl-PL" dirty="0">
                <a:effectLst/>
              </a:rPr>
              <a:t>a) otrzymując od instytucji Unii informacje oraz projekty aktów ustawodawczych Unii zgodnie</a:t>
            </a:r>
            <a:br>
              <a:rPr lang="pl-PL" dirty="0">
                <a:effectLst/>
              </a:rPr>
            </a:br>
            <a:r>
              <a:rPr lang="pl-PL" dirty="0">
                <a:effectLst/>
              </a:rPr>
              <a:t>z Protokołem w sprawie roli parlamentów narodowych w Unii Europejskiej;</a:t>
            </a:r>
            <a:br>
              <a:rPr lang="pl-PL" dirty="0">
                <a:effectLst/>
              </a:rPr>
            </a:br>
            <a:r>
              <a:rPr lang="pl-PL" dirty="0">
                <a:effectLst/>
              </a:rPr>
              <a:t>b) czuwając nad poszanowaniem zasady pomocniczości zgodnie z procedurami przewidzianymi</a:t>
            </a:r>
            <a:br>
              <a:rPr lang="pl-PL" dirty="0">
                <a:effectLst/>
              </a:rPr>
            </a:br>
            <a:r>
              <a:rPr lang="pl-PL" dirty="0">
                <a:effectLst/>
              </a:rPr>
              <a:t>w Protokole w sprawie stosowania zasad pomocniczości i proporcjonalności;</a:t>
            </a:r>
            <a:br>
              <a:rPr lang="pl-PL" dirty="0">
                <a:effectLst/>
              </a:rPr>
            </a:br>
            <a:r>
              <a:rPr lang="pl-PL" dirty="0">
                <a:effectLst/>
              </a:rPr>
              <a:t>c) uczestnicząc, w ramach przestrzeni wolności, bezpieczeństwa i sprawiedliwości, w mechanizmach</a:t>
            </a:r>
            <a:br>
              <a:rPr lang="pl-PL" dirty="0">
                <a:effectLst/>
              </a:rPr>
            </a:br>
            <a:r>
              <a:rPr lang="pl-PL" dirty="0">
                <a:effectLst/>
              </a:rPr>
              <a:t>oceniających wykonanie polityk Unii w tej dziedzinie, zgodnie z artykułem 70 Traktatu o </a:t>
            </a:r>
            <a:r>
              <a:rPr lang="pl-PL" dirty="0" smtClean="0">
                <a:effectLst/>
              </a:rPr>
              <a:t>funkcjonowaniu </a:t>
            </a:r>
            <a:r>
              <a:rPr lang="pl-PL" dirty="0">
                <a:effectLst/>
              </a:rPr>
              <a:t>Unii Europejskiej, oraz włączając się w polityczną kontrolę Europolu i ocenę </a:t>
            </a:r>
            <a:r>
              <a:rPr lang="pl-PL" dirty="0" smtClean="0">
                <a:effectLst/>
              </a:rPr>
              <a:t>działalności </a:t>
            </a:r>
            <a:r>
              <a:rPr lang="pl-PL" dirty="0" err="1">
                <a:effectLst/>
              </a:rPr>
              <a:t>Eurojustu</a:t>
            </a:r>
            <a:r>
              <a:rPr lang="pl-PL" dirty="0">
                <a:effectLst/>
              </a:rPr>
              <a:t>, zgodnie z artykułami 88 i 85 tego Traktatu;</a:t>
            </a:r>
            <a:br>
              <a:rPr lang="pl-PL" dirty="0">
                <a:effectLst/>
              </a:rPr>
            </a:br>
            <a:r>
              <a:rPr lang="pl-PL" dirty="0">
                <a:effectLst/>
              </a:rPr>
              <a:t>d) uczestnicząc w procedurach zmiany Traktatów, zgodnie z artykułem 48 niniejszego Traktatu;</a:t>
            </a:r>
            <a:br>
              <a:rPr lang="pl-PL" dirty="0">
                <a:effectLst/>
              </a:rPr>
            </a:br>
            <a:r>
              <a:rPr lang="pl-PL" dirty="0">
                <a:effectLst/>
              </a:rPr>
              <a:t>e) otrzymując informacje na temat wniosków o przystąpienie do Unii, zgodnie z artykułem 49</a:t>
            </a:r>
            <a:br>
              <a:rPr lang="pl-PL" dirty="0">
                <a:effectLst/>
              </a:rPr>
            </a:br>
            <a:r>
              <a:rPr lang="pl-PL" dirty="0">
                <a:effectLst/>
              </a:rPr>
              <a:t>niniejszego Traktatu;</a:t>
            </a:r>
            <a:br>
              <a:rPr lang="pl-PL" dirty="0">
                <a:effectLst/>
              </a:rPr>
            </a:br>
            <a:r>
              <a:rPr lang="pl-PL" dirty="0">
                <a:effectLst/>
              </a:rPr>
              <a:t>f) uczestnicząc we współpracy międzyparlamentarnej między parlamentami narodowymi i z </a:t>
            </a:r>
            <a:r>
              <a:rPr lang="pl-PL" dirty="0" smtClean="0">
                <a:effectLst/>
              </a:rPr>
              <a:t>Parlamentem </a:t>
            </a:r>
            <a:r>
              <a:rPr lang="pl-PL" dirty="0">
                <a:effectLst/>
              </a:rPr>
              <a:t>Europejskim, zgodnie z Protokołem w sprawie roli parlamentów narodowych w Unii</a:t>
            </a:r>
            <a:br>
              <a:rPr lang="pl-PL" dirty="0">
                <a:effectLst/>
              </a:rPr>
            </a:br>
            <a:r>
              <a:rPr lang="pl-PL" dirty="0" smtClean="0">
                <a:effectLst/>
              </a:rPr>
              <a:t>Europejskiej</a:t>
            </a:r>
          </a:p>
          <a:p>
            <a:r>
              <a:rPr lang="pl-PL" dirty="0" smtClean="0">
                <a:effectLst/>
              </a:rPr>
              <a:t>Protokół nr 1 do Traktatów</a:t>
            </a:r>
          </a:p>
          <a:p>
            <a:r>
              <a:rPr lang="pl-PL" dirty="0" smtClean="0">
                <a:effectLst/>
              </a:rPr>
              <a:t>Istotne : parlamenty narodowe uczestniczą w kontroli wykorzystania 352 </a:t>
            </a:r>
            <a:r>
              <a:rPr lang="pl-PL" dirty="0" err="1" smtClean="0">
                <a:effectLst/>
              </a:rPr>
              <a:t>tfue</a:t>
            </a:r>
            <a:r>
              <a:rPr lang="pl-PL" dirty="0" smtClean="0">
                <a:effectLst/>
              </a:rPr>
              <a:t> </a:t>
            </a:r>
            <a:r>
              <a:rPr lang="pl-PL" dirty="0">
                <a:effectLst/>
              </a:rPr>
              <a:t/>
            </a:r>
            <a:br>
              <a:rPr lang="pl-PL" dirty="0">
                <a:effectLst/>
              </a:rPr>
            </a:br>
            <a:endParaRPr lang="pl-PL" dirty="0"/>
          </a:p>
        </p:txBody>
      </p:sp>
    </p:spTree>
    <p:extLst>
      <p:ext uri="{BB962C8B-B14F-4D97-AF65-F5344CB8AC3E}">
        <p14:creationId xmlns:p14="http://schemas.microsoft.com/office/powerpoint/2010/main" val="2376719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5173579" y="3116179"/>
            <a:ext cx="1106905" cy="369332"/>
          </a:xfrm>
          <a:prstGeom prst="rect">
            <a:avLst/>
          </a:prstGeom>
          <a:noFill/>
        </p:spPr>
        <p:txBody>
          <a:bodyPr wrap="square" rtlCol="0">
            <a:spAutoFit/>
          </a:bodyPr>
          <a:lstStyle/>
          <a:p>
            <a:r>
              <a:rPr lang="pl-PL" b="1" dirty="0" smtClean="0"/>
              <a:t>KONIEC</a:t>
            </a:r>
            <a:endParaRPr lang="pl-PL" b="1" dirty="0"/>
          </a:p>
        </p:txBody>
      </p:sp>
    </p:spTree>
    <p:extLst>
      <p:ext uri="{BB962C8B-B14F-4D97-AF65-F5344CB8AC3E}">
        <p14:creationId xmlns:p14="http://schemas.microsoft.com/office/powerpoint/2010/main" val="1636524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1413" y="609600"/>
            <a:ext cx="5391734" cy="497305"/>
          </a:xfrm>
        </p:spPr>
        <p:txBody>
          <a:bodyPr>
            <a:normAutofit fontScale="90000"/>
          </a:bodyPr>
          <a:lstStyle/>
          <a:p>
            <a:r>
              <a:rPr lang="pl-PL" dirty="0" smtClean="0"/>
              <a:t>System instytucjonalny</a:t>
            </a:r>
            <a:endParaRPr lang="pl-PL" dirty="0"/>
          </a:p>
        </p:txBody>
      </p:sp>
      <p:sp>
        <p:nvSpPr>
          <p:cNvPr id="3" name="Symbol zastępczy zawartości 2"/>
          <p:cNvSpPr>
            <a:spLocks noGrp="1"/>
          </p:cNvSpPr>
          <p:nvPr>
            <p:ph idx="1"/>
          </p:nvPr>
        </p:nvSpPr>
        <p:spPr>
          <a:xfrm>
            <a:off x="372979" y="1106905"/>
            <a:ext cx="11357810" cy="5305927"/>
          </a:xfrm>
        </p:spPr>
        <p:txBody>
          <a:bodyPr>
            <a:normAutofit/>
          </a:bodyPr>
          <a:lstStyle/>
          <a:p>
            <a:pPr algn="just"/>
            <a:r>
              <a:rPr lang="pl-PL" b="1" dirty="0" smtClean="0"/>
              <a:t>System organów Unii Europejskiej jako organizacji międzynarodowej i zarazem osoby prawnej - tak prawa międzynarodowego, jak i z punktu widzenia prawa krajowego, wraz z jednostkami organizacyjnymi oraz odrębnymi osobami prawnymi, tworzonymi przez organy Unii, czyli :</a:t>
            </a:r>
          </a:p>
          <a:p>
            <a:pPr lvl="1" algn="just"/>
            <a:r>
              <a:rPr lang="pl-PL" b="1" dirty="0" smtClean="0"/>
              <a:t>Instytucje Unii Europejskiej</a:t>
            </a:r>
          </a:p>
          <a:p>
            <a:pPr lvl="2" algn="just"/>
            <a:r>
              <a:rPr lang="pl-PL" b="1" dirty="0" smtClean="0"/>
              <a:t>Organy w danej instytucji</a:t>
            </a:r>
          </a:p>
          <a:p>
            <a:pPr lvl="2" algn="just"/>
            <a:r>
              <a:rPr lang="pl-PL" b="1" dirty="0" smtClean="0"/>
              <a:t>Struktury urzędnicze wspierające każdą instytucję</a:t>
            </a:r>
          </a:p>
          <a:p>
            <a:pPr lvl="2" algn="just"/>
            <a:r>
              <a:rPr lang="pl-PL" b="1" dirty="0" smtClean="0"/>
              <a:t>Komitety</a:t>
            </a:r>
          </a:p>
          <a:p>
            <a:pPr lvl="1" algn="just"/>
            <a:r>
              <a:rPr lang="pl-PL" b="1" dirty="0" smtClean="0"/>
              <a:t>Organy Unii Europejskiej określone w traktatach, nie będące instytucjami</a:t>
            </a:r>
          </a:p>
          <a:p>
            <a:pPr lvl="2" algn="just"/>
            <a:r>
              <a:rPr lang="pl-PL" b="1" dirty="0" smtClean="0"/>
              <a:t>Struktury urzędnicze wspierające dany organ</a:t>
            </a:r>
          </a:p>
          <a:p>
            <a:pPr lvl="1" algn="just"/>
            <a:r>
              <a:rPr lang="pl-PL" b="1" dirty="0" smtClean="0"/>
              <a:t>Jednostki organizacyjne Unii Europejskiej i organy tych jednostek, określone w traktatach lub w  prawie pochodnym vel wtórnym Unii Europejskiej</a:t>
            </a:r>
          </a:p>
          <a:p>
            <a:pPr lvl="2" algn="just"/>
            <a:r>
              <a:rPr lang="pl-PL" b="1" dirty="0" smtClean="0"/>
              <a:t>Agencje Unii Europejskiej i ich organy</a:t>
            </a:r>
            <a:endParaRPr lang="pl-PL" b="1" dirty="0"/>
          </a:p>
        </p:txBody>
      </p:sp>
      <p:sp>
        <p:nvSpPr>
          <p:cNvPr id="4" name="pole tekstowe 3"/>
          <p:cNvSpPr txBox="1"/>
          <p:nvPr/>
        </p:nvSpPr>
        <p:spPr>
          <a:xfrm rot="205802">
            <a:off x="6918159" y="5811252"/>
            <a:ext cx="4993106" cy="646331"/>
          </a:xfrm>
          <a:prstGeom prst="rect">
            <a:avLst/>
          </a:prstGeom>
          <a:noFill/>
        </p:spPr>
        <p:txBody>
          <a:bodyPr wrap="square" rtlCol="0">
            <a:spAutoFit/>
          </a:bodyPr>
          <a:lstStyle/>
          <a:p>
            <a:r>
              <a:rPr lang="pl-PL" b="1" dirty="0" smtClean="0"/>
              <a:t>Europejska Wspólnota Energii Atomowej (EWEA lub </a:t>
            </a:r>
            <a:r>
              <a:rPr lang="pl-PL" b="1" dirty="0" err="1" smtClean="0"/>
              <a:t>Euratom</a:t>
            </a:r>
            <a:r>
              <a:rPr lang="pl-PL" b="1" dirty="0" smtClean="0"/>
              <a:t>) =/= Unia Europejska</a:t>
            </a:r>
            <a:endParaRPr lang="pl-PL" b="1" dirty="0"/>
          </a:p>
        </p:txBody>
      </p:sp>
    </p:spTree>
    <p:extLst>
      <p:ext uri="{BB962C8B-B14F-4D97-AF65-F5344CB8AC3E}">
        <p14:creationId xmlns:p14="http://schemas.microsoft.com/office/powerpoint/2010/main" val="266374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12192000" cy="1045029"/>
          </a:xfrm>
        </p:spPr>
        <p:txBody>
          <a:bodyPr>
            <a:normAutofit fontScale="90000"/>
          </a:bodyPr>
          <a:lstStyle/>
          <a:p>
            <a:r>
              <a:rPr lang="pl-PL" dirty="0" smtClean="0"/>
              <a:t>Zasada równowagi </a:t>
            </a:r>
            <a:r>
              <a:rPr lang="pl-PL" dirty="0" smtClean="0"/>
              <a:t>instytucjonalnej i zasada lojalnej współpracy</a:t>
            </a:r>
            <a:r>
              <a:rPr lang="pl-PL" dirty="0"/>
              <a:t> </a:t>
            </a:r>
            <a:r>
              <a:rPr lang="pl-PL" sz="1400" dirty="0" smtClean="0"/>
              <a:t>zwane </a:t>
            </a:r>
            <a:r>
              <a:rPr lang="pl-PL" sz="1400" dirty="0" smtClean="0"/>
              <a:t>również „zasadą balansu instytucjonalnego</a:t>
            </a:r>
            <a:r>
              <a:rPr lang="pl-PL" sz="1400" dirty="0" smtClean="0"/>
              <a:t>”, „Zasadą podziału uprawnień” </a:t>
            </a:r>
            <a:r>
              <a:rPr lang="pl-PL" sz="1400" dirty="0" smtClean="0"/>
              <a:t>bądź „</a:t>
            </a:r>
            <a:r>
              <a:rPr lang="pl-PL" sz="1400" i="1" dirty="0" err="1" smtClean="0"/>
              <a:t>Check</a:t>
            </a:r>
            <a:r>
              <a:rPr lang="pl-PL" sz="1400" i="1" dirty="0" smtClean="0"/>
              <a:t> and </a:t>
            </a:r>
            <a:r>
              <a:rPr lang="pl-PL" sz="1400" i="1" dirty="0" err="1" smtClean="0"/>
              <a:t>balance</a:t>
            </a:r>
            <a:r>
              <a:rPr lang="pl-PL" sz="1400" dirty="0" smtClean="0"/>
              <a:t>” i „obowiązkiem lojalnej współpracy międzyinstytucjonalnej</a:t>
            </a:r>
            <a:endParaRPr lang="pl-PL" dirty="0"/>
          </a:p>
        </p:txBody>
      </p:sp>
      <p:sp>
        <p:nvSpPr>
          <p:cNvPr id="3" name="Symbol zastępczy zawartości 2"/>
          <p:cNvSpPr>
            <a:spLocks noGrp="1"/>
          </p:cNvSpPr>
          <p:nvPr>
            <p:ph idx="1"/>
          </p:nvPr>
        </p:nvSpPr>
        <p:spPr>
          <a:xfrm>
            <a:off x="0" y="1045029"/>
            <a:ext cx="12192000" cy="5812971"/>
          </a:xfrm>
        </p:spPr>
        <p:txBody>
          <a:bodyPr>
            <a:normAutofit fontScale="70000" lnSpcReduction="20000"/>
          </a:bodyPr>
          <a:lstStyle/>
          <a:p>
            <a:r>
              <a:rPr lang="pl-PL" b="1" dirty="0" smtClean="0"/>
              <a:t>Art. 13 us</a:t>
            </a:r>
            <a:r>
              <a:rPr lang="pl-PL" b="1" dirty="0" smtClean="0"/>
              <a:t>t. 2 TUE : </a:t>
            </a:r>
            <a:r>
              <a:rPr lang="pl-PL" b="1" dirty="0">
                <a:effectLst/>
              </a:rPr>
              <a:t>Każda instytucja działa w granicach uprawnień przyznanych jej na mocy Traktatów, </a:t>
            </a:r>
            <a:r>
              <a:rPr lang="pl-PL" b="1" dirty="0" smtClean="0">
                <a:effectLst/>
              </a:rPr>
              <a:t>zgodnie z </a:t>
            </a:r>
            <a:r>
              <a:rPr lang="pl-PL" b="1" dirty="0">
                <a:effectLst/>
              </a:rPr>
              <a:t>procedurami, na warunkach i w celach w nich określonych. Instytucje lojalnie ze sobą </a:t>
            </a:r>
            <a:r>
              <a:rPr lang="pl-PL" b="1" dirty="0" smtClean="0">
                <a:effectLst/>
              </a:rPr>
              <a:t>współ­pracują.</a:t>
            </a:r>
          </a:p>
          <a:p>
            <a:r>
              <a:rPr lang="pl-PL" b="1" dirty="0" smtClean="0">
                <a:effectLst/>
              </a:rPr>
              <a:t>Aspekt „równoważenia się” przez instytucje, ale również aspekt współdziałania przez nie</a:t>
            </a:r>
          </a:p>
          <a:p>
            <a:r>
              <a:rPr lang="pl-PL" b="1" dirty="0" smtClean="0">
                <a:effectLst/>
              </a:rPr>
              <a:t>To nie jest to samo co „zasada jednolitych ram instytucjonalnych” – ta już nie obowiązuje, bowiem dotyczyła struktury filarowej Unii</a:t>
            </a:r>
          </a:p>
          <a:p>
            <a:r>
              <a:rPr lang="pl-PL" b="1" dirty="0" smtClean="0">
                <a:effectLst/>
              </a:rPr>
              <a:t>Prócz tego, że jest to zasada wyrażona w Traktacie, to jest to również zasada orzecznicza (ogólna zasada prawa UE), dookreślana przez Trybunał Sprawiedliwości, który jest jej strażnikiem</a:t>
            </a:r>
          </a:p>
          <a:p>
            <a:r>
              <a:rPr lang="pl-PL" b="1" dirty="0" smtClean="0">
                <a:effectLst/>
              </a:rPr>
              <a:t>Jest to prawo materialne (zob.  J. </a:t>
            </a:r>
            <a:r>
              <a:rPr lang="pl-PL" b="1" dirty="0" err="1" smtClean="0">
                <a:effectLst/>
              </a:rPr>
              <a:t>Galster</a:t>
            </a:r>
            <a:r>
              <a:rPr lang="pl-PL" b="1" dirty="0" smtClean="0">
                <a:effectLst/>
              </a:rPr>
              <a:t>, Równowaga Instytucjonalna jako kategoria doktrynalna, orzecznicza i normatywna, studium zasady UE, Toruń 2008, s. 168, „kategoria prawa materialnego”)</a:t>
            </a:r>
          </a:p>
          <a:p>
            <a:r>
              <a:rPr lang="pl-PL" b="1" dirty="0" smtClean="0">
                <a:effectLst/>
              </a:rPr>
              <a:t>Wyrok </a:t>
            </a:r>
            <a:r>
              <a:rPr lang="pl-PL" b="1" dirty="0">
                <a:effectLst/>
              </a:rPr>
              <a:t>TS z dnia 22 maja 1990 </a:t>
            </a:r>
            <a:r>
              <a:rPr lang="pl-PL" b="1" dirty="0" smtClean="0">
                <a:effectLst/>
              </a:rPr>
              <a:t>r</a:t>
            </a:r>
            <a:r>
              <a:rPr lang="pl-PL" b="1" dirty="0">
                <a:effectLst/>
              </a:rPr>
              <a:t>. </a:t>
            </a:r>
            <a:r>
              <a:rPr lang="pl-PL" b="1" dirty="0" smtClean="0">
                <a:effectLst/>
              </a:rPr>
              <a:t>C-70/88 Parlament </a:t>
            </a:r>
            <a:r>
              <a:rPr lang="pl-PL" b="1" dirty="0">
                <a:effectLst/>
              </a:rPr>
              <a:t>Europejski przeciwko Radzie Wspólnot </a:t>
            </a:r>
            <a:r>
              <a:rPr lang="pl-PL" b="1" dirty="0" smtClean="0">
                <a:effectLst/>
              </a:rPr>
              <a:t>Europejskich</a:t>
            </a:r>
            <a:r>
              <a:rPr lang="pl-PL" b="1" dirty="0">
                <a:effectLst/>
              </a:rPr>
              <a:t> </a:t>
            </a:r>
            <a:r>
              <a:rPr lang="pl-PL" b="1" dirty="0" smtClean="0">
                <a:effectLst/>
              </a:rPr>
              <a:t>: „</a:t>
            </a:r>
            <a:r>
              <a:rPr lang="en-US" b="1" i="1" dirty="0"/>
              <a:t>The Court, which under the Treaties has the task of ensuring that in the interpretation and application of the Treaties the law is observed, must therefore be able to maintain the institutional balance</a:t>
            </a:r>
            <a:r>
              <a:rPr lang="pl-PL" b="1" dirty="0" smtClean="0">
                <a:effectLst/>
              </a:rPr>
              <a:t>”, pierwszy raz użyta przez TS w wyroku w sprawie 9/56 </a:t>
            </a:r>
            <a:r>
              <a:rPr lang="pl-PL" b="1" dirty="0" err="1" smtClean="0">
                <a:effectLst/>
              </a:rPr>
              <a:t>Meroni</a:t>
            </a:r>
            <a:r>
              <a:rPr lang="pl-PL" b="1" dirty="0" smtClean="0">
                <a:effectLst/>
              </a:rPr>
              <a:t> (1958)</a:t>
            </a:r>
          </a:p>
          <a:p>
            <a:r>
              <a:rPr lang="pl-PL" b="1" dirty="0" smtClean="0">
                <a:effectLst/>
              </a:rPr>
              <a:t>Nie istnieje w UE zasada podziału władz, ale według zasady równowagi i lojalnej współpracy „</a:t>
            </a:r>
            <a:r>
              <a:rPr lang="pl-PL" b="1" dirty="0" smtClean="0"/>
              <a:t>traktaty </a:t>
            </a:r>
            <a:r>
              <a:rPr lang="pl-PL" b="1" dirty="0"/>
              <a:t>stworzyły system podziału kompetencji pomiędzy instytucjami Wspólnoty, który każdej instytucji przydziela jej własne zadania wewnątrz instytucjonalnej struktury </a:t>
            </a:r>
            <a:r>
              <a:rPr lang="pl-PL" b="1" dirty="0" smtClean="0"/>
              <a:t>[Unii] i</a:t>
            </a:r>
            <a:r>
              <a:rPr lang="pl-PL" b="1" dirty="0"/>
              <a:t> przy wykonywaniu przydzielonych jej zadań (wyrok TS z dnia 15 listopada 2011 r. </a:t>
            </a:r>
            <a:r>
              <a:rPr lang="pl-PL" b="1" dirty="0" smtClean="0"/>
              <a:t>C-539/09 Komisja </a:t>
            </a:r>
            <a:r>
              <a:rPr lang="pl-PL" b="1" dirty="0"/>
              <a:t>Europejska przeciwko Republice Federalnej </a:t>
            </a:r>
            <a:r>
              <a:rPr lang="pl-PL" b="1" dirty="0" smtClean="0"/>
              <a:t>Niemiec, pkt 56)</a:t>
            </a:r>
          </a:p>
          <a:p>
            <a:r>
              <a:rPr lang="pl-PL" b="1" dirty="0" smtClean="0">
                <a:effectLst/>
              </a:rPr>
              <a:t>Zasada równowagi instytucjonalnej oznacza, że każda </a:t>
            </a:r>
            <a:r>
              <a:rPr lang="pl-PL" b="1" dirty="0">
                <a:effectLst/>
              </a:rPr>
              <a:t>instytucja wykonuje swoje kompetencje z poszanowaniem kompetencji pozostałych </a:t>
            </a:r>
            <a:r>
              <a:rPr lang="pl-PL" b="1" dirty="0" smtClean="0">
                <a:effectLst/>
              </a:rPr>
              <a:t>instytucji (Wyrok </a:t>
            </a:r>
            <a:r>
              <a:rPr lang="pl-PL" b="1" dirty="0">
                <a:effectLst/>
              </a:rPr>
              <a:t>TS z dnia 6 maja 2008 </a:t>
            </a:r>
            <a:r>
              <a:rPr lang="pl-PL" b="1" dirty="0" smtClean="0">
                <a:effectLst/>
              </a:rPr>
              <a:t>r. </a:t>
            </a:r>
            <a:r>
              <a:rPr lang="pl-PL" b="1" dirty="0" smtClean="0"/>
              <a:t>C-133/06 </a:t>
            </a:r>
            <a:r>
              <a:rPr lang="pl-PL" b="1" dirty="0" smtClean="0">
                <a:effectLst/>
              </a:rPr>
              <a:t>Parlament </a:t>
            </a:r>
            <a:r>
              <a:rPr lang="pl-PL" b="1" dirty="0">
                <a:effectLst/>
              </a:rPr>
              <a:t>Europejski przeciwko Radzie Unii </a:t>
            </a:r>
            <a:r>
              <a:rPr lang="pl-PL" b="1" dirty="0" smtClean="0">
                <a:effectLst/>
              </a:rPr>
              <a:t>Europejskiej, pkt 57)</a:t>
            </a:r>
          </a:p>
          <a:p>
            <a:r>
              <a:rPr lang="pl-PL" b="1" dirty="0" smtClean="0">
                <a:effectLst/>
              </a:rPr>
              <a:t>Jest to merytoryczna podstawa kontroli działań instytucji i podstawa dla orzekania przez </a:t>
            </a:r>
            <a:r>
              <a:rPr lang="pl-PL" b="1" dirty="0" err="1" smtClean="0">
                <a:effectLst/>
              </a:rPr>
              <a:t>ts</a:t>
            </a:r>
            <a:r>
              <a:rPr lang="pl-PL" b="1" dirty="0" smtClean="0">
                <a:effectLst/>
              </a:rPr>
              <a:t> (pow. Wyrok – stwierdzenie nieważności zmian dyrektywy wprowadzonych przez Radę, za skargą PE)</a:t>
            </a:r>
          </a:p>
          <a:p>
            <a:r>
              <a:rPr lang="pl-PL" b="1" dirty="0" smtClean="0">
                <a:effectLst/>
              </a:rPr>
              <a:t>Zasada Lojalnej współpracy : aspekt „pozytywny” : Przykład sytuacji : „</a:t>
            </a:r>
            <a:r>
              <a:rPr lang="pl-PL" b="1" dirty="0" smtClean="0"/>
              <a:t>Rada </a:t>
            </a:r>
            <a:r>
              <a:rPr lang="pl-PL" b="1" dirty="0"/>
              <a:t>twierdzi, że przewodniczący Parlamentu, przyjmując zaskarżony akt, uchybił obowiązkowi lojalnej współpracy, jaka powinna rządzić stosunkami pomiędzy instytucjami. Zarzuca ona przewodniczącemu Parlamentu w szczególności to, że nie podjął on prób mających na celu znalezienie rozwiązania zgodnego z traktatami, akceptowalnego przez obydwie strony i szanującego jednocześnie uprawnienia instytucji i prerogatywy przewodniczącego </a:t>
            </a:r>
            <a:r>
              <a:rPr lang="pl-PL" b="1" dirty="0" smtClean="0"/>
              <a:t>Parlamentu”, por. </a:t>
            </a:r>
            <a:r>
              <a:rPr lang="pl-PL" b="1" dirty="0"/>
              <a:t>Wyrok TS z dnia 17 września 2013 r. </a:t>
            </a:r>
            <a:br>
              <a:rPr lang="pl-PL" b="1" dirty="0"/>
            </a:br>
            <a:r>
              <a:rPr lang="pl-PL" b="1" dirty="0" smtClean="0"/>
              <a:t>C-77/11 Rada </a:t>
            </a:r>
            <a:r>
              <a:rPr lang="pl-PL" b="1" dirty="0"/>
              <a:t>[Unii Europejskiej, sic!] przeciwko Parlamentowi </a:t>
            </a:r>
            <a:r>
              <a:rPr lang="pl-PL" b="1" dirty="0" smtClean="0"/>
              <a:t>Europejskiemu, pkt 64 – to też jest podstawa kontroli sądowej. </a:t>
            </a:r>
            <a:r>
              <a:rPr lang="pl-PL" b="1" dirty="0">
                <a:effectLst/>
              </a:rPr>
              <a:t/>
            </a:r>
            <a:br>
              <a:rPr lang="pl-PL" b="1" dirty="0">
                <a:effectLst/>
              </a:rPr>
            </a:br>
            <a:r>
              <a:rPr lang="pl-PL" b="1" dirty="0">
                <a:effectLst/>
              </a:rPr>
              <a:t/>
            </a:r>
            <a:br>
              <a:rPr lang="pl-PL" b="1" dirty="0">
                <a:effectLst/>
              </a:rPr>
            </a:br>
            <a:endParaRPr lang="pl-PL" b="1" dirty="0"/>
          </a:p>
        </p:txBody>
      </p:sp>
    </p:spTree>
    <p:extLst>
      <p:ext uri="{BB962C8B-B14F-4D97-AF65-F5344CB8AC3E}">
        <p14:creationId xmlns:p14="http://schemas.microsoft.com/office/powerpoint/2010/main" val="1614596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12192000" cy="727587"/>
          </a:xfrm>
        </p:spPr>
        <p:txBody>
          <a:bodyPr>
            <a:normAutofit fontScale="90000"/>
          </a:bodyPr>
          <a:lstStyle/>
          <a:p>
            <a:r>
              <a:rPr lang="pl-PL" dirty="0" smtClean="0"/>
              <a:t>Zasada rządów prawa </a:t>
            </a:r>
            <a:r>
              <a:rPr lang="pl-PL" sz="2200" dirty="0" smtClean="0"/>
              <a:t>(„</a:t>
            </a:r>
            <a:r>
              <a:rPr lang="pl-PL" sz="2200" dirty="0" err="1" smtClean="0"/>
              <a:t>Rule</a:t>
            </a:r>
            <a:r>
              <a:rPr lang="pl-PL" sz="2200" dirty="0" smtClean="0"/>
              <a:t> of law”, </a:t>
            </a:r>
            <a:r>
              <a:rPr lang="pl-PL" sz="2200" dirty="0" err="1" smtClean="0"/>
              <a:t>PraworządnośCi</a:t>
            </a:r>
            <a:r>
              <a:rPr lang="pl-PL" sz="2200" dirty="0" smtClean="0"/>
              <a:t>, wspólnoty prawa)</a:t>
            </a:r>
            <a:endParaRPr lang="pl-PL" dirty="0"/>
          </a:p>
        </p:txBody>
      </p:sp>
      <p:sp>
        <p:nvSpPr>
          <p:cNvPr id="3" name="Symbol zastępczy zawartości 2"/>
          <p:cNvSpPr>
            <a:spLocks noGrp="1"/>
          </p:cNvSpPr>
          <p:nvPr>
            <p:ph idx="1"/>
          </p:nvPr>
        </p:nvSpPr>
        <p:spPr>
          <a:xfrm>
            <a:off x="0" y="562895"/>
            <a:ext cx="12192000" cy="6295105"/>
          </a:xfrm>
        </p:spPr>
        <p:txBody>
          <a:bodyPr/>
          <a:lstStyle/>
          <a:p>
            <a:pPr algn="just"/>
            <a:r>
              <a:rPr lang="pl-PL" b="1" dirty="0" smtClean="0"/>
              <a:t>Klasyczny wyrok TS z dnia 23 kwietnia 1986 r</a:t>
            </a:r>
            <a:r>
              <a:rPr lang="pl-PL" b="1" dirty="0"/>
              <a:t>. </a:t>
            </a:r>
            <a:r>
              <a:rPr lang="pl-PL" b="1" dirty="0" smtClean="0"/>
              <a:t>294/83</a:t>
            </a:r>
            <a:r>
              <a:rPr lang="pl-PL" b="1" dirty="0"/>
              <a:t> </a:t>
            </a:r>
            <a:r>
              <a:rPr lang="pl-PL" b="1" dirty="0" err="1" smtClean="0"/>
              <a:t>Parti</a:t>
            </a:r>
            <a:r>
              <a:rPr lang="pl-PL" b="1" dirty="0" smtClean="0"/>
              <a:t> </a:t>
            </a:r>
            <a:r>
              <a:rPr lang="pl-PL" b="1" dirty="0" err="1" smtClean="0"/>
              <a:t>écologiste</a:t>
            </a:r>
            <a:r>
              <a:rPr lang="pl-PL" b="1" dirty="0" smtClean="0"/>
              <a:t> "</a:t>
            </a:r>
            <a:r>
              <a:rPr lang="pl-PL" b="1" dirty="0" err="1" smtClean="0"/>
              <a:t>Les</a:t>
            </a:r>
            <a:r>
              <a:rPr lang="pl-PL" b="1" dirty="0" smtClean="0"/>
              <a:t> </a:t>
            </a:r>
            <a:r>
              <a:rPr lang="pl-PL" b="1" dirty="0" err="1"/>
              <a:t>Verts</a:t>
            </a:r>
            <a:r>
              <a:rPr lang="pl-PL" b="1" dirty="0"/>
              <a:t>" przeciwko Parlamentowi Europejskiemu</a:t>
            </a:r>
            <a:r>
              <a:rPr lang="pl-PL" b="1" dirty="0" smtClean="0"/>
              <a:t>, pkt 23 : „</a:t>
            </a:r>
            <a:r>
              <a:rPr lang="en-US" b="1" dirty="0"/>
              <a:t>IT MUST FIRST BE EMPHASIZED IN THIS REGARD THAT THE EUROPEAN ECONOMIC COMMUNITY IS A COMMUNITY BASED ON THE RULE OF LAW , INASMUCH AS NEITHER ITS MEMBER STATES NOR ITS INSTITUTIONS CAN AVOID A REVIEW OF THE QUESTION WHETHER THE MEASURES ADOPTED BY THEM ARE IN CONFORMITY WITH THE BASIC CONSTITUTIONAL CHARTER , THE TREATY </a:t>
            </a:r>
            <a:r>
              <a:rPr lang="pl-PL" b="1" dirty="0" smtClean="0"/>
              <a:t>”</a:t>
            </a:r>
          </a:p>
          <a:p>
            <a:pPr algn="just"/>
            <a:r>
              <a:rPr lang="pl-PL" b="1" dirty="0" smtClean="0"/>
              <a:t>Wydźwięk proceduralny </a:t>
            </a:r>
            <a:r>
              <a:rPr lang="pl-PL" b="1" dirty="0"/>
              <a:t>: </a:t>
            </a:r>
            <a:r>
              <a:rPr lang="pl-PL" b="1" dirty="0" smtClean="0"/>
              <a:t>„w </a:t>
            </a:r>
            <a:r>
              <a:rPr lang="pl-PL" b="1" dirty="0"/>
              <a:t>traktacie FUE, </a:t>
            </a:r>
            <a:r>
              <a:rPr lang="pl-PL" b="1" dirty="0" smtClean="0"/>
              <a:t>w art</a:t>
            </a:r>
            <a:r>
              <a:rPr lang="pl-PL" b="1" dirty="0"/>
              <a:t>. 263 i 277 z jednej strony oraz w art. 267 z drugiej, ustanowiono kompletny system środków prawnych i procedur zapewniający kontrolę legalności aktów Unii, powierzając ją sądom Unii” : Wyrok TS z dnia 3 października 2013 r. </a:t>
            </a:r>
            <a:br>
              <a:rPr lang="pl-PL" b="1" dirty="0"/>
            </a:br>
            <a:r>
              <a:rPr lang="pl-PL" b="1" dirty="0"/>
              <a:t>C-583/11 </a:t>
            </a:r>
            <a:r>
              <a:rPr lang="pl-PL" b="1" dirty="0" smtClean="0"/>
              <a:t>P </a:t>
            </a:r>
            <a:r>
              <a:rPr lang="pl-PL" b="1" dirty="0" err="1" smtClean="0"/>
              <a:t>Inuit</a:t>
            </a:r>
            <a:r>
              <a:rPr lang="pl-PL" b="1" dirty="0" smtClean="0"/>
              <a:t> </a:t>
            </a:r>
            <a:r>
              <a:rPr lang="pl-PL" b="1" dirty="0" err="1"/>
              <a:t>Tapiriit</a:t>
            </a:r>
            <a:r>
              <a:rPr lang="pl-PL" b="1" dirty="0"/>
              <a:t> </a:t>
            </a:r>
            <a:r>
              <a:rPr lang="pl-PL" b="1" dirty="0" err="1"/>
              <a:t>Kanatami</a:t>
            </a:r>
            <a:r>
              <a:rPr lang="pl-PL" b="1" dirty="0"/>
              <a:t> i inni przeciwko Parlamentowi Europejskiemu i Rada Unii </a:t>
            </a:r>
            <a:r>
              <a:rPr lang="pl-PL" b="1" dirty="0" smtClean="0"/>
              <a:t>Europejskiej, pkt 92</a:t>
            </a:r>
          </a:p>
          <a:p>
            <a:pPr algn="just"/>
            <a:r>
              <a:rPr lang="pl-PL" b="1" dirty="0"/>
              <a:t>Wyrok TS z dnia 26 czerwca 2012 r. C-335/09 </a:t>
            </a:r>
            <a:r>
              <a:rPr lang="pl-PL" b="1" dirty="0" smtClean="0"/>
              <a:t>P Rzeczpospolita </a:t>
            </a:r>
            <a:r>
              <a:rPr lang="pl-PL" b="1" dirty="0"/>
              <a:t>Polska przeciwko Komisji </a:t>
            </a:r>
            <a:r>
              <a:rPr lang="pl-PL" b="1" dirty="0" smtClean="0"/>
              <a:t>Europejskiej, pkt 48-49 : „</a:t>
            </a:r>
            <a:r>
              <a:rPr lang="pl-PL" dirty="0" smtClean="0"/>
              <a:t>Unii </a:t>
            </a:r>
            <a:r>
              <a:rPr lang="pl-PL" dirty="0"/>
              <a:t>Europejska jest unią prawa, w której akty instytucji podlegają kontroli, w szczególności pod względem zgodności z traktatami i ogólnymi zasadami prawa (…) Zasady te stanowią fundament unii prawa i ich poszanowanie wymaga, jak to obecnie przewiduje wprost art. 4 ust. 2 TUE, by nowe państwa członkowskie były traktowane na równi ze starymi państwami </a:t>
            </a:r>
            <a:r>
              <a:rPr lang="pl-PL" dirty="0" smtClean="0"/>
              <a:t>członkowskimi</a:t>
            </a:r>
            <a:r>
              <a:rPr lang="pl-PL" b="1" dirty="0" smtClean="0"/>
              <a:t>”</a:t>
            </a:r>
          </a:p>
          <a:p>
            <a:pPr algn="just"/>
            <a:r>
              <a:rPr lang="pl-PL" b="1" dirty="0" smtClean="0"/>
              <a:t>Również podstawa </a:t>
            </a:r>
            <a:r>
              <a:rPr lang="pl-PL" b="1" dirty="0"/>
              <a:t>kontroli orzeczniczej przez TS : wyrok z dnia 26 czerwca 2012 r. </a:t>
            </a:r>
            <a:br>
              <a:rPr lang="pl-PL" b="1" dirty="0"/>
            </a:br>
            <a:r>
              <a:rPr lang="pl-PL" b="1" dirty="0"/>
              <a:t>C-336/09 </a:t>
            </a:r>
            <a:r>
              <a:rPr lang="pl-PL" b="1" dirty="0" err="1"/>
              <a:t>PRzeczpospolita</a:t>
            </a:r>
            <a:r>
              <a:rPr lang="pl-PL" b="1" dirty="0"/>
              <a:t> Polska przeciwko Komisji </a:t>
            </a:r>
            <a:r>
              <a:rPr lang="pl-PL" b="1" dirty="0" smtClean="0"/>
              <a:t>Europejskiej (skuteczne zaskarżenie)</a:t>
            </a:r>
            <a:endParaRPr lang="pl-PL" b="1" dirty="0"/>
          </a:p>
        </p:txBody>
      </p:sp>
    </p:spTree>
    <p:extLst>
      <p:ext uri="{BB962C8B-B14F-4D97-AF65-F5344CB8AC3E}">
        <p14:creationId xmlns:p14="http://schemas.microsoft.com/office/powerpoint/2010/main" val="1977968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Łącznik prosty ze strzałką 70"/>
          <p:cNvCxnSpPr/>
          <p:nvPr/>
        </p:nvCxnSpPr>
        <p:spPr>
          <a:xfrm flipV="1">
            <a:off x="1670769" y="2667247"/>
            <a:ext cx="2401136" cy="11676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6" name="Łącznik prosty ze strzałką 55"/>
          <p:cNvCxnSpPr/>
          <p:nvPr/>
        </p:nvCxnSpPr>
        <p:spPr>
          <a:xfrm flipV="1">
            <a:off x="2047150" y="2600751"/>
            <a:ext cx="6354945" cy="19497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9" name="Łącznik prosty ze strzałką 68"/>
          <p:cNvCxnSpPr>
            <a:stCxn id="7" idx="3"/>
          </p:cNvCxnSpPr>
          <p:nvPr/>
        </p:nvCxnSpPr>
        <p:spPr>
          <a:xfrm>
            <a:off x="6424864" y="4999121"/>
            <a:ext cx="2725873" cy="103504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7" name="Łącznik łamany 46"/>
          <p:cNvCxnSpPr/>
          <p:nvPr/>
        </p:nvCxnSpPr>
        <p:spPr>
          <a:xfrm>
            <a:off x="1596903" y="2344907"/>
            <a:ext cx="6184232" cy="2397788"/>
          </a:xfrm>
          <a:prstGeom prst="bentConnector3">
            <a:avLst>
              <a:gd name="adj1" fmla="val 88132"/>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171147" y="170834"/>
            <a:ext cx="6606924" cy="822158"/>
          </a:xfrm>
        </p:spPr>
        <p:txBody>
          <a:bodyPr>
            <a:normAutofit fontScale="90000"/>
          </a:bodyPr>
          <a:lstStyle/>
          <a:p>
            <a:r>
              <a:rPr lang="pl-PL" dirty="0" smtClean="0"/>
              <a:t>Relacje między </a:t>
            </a:r>
            <a:r>
              <a:rPr lang="pl-PL" dirty="0" smtClean="0"/>
              <a:t>instytucjami </a:t>
            </a:r>
            <a:r>
              <a:rPr lang="pl-PL" sz="2000" dirty="0" smtClean="0"/>
              <a:t>(</a:t>
            </a:r>
            <a:r>
              <a:rPr lang="pl-PL" sz="2000" dirty="0" err="1" smtClean="0"/>
              <a:t>overview</a:t>
            </a:r>
            <a:r>
              <a:rPr lang="pl-PL" sz="2000" dirty="0" smtClean="0"/>
              <a:t>)</a:t>
            </a:r>
            <a:endParaRPr lang="pl-PL" dirty="0"/>
          </a:p>
        </p:txBody>
      </p:sp>
      <p:sp>
        <p:nvSpPr>
          <p:cNvPr id="4" name="Prostokąt zaokrąglony 3"/>
          <p:cNvSpPr/>
          <p:nvPr/>
        </p:nvSpPr>
        <p:spPr>
          <a:xfrm>
            <a:off x="820087" y="3994484"/>
            <a:ext cx="1290660" cy="709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t>RADA</a:t>
            </a:r>
            <a:endParaRPr lang="pl-PL" b="1" dirty="0"/>
          </a:p>
        </p:txBody>
      </p:sp>
      <p:sp>
        <p:nvSpPr>
          <p:cNvPr id="5" name="Prostokąt zaokrąglony 4"/>
          <p:cNvSpPr/>
          <p:nvPr/>
        </p:nvSpPr>
        <p:spPr>
          <a:xfrm>
            <a:off x="599144" y="1852862"/>
            <a:ext cx="1732547" cy="986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t>RADA EUROPEJSKA</a:t>
            </a:r>
            <a:endParaRPr lang="pl-PL" b="1" dirty="0"/>
          </a:p>
        </p:txBody>
      </p:sp>
      <p:sp>
        <p:nvSpPr>
          <p:cNvPr id="6" name="Prostokąt zaokrąglony 5"/>
          <p:cNvSpPr/>
          <p:nvPr/>
        </p:nvSpPr>
        <p:spPr>
          <a:xfrm>
            <a:off x="4128415" y="1852862"/>
            <a:ext cx="2200196" cy="11851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t>KOMISJA EUROPEJSKA</a:t>
            </a:r>
            <a:endParaRPr lang="pl-PL" b="1" dirty="0"/>
          </a:p>
        </p:txBody>
      </p:sp>
      <p:sp>
        <p:nvSpPr>
          <p:cNvPr id="7" name="Prostokąt zaokrąglony 6"/>
          <p:cNvSpPr/>
          <p:nvPr/>
        </p:nvSpPr>
        <p:spPr>
          <a:xfrm>
            <a:off x="4114801" y="4481763"/>
            <a:ext cx="2310063" cy="10347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t>PARLAMENT EUROPEJSKI</a:t>
            </a:r>
            <a:endParaRPr lang="pl-PL" b="1" dirty="0"/>
          </a:p>
        </p:txBody>
      </p:sp>
      <p:sp>
        <p:nvSpPr>
          <p:cNvPr id="8" name="Elipsa 7"/>
          <p:cNvSpPr/>
          <p:nvPr/>
        </p:nvSpPr>
        <p:spPr>
          <a:xfrm>
            <a:off x="10792327" y="5486400"/>
            <a:ext cx="919717" cy="926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t>TS </a:t>
            </a:r>
          </a:p>
          <a:p>
            <a:pPr algn="ctr"/>
            <a:r>
              <a:rPr lang="pl-PL" b="1" dirty="0" smtClean="0"/>
              <a:t>UE</a:t>
            </a:r>
            <a:endParaRPr lang="pl-PL" b="1" dirty="0"/>
          </a:p>
        </p:txBody>
      </p:sp>
      <p:sp>
        <p:nvSpPr>
          <p:cNvPr id="9" name="Prostokąt zaokrąglony 8"/>
          <p:cNvSpPr/>
          <p:nvPr/>
        </p:nvSpPr>
        <p:spPr>
          <a:xfrm>
            <a:off x="8346188" y="1852862"/>
            <a:ext cx="2273969" cy="10708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t>TRYBUNAŁ</a:t>
            </a:r>
          </a:p>
          <a:p>
            <a:pPr algn="ctr"/>
            <a:r>
              <a:rPr lang="pl-PL" b="1" dirty="0" smtClean="0"/>
              <a:t>OBRACHUNKOWY</a:t>
            </a:r>
            <a:endParaRPr lang="pl-PL" b="1" dirty="0"/>
          </a:p>
        </p:txBody>
      </p:sp>
      <p:sp>
        <p:nvSpPr>
          <p:cNvPr id="10" name="Prostokąt zaokrąglony 9"/>
          <p:cNvSpPr/>
          <p:nvPr/>
        </p:nvSpPr>
        <p:spPr>
          <a:xfrm>
            <a:off x="7794748" y="3892217"/>
            <a:ext cx="2310063" cy="986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t>EUROPEJSKI</a:t>
            </a:r>
          </a:p>
          <a:p>
            <a:pPr algn="ctr"/>
            <a:r>
              <a:rPr lang="pl-PL" b="1" dirty="0" smtClean="0"/>
              <a:t>BANK</a:t>
            </a:r>
          </a:p>
          <a:p>
            <a:pPr algn="ctr"/>
            <a:r>
              <a:rPr lang="pl-PL" b="1" dirty="0" smtClean="0"/>
              <a:t>CENTRALNY</a:t>
            </a:r>
            <a:endParaRPr lang="pl-PL" b="1" dirty="0"/>
          </a:p>
        </p:txBody>
      </p:sp>
      <p:cxnSp>
        <p:nvCxnSpPr>
          <p:cNvPr id="12" name="Łącznik prosty ze strzałką 11"/>
          <p:cNvCxnSpPr/>
          <p:nvPr/>
        </p:nvCxnSpPr>
        <p:spPr>
          <a:xfrm flipH="1" flipV="1">
            <a:off x="1034716" y="2923673"/>
            <a:ext cx="106697" cy="9685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rot="17067207">
            <a:off x="-275011" y="3413504"/>
            <a:ext cx="1785899" cy="646331"/>
          </a:xfrm>
          <a:prstGeom prst="rect">
            <a:avLst/>
          </a:prstGeom>
          <a:noFill/>
        </p:spPr>
        <p:txBody>
          <a:bodyPr wrap="square" rtlCol="0">
            <a:spAutoFit/>
          </a:bodyPr>
          <a:lstStyle/>
          <a:p>
            <a:r>
              <a:rPr lang="pl-PL" b="1" dirty="0"/>
              <a:t>p</a:t>
            </a:r>
            <a:r>
              <a:rPr lang="pl-PL" b="1" dirty="0" smtClean="0"/>
              <a:t>rzygotowuje posiedzenia</a:t>
            </a:r>
            <a:endParaRPr lang="pl-PL" b="1" dirty="0"/>
          </a:p>
        </p:txBody>
      </p:sp>
      <p:cxnSp>
        <p:nvCxnSpPr>
          <p:cNvPr id="16" name="Łącznik prosty ze strzałką 15"/>
          <p:cNvCxnSpPr/>
          <p:nvPr/>
        </p:nvCxnSpPr>
        <p:spPr>
          <a:xfrm flipV="1">
            <a:off x="2454442" y="2136108"/>
            <a:ext cx="1720516" cy="1754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pole tekstowe 16"/>
          <p:cNvSpPr txBox="1"/>
          <p:nvPr/>
        </p:nvSpPr>
        <p:spPr>
          <a:xfrm>
            <a:off x="2683044" y="1766776"/>
            <a:ext cx="1094873" cy="369332"/>
          </a:xfrm>
          <a:prstGeom prst="rect">
            <a:avLst/>
          </a:prstGeom>
          <a:noFill/>
        </p:spPr>
        <p:txBody>
          <a:bodyPr wrap="square" rtlCol="0">
            <a:spAutoFit/>
          </a:bodyPr>
          <a:lstStyle/>
          <a:p>
            <a:r>
              <a:rPr lang="pl-PL" b="1" dirty="0" smtClean="0"/>
              <a:t>Mianuje</a:t>
            </a:r>
          </a:p>
        </p:txBody>
      </p:sp>
      <p:cxnSp>
        <p:nvCxnSpPr>
          <p:cNvPr id="20" name="Łącznik prosty ze strzałką 19"/>
          <p:cNvCxnSpPr/>
          <p:nvPr/>
        </p:nvCxnSpPr>
        <p:spPr>
          <a:xfrm flipV="1">
            <a:off x="5305927" y="3185726"/>
            <a:ext cx="0" cy="116368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pole tekstowe 20"/>
          <p:cNvSpPr txBox="1"/>
          <p:nvPr/>
        </p:nvSpPr>
        <p:spPr>
          <a:xfrm>
            <a:off x="5292314" y="3575202"/>
            <a:ext cx="974559" cy="369332"/>
          </a:xfrm>
          <a:prstGeom prst="rect">
            <a:avLst/>
          </a:prstGeom>
          <a:noFill/>
        </p:spPr>
        <p:txBody>
          <a:bodyPr wrap="square" rtlCol="0">
            <a:spAutoFit/>
          </a:bodyPr>
          <a:lstStyle/>
          <a:p>
            <a:r>
              <a:rPr lang="pl-PL" b="1" dirty="0" smtClean="0"/>
              <a:t>wotum</a:t>
            </a:r>
            <a:endParaRPr lang="pl-PL" b="1" dirty="0"/>
          </a:p>
        </p:txBody>
      </p:sp>
      <p:cxnSp>
        <p:nvCxnSpPr>
          <p:cNvPr id="23" name="Łącznik prosty ze strzałką 22"/>
          <p:cNvCxnSpPr/>
          <p:nvPr/>
        </p:nvCxnSpPr>
        <p:spPr>
          <a:xfrm flipH="1">
            <a:off x="2331691" y="2997500"/>
            <a:ext cx="1783110" cy="116706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p:cNvCxnSpPr/>
          <p:nvPr/>
        </p:nvCxnSpPr>
        <p:spPr>
          <a:xfrm>
            <a:off x="4128415" y="3043300"/>
            <a:ext cx="360931" cy="14384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9" name="pole tekstowe 28"/>
          <p:cNvSpPr txBox="1"/>
          <p:nvPr/>
        </p:nvSpPr>
        <p:spPr>
          <a:xfrm>
            <a:off x="3103050" y="3262381"/>
            <a:ext cx="1454972" cy="369332"/>
          </a:xfrm>
          <a:prstGeom prst="rect">
            <a:avLst/>
          </a:prstGeom>
          <a:noFill/>
        </p:spPr>
        <p:txBody>
          <a:bodyPr wrap="square" rtlCol="0">
            <a:spAutoFit/>
          </a:bodyPr>
          <a:lstStyle/>
          <a:p>
            <a:r>
              <a:rPr lang="pl-PL" b="1" dirty="0" smtClean="0"/>
              <a:t>inicjatywa</a:t>
            </a:r>
            <a:endParaRPr lang="pl-PL" b="1" dirty="0"/>
          </a:p>
        </p:txBody>
      </p:sp>
      <p:cxnSp>
        <p:nvCxnSpPr>
          <p:cNvPr id="32" name="Łącznik prosty 31"/>
          <p:cNvCxnSpPr/>
          <p:nvPr/>
        </p:nvCxnSpPr>
        <p:spPr>
          <a:xfrm flipH="1">
            <a:off x="9541042" y="4349415"/>
            <a:ext cx="2081463" cy="219576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3" name="pole tekstowe 32"/>
          <p:cNvSpPr txBox="1"/>
          <p:nvPr/>
        </p:nvSpPr>
        <p:spPr>
          <a:xfrm rot="18862847">
            <a:off x="8977847" y="5240718"/>
            <a:ext cx="3284621" cy="369332"/>
          </a:xfrm>
          <a:prstGeom prst="rect">
            <a:avLst/>
          </a:prstGeom>
          <a:noFill/>
        </p:spPr>
        <p:txBody>
          <a:bodyPr wrap="square" rtlCol="0">
            <a:spAutoFit/>
          </a:bodyPr>
          <a:lstStyle/>
          <a:p>
            <a:r>
              <a:rPr lang="pl-PL" b="1" dirty="0" smtClean="0"/>
              <a:t>NIEZAWISŁOŚĆ SĘDZIOWSKA</a:t>
            </a:r>
            <a:endParaRPr lang="pl-PL" b="1" dirty="0"/>
          </a:p>
        </p:txBody>
      </p:sp>
      <p:sp>
        <p:nvSpPr>
          <p:cNvPr id="35" name="pole tekstowe 34"/>
          <p:cNvSpPr txBox="1"/>
          <p:nvPr/>
        </p:nvSpPr>
        <p:spPr>
          <a:xfrm rot="1230728">
            <a:off x="7457616" y="1734623"/>
            <a:ext cx="1888958" cy="369332"/>
          </a:xfrm>
          <a:prstGeom prst="rect">
            <a:avLst/>
          </a:prstGeom>
          <a:noFill/>
        </p:spPr>
        <p:txBody>
          <a:bodyPr wrap="square" rtlCol="0">
            <a:spAutoFit/>
          </a:bodyPr>
          <a:lstStyle/>
          <a:p>
            <a:r>
              <a:rPr lang="pl-PL" b="1" dirty="0" smtClean="0"/>
              <a:t>RACHUNKI</a:t>
            </a:r>
            <a:endParaRPr lang="pl-PL" b="1" dirty="0"/>
          </a:p>
        </p:txBody>
      </p:sp>
      <p:cxnSp>
        <p:nvCxnSpPr>
          <p:cNvPr id="37" name="Łącznik prosty ze strzałką 36"/>
          <p:cNvCxnSpPr/>
          <p:nvPr/>
        </p:nvCxnSpPr>
        <p:spPr>
          <a:xfrm>
            <a:off x="2225842" y="2923673"/>
            <a:ext cx="1604694" cy="178067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8" name="pole tekstowe 37"/>
          <p:cNvSpPr txBox="1"/>
          <p:nvPr/>
        </p:nvSpPr>
        <p:spPr>
          <a:xfrm rot="2864432">
            <a:off x="1755982" y="3520448"/>
            <a:ext cx="2660475" cy="246221"/>
          </a:xfrm>
          <a:prstGeom prst="rect">
            <a:avLst/>
          </a:prstGeom>
          <a:noFill/>
        </p:spPr>
        <p:txBody>
          <a:bodyPr wrap="square" rtlCol="0">
            <a:spAutoFit/>
          </a:bodyPr>
          <a:lstStyle/>
          <a:p>
            <a:r>
              <a:rPr lang="pl-PL" sz="1000" b="1" dirty="0" smtClean="0"/>
              <a:t>Kandydatura na Przewodniczącego KE</a:t>
            </a:r>
            <a:endParaRPr lang="pl-PL" sz="1000" b="1" dirty="0"/>
          </a:p>
        </p:txBody>
      </p:sp>
      <p:sp>
        <p:nvSpPr>
          <p:cNvPr id="49" name="pole tekstowe 48"/>
          <p:cNvSpPr txBox="1"/>
          <p:nvPr/>
        </p:nvSpPr>
        <p:spPr>
          <a:xfrm rot="5400000">
            <a:off x="6410099" y="3799005"/>
            <a:ext cx="1316484" cy="646331"/>
          </a:xfrm>
          <a:prstGeom prst="rect">
            <a:avLst/>
          </a:prstGeom>
          <a:noFill/>
        </p:spPr>
        <p:txBody>
          <a:bodyPr wrap="square" rtlCol="0">
            <a:spAutoFit/>
          </a:bodyPr>
          <a:lstStyle/>
          <a:p>
            <a:r>
              <a:rPr lang="pl-PL" b="1" dirty="0" smtClean="0"/>
              <a:t>Powołuje zarząd</a:t>
            </a:r>
            <a:endParaRPr lang="pl-PL" b="1" dirty="0"/>
          </a:p>
        </p:txBody>
      </p:sp>
      <p:sp>
        <p:nvSpPr>
          <p:cNvPr id="51" name="pole tekstowe 50"/>
          <p:cNvSpPr txBox="1"/>
          <p:nvPr/>
        </p:nvSpPr>
        <p:spPr>
          <a:xfrm>
            <a:off x="4174958" y="5234740"/>
            <a:ext cx="2317522" cy="646331"/>
          </a:xfrm>
          <a:prstGeom prst="rect">
            <a:avLst/>
          </a:prstGeom>
          <a:noFill/>
        </p:spPr>
        <p:txBody>
          <a:bodyPr wrap="square" rtlCol="0">
            <a:spAutoFit/>
          </a:bodyPr>
          <a:lstStyle/>
          <a:p>
            <a:r>
              <a:rPr lang="pl-PL" b="1" dirty="0" smtClean="0"/>
              <a:t>Sprawozdawczość RE, KE, TO i EBC</a:t>
            </a:r>
            <a:endParaRPr lang="pl-PL" b="1" dirty="0"/>
          </a:p>
        </p:txBody>
      </p:sp>
      <p:sp>
        <p:nvSpPr>
          <p:cNvPr id="57" name="pole tekstowe 56"/>
          <p:cNvSpPr txBox="1"/>
          <p:nvPr/>
        </p:nvSpPr>
        <p:spPr>
          <a:xfrm rot="20470092">
            <a:off x="6911697" y="2524459"/>
            <a:ext cx="1303079" cy="646331"/>
          </a:xfrm>
          <a:prstGeom prst="rect">
            <a:avLst/>
          </a:prstGeom>
          <a:noFill/>
        </p:spPr>
        <p:txBody>
          <a:bodyPr wrap="square" rtlCol="0">
            <a:spAutoFit/>
          </a:bodyPr>
          <a:lstStyle/>
          <a:p>
            <a:r>
              <a:rPr lang="pl-PL" b="1" dirty="0" smtClean="0"/>
              <a:t>Mianuje członków</a:t>
            </a:r>
            <a:endParaRPr lang="pl-PL" b="1" dirty="0"/>
          </a:p>
        </p:txBody>
      </p:sp>
      <p:cxnSp>
        <p:nvCxnSpPr>
          <p:cNvPr id="62" name="Łącznik łamany 61"/>
          <p:cNvCxnSpPr/>
          <p:nvPr/>
        </p:nvCxnSpPr>
        <p:spPr>
          <a:xfrm>
            <a:off x="1696453" y="4650601"/>
            <a:ext cx="7543800" cy="1533631"/>
          </a:xfrm>
          <a:prstGeom prst="bentConnector3">
            <a:avLst>
              <a:gd name="adj1" fmla="val 19059"/>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6" name="pole tekstowe 65"/>
          <p:cNvSpPr txBox="1"/>
          <p:nvPr/>
        </p:nvSpPr>
        <p:spPr>
          <a:xfrm>
            <a:off x="3223246" y="6280484"/>
            <a:ext cx="4339990" cy="369332"/>
          </a:xfrm>
          <a:prstGeom prst="rect">
            <a:avLst/>
          </a:prstGeom>
          <a:noFill/>
        </p:spPr>
        <p:txBody>
          <a:bodyPr wrap="square" rtlCol="0">
            <a:spAutoFit/>
          </a:bodyPr>
          <a:lstStyle/>
          <a:p>
            <a:r>
              <a:rPr lang="pl-PL" b="1" dirty="0" smtClean="0"/>
              <a:t>Zwiększenie liczby RG (art. 252 TFUE)</a:t>
            </a:r>
            <a:endParaRPr lang="pl-PL" b="1" dirty="0"/>
          </a:p>
        </p:txBody>
      </p:sp>
      <p:sp>
        <p:nvSpPr>
          <p:cNvPr id="67" name="pole tekstowe 66"/>
          <p:cNvSpPr txBox="1"/>
          <p:nvPr/>
        </p:nvSpPr>
        <p:spPr>
          <a:xfrm rot="2329800">
            <a:off x="6698359" y="5457694"/>
            <a:ext cx="2555235" cy="646331"/>
          </a:xfrm>
          <a:prstGeom prst="rect">
            <a:avLst/>
          </a:prstGeom>
          <a:noFill/>
        </p:spPr>
        <p:txBody>
          <a:bodyPr wrap="square" rtlCol="0">
            <a:spAutoFit/>
          </a:bodyPr>
          <a:lstStyle/>
          <a:p>
            <a:r>
              <a:rPr lang="pl-PL" b="1" dirty="0" smtClean="0"/>
              <a:t>Ustanawianie sądów wyspecjalizowanych</a:t>
            </a:r>
            <a:endParaRPr lang="pl-PL" b="1" dirty="0"/>
          </a:p>
        </p:txBody>
      </p:sp>
      <p:sp>
        <p:nvSpPr>
          <p:cNvPr id="72" name="pole tekstowe 71"/>
          <p:cNvSpPr txBox="1"/>
          <p:nvPr/>
        </p:nvSpPr>
        <p:spPr>
          <a:xfrm rot="20211425">
            <a:off x="1374089" y="3338958"/>
            <a:ext cx="1277801" cy="369332"/>
          </a:xfrm>
          <a:prstGeom prst="rect">
            <a:avLst/>
          </a:prstGeom>
          <a:noFill/>
        </p:spPr>
        <p:txBody>
          <a:bodyPr wrap="square" rtlCol="0">
            <a:spAutoFit/>
          </a:bodyPr>
          <a:lstStyle/>
          <a:p>
            <a:r>
              <a:rPr lang="pl-PL" b="1" dirty="0" smtClean="0"/>
              <a:t>nominuje</a:t>
            </a:r>
            <a:endParaRPr lang="pl-PL" b="1" dirty="0"/>
          </a:p>
        </p:txBody>
      </p:sp>
      <p:sp>
        <p:nvSpPr>
          <p:cNvPr id="73" name="pole tekstowe 72"/>
          <p:cNvSpPr txBox="1"/>
          <p:nvPr/>
        </p:nvSpPr>
        <p:spPr>
          <a:xfrm rot="1190387">
            <a:off x="10177108" y="373321"/>
            <a:ext cx="2150154" cy="923330"/>
          </a:xfrm>
          <a:prstGeom prst="rect">
            <a:avLst/>
          </a:prstGeom>
          <a:noFill/>
        </p:spPr>
        <p:txBody>
          <a:bodyPr wrap="square" rtlCol="0">
            <a:spAutoFit/>
          </a:bodyPr>
          <a:lstStyle/>
          <a:p>
            <a:r>
              <a:rPr lang="pl-PL" b="1" dirty="0" smtClean="0"/>
              <a:t>„Relacje między instytucjami są zagmatwane”</a:t>
            </a:r>
            <a:endParaRPr lang="pl-PL" b="1" dirty="0"/>
          </a:p>
        </p:txBody>
      </p:sp>
    </p:spTree>
    <p:extLst>
      <p:ext uri="{BB962C8B-B14F-4D97-AF65-F5344CB8AC3E}">
        <p14:creationId xmlns:p14="http://schemas.microsoft.com/office/powerpoint/2010/main" val="3643267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12192000" cy="602901"/>
          </a:xfrm>
        </p:spPr>
        <p:txBody>
          <a:bodyPr>
            <a:normAutofit fontScale="90000"/>
          </a:bodyPr>
          <a:lstStyle/>
          <a:p>
            <a:r>
              <a:rPr lang="pl-PL" dirty="0" smtClean="0"/>
              <a:t>Rada Europejska – przykłady kompetencji </a:t>
            </a:r>
            <a:r>
              <a:rPr lang="pl-PL" sz="1000" dirty="0" smtClean="0"/>
              <a:t>(za Łazowski, Łabędzka, </a:t>
            </a:r>
            <a:r>
              <a:rPr lang="pl-PL" sz="1000" dirty="0" err="1" smtClean="0"/>
              <a:t>szpunar</a:t>
            </a:r>
            <a:r>
              <a:rPr lang="pl-PL" sz="1000" dirty="0" smtClean="0"/>
              <a:t>, prawo </a:t>
            </a:r>
            <a:r>
              <a:rPr lang="pl-PL" sz="1000" dirty="0" err="1" smtClean="0"/>
              <a:t>ue</a:t>
            </a:r>
            <a:r>
              <a:rPr lang="pl-PL" sz="1000" dirty="0" smtClean="0"/>
              <a:t>, CH Beck 2012)</a:t>
            </a:r>
            <a:endParaRPr lang="pl-PL" dirty="0"/>
          </a:p>
        </p:txBody>
      </p:sp>
      <p:sp>
        <p:nvSpPr>
          <p:cNvPr id="3" name="Symbol zastępczy zawartości 2"/>
          <p:cNvSpPr>
            <a:spLocks noGrp="1"/>
          </p:cNvSpPr>
          <p:nvPr>
            <p:ph idx="1"/>
          </p:nvPr>
        </p:nvSpPr>
        <p:spPr>
          <a:xfrm>
            <a:off x="0" y="602901"/>
            <a:ext cx="12192000" cy="6255099"/>
          </a:xfrm>
        </p:spPr>
        <p:txBody>
          <a:bodyPr/>
          <a:lstStyle/>
          <a:p>
            <a:r>
              <a:rPr lang="pl-PL" dirty="0" smtClean="0"/>
              <a:t>Ogólnie : Nadaje </a:t>
            </a:r>
            <a:r>
              <a:rPr lang="pl-PL" dirty="0" err="1" smtClean="0"/>
              <a:t>ue</a:t>
            </a:r>
            <a:r>
              <a:rPr lang="pl-PL" dirty="0" smtClean="0"/>
              <a:t> impuls niezbędny do rozwoju, określa ogólne kierunki i priorytety polityczne (15 ust. 1 </a:t>
            </a:r>
            <a:r>
              <a:rPr lang="pl-PL" dirty="0" err="1" smtClean="0"/>
              <a:t>tfue</a:t>
            </a:r>
            <a:r>
              <a:rPr lang="pl-PL" dirty="0" smtClean="0"/>
              <a:t>)</a:t>
            </a:r>
          </a:p>
          <a:p>
            <a:r>
              <a:rPr lang="pl-PL" dirty="0" smtClean="0"/>
              <a:t>Procedury przystąpienia i wystąpienia z </a:t>
            </a:r>
            <a:r>
              <a:rPr lang="pl-PL" dirty="0" err="1" smtClean="0"/>
              <a:t>ue</a:t>
            </a:r>
            <a:r>
              <a:rPr lang="pl-PL" dirty="0" smtClean="0"/>
              <a:t> (49-50 </a:t>
            </a:r>
            <a:r>
              <a:rPr lang="pl-PL" dirty="0" err="1" smtClean="0"/>
              <a:t>tue</a:t>
            </a:r>
            <a:r>
              <a:rPr lang="pl-PL" dirty="0" smtClean="0"/>
              <a:t>)</a:t>
            </a:r>
          </a:p>
          <a:p>
            <a:r>
              <a:rPr lang="pl-PL" dirty="0" smtClean="0"/>
              <a:t>Procedury zawieszenia niektórych praw wynikających z członkostwa w </a:t>
            </a:r>
            <a:r>
              <a:rPr lang="pl-PL" dirty="0" err="1" smtClean="0"/>
              <a:t>ue</a:t>
            </a:r>
            <a:r>
              <a:rPr lang="pl-PL" dirty="0" smtClean="0"/>
              <a:t> (7 ust. 3 </a:t>
            </a:r>
            <a:r>
              <a:rPr lang="pl-PL" dirty="0" err="1" smtClean="0"/>
              <a:t>tue</a:t>
            </a:r>
            <a:r>
              <a:rPr lang="pl-PL" dirty="0" smtClean="0"/>
              <a:t>)</a:t>
            </a:r>
          </a:p>
          <a:p>
            <a:r>
              <a:rPr lang="pl-PL" dirty="0" smtClean="0"/>
              <a:t>Procedury zmiany traktatów (48 </a:t>
            </a:r>
            <a:r>
              <a:rPr lang="pl-PL" dirty="0" err="1" smtClean="0"/>
              <a:t>tue</a:t>
            </a:r>
            <a:r>
              <a:rPr lang="pl-PL" dirty="0" smtClean="0"/>
              <a:t>)</a:t>
            </a:r>
          </a:p>
          <a:p>
            <a:r>
              <a:rPr lang="pl-PL" dirty="0" smtClean="0"/>
              <a:t>Określanie składu niektórych instytucji (14 ust. 2 </a:t>
            </a:r>
            <a:r>
              <a:rPr lang="pl-PL" dirty="0" err="1" smtClean="0"/>
              <a:t>tue</a:t>
            </a:r>
            <a:r>
              <a:rPr lang="pl-PL" dirty="0" smtClean="0"/>
              <a:t>)</a:t>
            </a:r>
          </a:p>
          <a:p>
            <a:r>
              <a:rPr lang="pl-PL" dirty="0" smtClean="0"/>
              <a:t>Określanie kolejności sprawowania prezydencji w radzie (236 </a:t>
            </a:r>
            <a:r>
              <a:rPr lang="pl-PL" dirty="0" err="1" smtClean="0"/>
              <a:t>tfue</a:t>
            </a:r>
            <a:r>
              <a:rPr lang="pl-PL" dirty="0" smtClean="0"/>
              <a:t>)</a:t>
            </a:r>
          </a:p>
          <a:p>
            <a:r>
              <a:rPr lang="pl-PL" dirty="0" smtClean="0"/>
              <a:t>Określanie konfiguracji (składów) rady, z wyjątkiem rady ds. zagranicznych (tamże)</a:t>
            </a:r>
          </a:p>
          <a:p>
            <a:r>
              <a:rPr lang="pl-PL" dirty="0" smtClean="0"/>
              <a:t>Określanie zagrożeń dla </a:t>
            </a:r>
            <a:r>
              <a:rPr lang="pl-PL" dirty="0" err="1" smtClean="0"/>
              <a:t>ue</a:t>
            </a:r>
            <a:r>
              <a:rPr lang="pl-PL" dirty="0" smtClean="0"/>
              <a:t> – klauzula solidarności, 222 </a:t>
            </a:r>
            <a:r>
              <a:rPr lang="pl-PL" dirty="0" err="1" smtClean="0"/>
              <a:t>tfue</a:t>
            </a:r>
            <a:endParaRPr lang="pl-PL" dirty="0" smtClean="0"/>
          </a:p>
          <a:p>
            <a:r>
              <a:rPr lang="pl-PL" dirty="0" smtClean="0"/>
              <a:t>Określanie priorytetów – strategicznych wytycznych planowania prawodawczego i operacyjnego w </a:t>
            </a:r>
            <a:r>
              <a:rPr lang="pl-PL" dirty="0" err="1" smtClean="0"/>
              <a:t>pwbis</a:t>
            </a:r>
            <a:r>
              <a:rPr lang="pl-PL" dirty="0" smtClean="0"/>
              <a:t> (68 </a:t>
            </a:r>
            <a:r>
              <a:rPr lang="pl-PL" dirty="0" err="1" smtClean="0"/>
              <a:t>tfue</a:t>
            </a:r>
            <a:r>
              <a:rPr lang="pl-PL" dirty="0" smtClean="0"/>
              <a:t>)</a:t>
            </a:r>
          </a:p>
          <a:p>
            <a:r>
              <a:rPr lang="pl-PL" dirty="0" smtClean="0"/>
              <a:t>Współpraca sądowa w sprawach karnych : podejmowanie decyzji o zawieszeniu zwykłej procedury ustawodawczej (82 </a:t>
            </a:r>
            <a:r>
              <a:rPr lang="pl-PL" dirty="0" err="1" smtClean="0"/>
              <a:t>tfue</a:t>
            </a:r>
            <a:r>
              <a:rPr lang="pl-PL" dirty="0" smtClean="0"/>
              <a:t>)</a:t>
            </a:r>
          </a:p>
          <a:p>
            <a:r>
              <a:rPr lang="pl-PL" dirty="0" smtClean="0"/>
              <a:t>Mianowanie </a:t>
            </a:r>
            <a:r>
              <a:rPr lang="pl-PL" dirty="0" err="1" smtClean="0"/>
              <a:t>ke</a:t>
            </a:r>
            <a:r>
              <a:rPr lang="pl-PL" dirty="0" smtClean="0"/>
              <a:t> (17 ust. 7 </a:t>
            </a:r>
            <a:r>
              <a:rPr lang="pl-PL" dirty="0" err="1" smtClean="0"/>
              <a:t>tue</a:t>
            </a:r>
            <a:r>
              <a:rPr lang="pl-PL" dirty="0" smtClean="0"/>
              <a:t>)</a:t>
            </a:r>
          </a:p>
          <a:p>
            <a:r>
              <a:rPr lang="pl-PL" dirty="0" smtClean="0"/>
              <a:t>Działanie w ramach </a:t>
            </a:r>
            <a:r>
              <a:rPr lang="pl-PL" dirty="0" err="1" smtClean="0"/>
              <a:t>wpzib</a:t>
            </a:r>
            <a:endParaRPr lang="pl-PL" dirty="0" smtClean="0"/>
          </a:p>
          <a:p>
            <a:endParaRPr lang="pl-PL" dirty="0"/>
          </a:p>
        </p:txBody>
      </p:sp>
    </p:spTree>
    <p:extLst>
      <p:ext uri="{BB962C8B-B14F-4D97-AF65-F5344CB8AC3E}">
        <p14:creationId xmlns:p14="http://schemas.microsoft.com/office/powerpoint/2010/main" val="182030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12192000" cy="452176"/>
          </a:xfrm>
        </p:spPr>
        <p:txBody>
          <a:bodyPr>
            <a:normAutofit fontScale="90000"/>
          </a:bodyPr>
          <a:lstStyle/>
          <a:p>
            <a:r>
              <a:rPr lang="pl-PL" dirty="0" smtClean="0"/>
              <a:t>Rada – przykłady kompetencji</a:t>
            </a:r>
            <a:endParaRPr lang="pl-PL" dirty="0"/>
          </a:p>
        </p:txBody>
      </p:sp>
      <p:sp>
        <p:nvSpPr>
          <p:cNvPr id="3" name="Symbol zastępczy zawartości 2"/>
          <p:cNvSpPr>
            <a:spLocks noGrp="1"/>
          </p:cNvSpPr>
          <p:nvPr>
            <p:ph idx="1"/>
          </p:nvPr>
        </p:nvSpPr>
        <p:spPr>
          <a:xfrm>
            <a:off x="0" y="486507"/>
            <a:ext cx="12192000" cy="6371493"/>
          </a:xfrm>
        </p:spPr>
        <p:txBody>
          <a:bodyPr/>
          <a:lstStyle/>
          <a:p>
            <a:r>
              <a:rPr lang="pl-PL" dirty="0" smtClean="0"/>
              <a:t>Prawodawcze : samodzielnie lub z parlamentem europejskim</a:t>
            </a:r>
          </a:p>
          <a:p>
            <a:pPr lvl="1"/>
            <a:r>
              <a:rPr lang="pl-PL" dirty="0" smtClean="0"/>
              <a:t>Art. 46 </a:t>
            </a:r>
            <a:r>
              <a:rPr lang="pl-PL" dirty="0" err="1" smtClean="0"/>
              <a:t>tfue</a:t>
            </a:r>
            <a:r>
              <a:rPr lang="pl-PL" dirty="0"/>
              <a:t> : Parlament Europejski i Rada, stanowiąc zgodnie ze zwykłą procedurą ustawodawczą i po </a:t>
            </a:r>
            <a:r>
              <a:rPr lang="pl-PL" dirty="0" smtClean="0"/>
              <a:t>konsultacji z </a:t>
            </a:r>
            <a:r>
              <a:rPr lang="pl-PL" dirty="0"/>
              <a:t>Komitetem Ekonomiczno-Społecznym, uchwalają, w drodze dyrektyw lub rozporządzeń, </a:t>
            </a:r>
            <a:r>
              <a:rPr lang="pl-PL" dirty="0" smtClean="0"/>
              <a:t>środki niezbędne </a:t>
            </a:r>
            <a:r>
              <a:rPr lang="pl-PL" dirty="0"/>
              <a:t>do wprowadzenia w życie swobodnego przepływu pracowników w rozumieniu </a:t>
            </a:r>
            <a:r>
              <a:rPr lang="pl-PL" dirty="0" smtClean="0"/>
              <a:t>artykułu 45</a:t>
            </a:r>
          </a:p>
          <a:p>
            <a:pPr lvl="1"/>
            <a:r>
              <a:rPr lang="pl-PL" dirty="0" smtClean="0"/>
              <a:t>Art. 64 ust. 3 </a:t>
            </a:r>
            <a:r>
              <a:rPr lang="pl-PL" dirty="0" err="1" smtClean="0"/>
              <a:t>tfue</a:t>
            </a:r>
            <a:r>
              <a:rPr lang="pl-PL" dirty="0" smtClean="0"/>
              <a:t> : </a:t>
            </a:r>
            <a:r>
              <a:rPr lang="pl-PL" dirty="0">
                <a:effectLst/>
              </a:rPr>
              <a:t>Na zasadzie odstępstwa od ustępu 2, jedynie Rada, stanowiąc jednomyślnie zgodnie ze</a:t>
            </a:r>
            <a:br>
              <a:rPr lang="pl-PL" dirty="0">
                <a:effectLst/>
              </a:rPr>
            </a:br>
            <a:r>
              <a:rPr lang="pl-PL" dirty="0">
                <a:effectLst/>
              </a:rPr>
              <a:t>specjalną procedurą ustawodawczą i po konsultacji z Parlamentem Europejskim, może przyjąć środki,</a:t>
            </a:r>
            <a:br>
              <a:rPr lang="pl-PL" dirty="0">
                <a:effectLst/>
              </a:rPr>
            </a:br>
            <a:r>
              <a:rPr lang="pl-PL" dirty="0">
                <a:effectLst/>
              </a:rPr>
              <a:t>które w prawie Unii stanowią krok wstecz w odniesieniu do liberalizacji przepływu kapitału do lub</a:t>
            </a:r>
            <a:br>
              <a:rPr lang="pl-PL" dirty="0">
                <a:effectLst/>
              </a:rPr>
            </a:br>
            <a:r>
              <a:rPr lang="pl-PL" dirty="0">
                <a:effectLst/>
              </a:rPr>
              <a:t>z państw </a:t>
            </a:r>
            <a:r>
              <a:rPr lang="pl-PL" dirty="0" smtClean="0">
                <a:effectLst/>
              </a:rPr>
              <a:t>trzecich</a:t>
            </a:r>
            <a:endParaRPr lang="pl-PL" dirty="0">
              <a:effectLst/>
            </a:endParaRPr>
          </a:p>
          <a:p>
            <a:pPr lvl="1"/>
            <a:r>
              <a:rPr lang="pl-PL" dirty="0" smtClean="0">
                <a:effectLst/>
              </a:rPr>
              <a:t>Art. 98 </a:t>
            </a:r>
            <a:r>
              <a:rPr lang="pl-PL" dirty="0" err="1" smtClean="0">
                <a:effectLst/>
              </a:rPr>
              <a:t>tfue</a:t>
            </a:r>
            <a:r>
              <a:rPr lang="pl-PL" dirty="0" smtClean="0">
                <a:effectLst/>
              </a:rPr>
              <a:t> </a:t>
            </a:r>
            <a:r>
              <a:rPr lang="pl-PL" dirty="0">
                <a:effectLst/>
              </a:rPr>
              <a:t>: </a:t>
            </a:r>
            <a:r>
              <a:rPr lang="pl-PL" dirty="0" smtClean="0">
                <a:effectLst/>
              </a:rPr>
              <a:t>Postanowienia </a:t>
            </a:r>
            <a:r>
              <a:rPr lang="pl-PL" dirty="0">
                <a:effectLst/>
              </a:rPr>
              <a:t>niniejszego tytułu nie stanowią przeszkody w stosowaniu środków podjętych </a:t>
            </a:r>
            <a:r>
              <a:rPr lang="pl-PL" dirty="0" smtClean="0">
                <a:effectLst/>
              </a:rPr>
              <a:t>przez Republikę </a:t>
            </a:r>
            <a:r>
              <a:rPr lang="pl-PL" dirty="0">
                <a:effectLst/>
              </a:rPr>
              <a:t>Federalną Niemiec, o ile są one niezbędne w celu skompensowania </a:t>
            </a:r>
            <a:r>
              <a:rPr lang="pl-PL" dirty="0" smtClean="0">
                <a:effectLst/>
              </a:rPr>
              <a:t>niekorzystnych skutków </a:t>
            </a:r>
            <a:r>
              <a:rPr lang="pl-PL" dirty="0">
                <a:effectLst/>
              </a:rPr>
              <a:t>gospodarczych spowodowanych podziałem Niemiec dla gospodarki niektórych </a:t>
            </a:r>
            <a:r>
              <a:rPr lang="pl-PL" dirty="0" smtClean="0">
                <a:effectLst/>
              </a:rPr>
              <a:t>regionów Republiki </a:t>
            </a:r>
            <a:r>
              <a:rPr lang="pl-PL" dirty="0">
                <a:effectLst/>
              </a:rPr>
              <a:t>Federalnej dotkniętych tym podziałem. Pięć lat po wejściu w życie Traktatu z </a:t>
            </a:r>
            <a:r>
              <a:rPr lang="pl-PL" dirty="0" smtClean="0">
                <a:effectLst/>
              </a:rPr>
              <a:t>Lizbony, Rada</a:t>
            </a:r>
            <a:r>
              <a:rPr lang="pl-PL" dirty="0">
                <a:effectLst/>
              </a:rPr>
              <a:t>, na wniosek Komisji, może przyjąć decyzję uchylającą niniejszy artykuł</a:t>
            </a:r>
            <a:r>
              <a:rPr lang="pl-PL" dirty="0" smtClean="0">
                <a:effectLst/>
              </a:rPr>
              <a:t>.</a:t>
            </a:r>
          </a:p>
          <a:p>
            <a:pPr lvl="1"/>
            <a:r>
              <a:rPr lang="pl-PL" dirty="0" smtClean="0">
                <a:effectLst/>
              </a:rPr>
              <a:t>Różne stopnie współpracy z PE : zwykła procedura ustawodawcza, specjalna procedura ustawodawcza : zgoda pe bądź konsultacja z pe, samodzielne podjęcie aktu</a:t>
            </a:r>
            <a:r>
              <a:rPr lang="pl-PL" dirty="0">
                <a:effectLst/>
              </a:rPr>
              <a:t/>
            </a:r>
            <a:br>
              <a:rPr lang="pl-PL" dirty="0">
                <a:effectLst/>
              </a:rPr>
            </a:br>
            <a:r>
              <a:rPr lang="pl-PL" dirty="0" smtClean="0"/>
              <a:t> </a:t>
            </a:r>
          </a:p>
          <a:p>
            <a:r>
              <a:rPr lang="pl-PL" dirty="0" smtClean="0"/>
              <a:t>Budżetowe</a:t>
            </a:r>
          </a:p>
          <a:p>
            <a:r>
              <a:rPr lang="pl-PL" dirty="0" smtClean="0"/>
              <a:t>Określanie polityk i koordynacji na podstawie traktatów (np. art. 121 TFUE)</a:t>
            </a:r>
            <a:endParaRPr lang="pl-PL" dirty="0"/>
          </a:p>
        </p:txBody>
      </p:sp>
    </p:spTree>
    <p:extLst>
      <p:ext uri="{BB962C8B-B14F-4D97-AF65-F5344CB8AC3E}">
        <p14:creationId xmlns:p14="http://schemas.microsoft.com/office/powerpoint/2010/main" val="1092574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12192000" cy="580103"/>
          </a:xfrm>
        </p:spPr>
        <p:txBody>
          <a:bodyPr/>
          <a:lstStyle/>
          <a:p>
            <a:r>
              <a:rPr lang="pl-PL" dirty="0" smtClean="0"/>
              <a:t>Parlament Europejski – przykłady kompetencji</a:t>
            </a:r>
            <a:endParaRPr lang="pl-PL" dirty="0"/>
          </a:p>
        </p:txBody>
      </p:sp>
      <p:sp>
        <p:nvSpPr>
          <p:cNvPr id="3" name="Symbol zastępczy zawartości 2"/>
          <p:cNvSpPr>
            <a:spLocks noGrp="1"/>
          </p:cNvSpPr>
          <p:nvPr>
            <p:ph idx="1"/>
          </p:nvPr>
        </p:nvSpPr>
        <p:spPr>
          <a:xfrm>
            <a:off x="0" y="602225"/>
            <a:ext cx="12192000" cy="6255775"/>
          </a:xfrm>
        </p:spPr>
        <p:txBody>
          <a:bodyPr/>
          <a:lstStyle/>
          <a:p>
            <a:r>
              <a:rPr lang="pl-PL" dirty="0" smtClean="0"/>
              <a:t>Prawodawcze</a:t>
            </a:r>
          </a:p>
          <a:p>
            <a:r>
              <a:rPr lang="pl-PL" dirty="0" smtClean="0"/>
              <a:t>Opiniodawcze i doradcze</a:t>
            </a:r>
          </a:p>
          <a:p>
            <a:r>
              <a:rPr lang="pl-PL" dirty="0" smtClean="0"/>
              <a:t>Kontrolne : np. rozpoznawanie petycji (227 </a:t>
            </a:r>
            <a:r>
              <a:rPr lang="pl-PL" dirty="0" err="1" smtClean="0"/>
              <a:t>tfue</a:t>
            </a:r>
            <a:r>
              <a:rPr lang="pl-PL" dirty="0" smtClean="0"/>
              <a:t>, 44 KPP UE)</a:t>
            </a:r>
          </a:p>
          <a:p>
            <a:r>
              <a:rPr lang="pl-PL" dirty="0" smtClean="0"/>
              <a:t>Budżetowe</a:t>
            </a:r>
          </a:p>
          <a:p>
            <a:r>
              <a:rPr lang="pl-PL" dirty="0" smtClean="0"/>
              <a:t>Kreacyjne : np. powoływanie europejskiego rzecznika praw obywatelskich (228 </a:t>
            </a:r>
            <a:r>
              <a:rPr lang="pl-PL" dirty="0" err="1" smtClean="0"/>
              <a:t>tfue</a:t>
            </a:r>
            <a:r>
              <a:rPr lang="pl-PL" dirty="0" smtClean="0"/>
              <a:t>), wybór przewodniczącego komisji, zatwierdzenie całego składu komisji</a:t>
            </a:r>
          </a:p>
          <a:p>
            <a:r>
              <a:rPr lang="pl-PL" dirty="0" smtClean="0"/>
              <a:t>„pozostałe” : współpraca z parlamentami państw członkowskich oraz państw trzecich, współpraca międzynarodowa</a:t>
            </a:r>
            <a:endParaRPr lang="pl-PL" dirty="0"/>
          </a:p>
        </p:txBody>
      </p:sp>
    </p:spTree>
    <p:extLst>
      <p:ext uri="{BB962C8B-B14F-4D97-AF65-F5344CB8AC3E}">
        <p14:creationId xmlns:p14="http://schemas.microsoft.com/office/powerpoint/2010/main" val="3063006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12192000" cy="629265"/>
          </a:xfrm>
        </p:spPr>
        <p:txBody>
          <a:bodyPr/>
          <a:lstStyle/>
          <a:p>
            <a:r>
              <a:rPr lang="pl-PL" dirty="0" smtClean="0"/>
              <a:t>Komisja europejska – przykłady kompetencji</a:t>
            </a:r>
            <a:endParaRPr lang="pl-PL" dirty="0"/>
          </a:p>
        </p:txBody>
      </p:sp>
      <p:sp>
        <p:nvSpPr>
          <p:cNvPr id="3" name="Symbol zastępczy zawartości 2"/>
          <p:cNvSpPr>
            <a:spLocks noGrp="1"/>
          </p:cNvSpPr>
          <p:nvPr>
            <p:ph idx="1"/>
          </p:nvPr>
        </p:nvSpPr>
        <p:spPr>
          <a:xfrm>
            <a:off x="0" y="629265"/>
            <a:ext cx="12192000" cy="6228735"/>
          </a:xfrm>
        </p:spPr>
        <p:txBody>
          <a:bodyPr>
            <a:normAutofit lnSpcReduction="10000"/>
          </a:bodyPr>
          <a:lstStyle/>
          <a:p>
            <a:r>
              <a:rPr lang="pl-PL" dirty="0" smtClean="0"/>
              <a:t>„</a:t>
            </a:r>
            <a:r>
              <a:rPr lang="pl-PL" dirty="0" err="1" smtClean="0"/>
              <a:t>strażni</a:t>
            </a:r>
            <a:r>
              <a:rPr lang="pl-PL" dirty="0" smtClean="0"/>
              <a:t>(</a:t>
            </a:r>
            <a:r>
              <a:rPr lang="pl-PL" dirty="0" err="1" smtClean="0"/>
              <a:t>cz</a:t>
            </a:r>
            <a:r>
              <a:rPr lang="pl-PL" dirty="0" smtClean="0"/>
              <a:t>)k(a) traktatów” : przykłady :</a:t>
            </a:r>
          </a:p>
          <a:p>
            <a:pPr lvl="1" algn="just"/>
            <a:r>
              <a:rPr lang="pl-PL" dirty="0"/>
              <a:t>Do Komisji – jako strażnika traktatów – a nie rządów krajowych należy zapewnienie właściwego stosowania przepisów wspólnotowych oraz sprzeciwianie się ewentualnym naruszeniom wolnej konkurencji. Wręcz przeciwnie, jednostronne środki – przyjęte przez niektóre państwa członkowskie pod pretekstem uniknięcia zakłóceń na ich własnych rynkach – prowadzą zdaniem Komisji do powstania takich zakłóceń na rynku wspólnotowym jako całości, czego nie można </a:t>
            </a:r>
            <a:r>
              <a:rPr lang="pl-PL" dirty="0" smtClean="0"/>
              <a:t>zaakceptować (wyrok </a:t>
            </a:r>
            <a:r>
              <a:rPr lang="pl-PL" dirty="0"/>
              <a:t>TS z dnia 2 czerwca 2005 </a:t>
            </a:r>
            <a:r>
              <a:rPr lang="pl-PL" dirty="0" smtClean="0"/>
              <a:t>r. </a:t>
            </a:r>
            <a:r>
              <a:rPr lang="pl-PL" b="1" dirty="0" smtClean="0"/>
              <a:t>C-174/04 </a:t>
            </a:r>
            <a:r>
              <a:rPr lang="pl-PL" dirty="0" smtClean="0"/>
              <a:t>Komisja </a:t>
            </a:r>
            <a:r>
              <a:rPr lang="pl-PL" dirty="0"/>
              <a:t>Wspólnot Europejskich przeciwko </a:t>
            </a:r>
            <a:r>
              <a:rPr lang="pl-PL" dirty="0" err="1"/>
              <a:t>Rebublice</a:t>
            </a:r>
            <a:r>
              <a:rPr lang="pl-PL" dirty="0"/>
              <a:t> Włoskiej</a:t>
            </a:r>
            <a:r>
              <a:rPr lang="pl-PL" dirty="0" smtClean="0"/>
              <a:t>)</a:t>
            </a:r>
          </a:p>
          <a:p>
            <a:pPr lvl="1" algn="just"/>
            <a:r>
              <a:rPr lang="pl-PL" dirty="0"/>
              <a:t>uzależnienie wszczęcia przez Komisję postępowania w sprawie stwierdzenia uchybienia od wcześniejszego przekazania sprawozdania danego państwa członkowskiego mogłoby stać na przeszkodzie pełnieniu przez Komisję jej roli strażniczki traktatu, na mocy którego ma ona jako jedyna kompetencje w zakresie podjęcia decyzji o potrzebie wszczęcia tego postępowania i podstawach jego </a:t>
            </a:r>
            <a:r>
              <a:rPr lang="pl-PL" dirty="0" smtClean="0"/>
              <a:t>wszczęcia : </a:t>
            </a:r>
            <a:r>
              <a:rPr lang="pl-PL" b="1" dirty="0" smtClean="0"/>
              <a:t>Wyrok TS z </a:t>
            </a:r>
            <a:r>
              <a:rPr lang="pl-PL" b="1" dirty="0"/>
              <a:t>dnia 10 września 2009 r. </a:t>
            </a:r>
            <a:r>
              <a:rPr lang="pl-PL" b="1" dirty="0" smtClean="0"/>
              <a:t> C-76/08 Komisja </a:t>
            </a:r>
            <a:r>
              <a:rPr lang="pl-PL" b="1" dirty="0"/>
              <a:t>Wspólnot Europejskich przeciwko Republice </a:t>
            </a:r>
            <a:r>
              <a:rPr lang="pl-PL" b="1" dirty="0" smtClean="0"/>
              <a:t>Malty</a:t>
            </a:r>
            <a:endParaRPr lang="pl-PL" dirty="0"/>
          </a:p>
          <a:p>
            <a:pPr lvl="1" algn="just"/>
            <a:r>
              <a:rPr lang="pl-PL" dirty="0"/>
              <a:t>Komisja podnosi wreszcie, że zwrot należności celnych na rzecz państw członkowskich, które prawidłowo zastosowały Wspólnotową taryfę celną nie może naprawić nierównego traktowania pod względem budżetowym, któremu były one poddane. Komisja, jako strażniczka traktatów, nie może zgodzić się na dalsze występowanie tego rodzaju naruszenia prawodawstwa wspólnotowego na szkodę budżetu </a:t>
            </a:r>
            <a:r>
              <a:rPr lang="pl-PL" dirty="0" smtClean="0"/>
              <a:t>wspólnotowego</a:t>
            </a:r>
            <a:r>
              <a:rPr lang="pl-PL" dirty="0"/>
              <a:t> </a:t>
            </a:r>
            <a:r>
              <a:rPr lang="pl-PL" dirty="0" smtClean="0"/>
              <a:t>wyrok TS </a:t>
            </a:r>
            <a:r>
              <a:rPr lang="pl-PL" b="1" dirty="0"/>
              <a:t>z dnia 15 grudnia 2009 r. </a:t>
            </a:r>
            <a:r>
              <a:rPr lang="pl-PL" b="1" dirty="0" smtClean="0"/>
              <a:t>C-409/05 Komisja </a:t>
            </a:r>
            <a:r>
              <a:rPr lang="pl-PL" b="1" dirty="0"/>
              <a:t>Europejska przeciwko Republice </a:t>
            </a:r>
            <a:r>
              <a:rPr lang="pl-PL" b="1" dirty="0" smtClean="0"/>
              <a:t>Greckiej</a:t>
            </a:r>
          </a:p>
          <a:p>
            <a:pPr algn="just"/>
            <a:r>
              <a:rPr lang="pl-PL" b="1" dirty="0" smtClean="0"/>
              <a:t>Wyłączne prawo inicjatywy ustawodawczej (zasada)</a:t>
            </a:r>
          </a:p>
          <a:p>
            <a:pPr algn="just"/>
            <a:r>
              <a:rPr lang="pl-PL" b="1" dirty="0" smtClean="0"/>
              <a:t>Uchwalanie aktów wykonawczych i delegowanych</a:t>
            </a:r>
          </a:p>
          <a:p>
            <a:pPr algn="just"/>
            <a:r>
              <a:rPr lang="pl-PL" b="1" dirty="0" smtClean="0"/>
              <a:t>Wykonywanie budżetu, zarządzanie programami UE</a:t>
            </a:r>
            <a:endParaRPr lang="pl-PL" dirty="0"/>
          </a:p>
        </p:txBody>
      </p:sp>
    </p:spTree>
    <p:extLst>
      <p:ext uri="{BB962C8B-B14F-4D97-AF65-F5344CB8AC3E}">
        <p14:creationId xmlns:p14="http://schemas.microsoft.com/office/powerpoint/2010/main" val="1978616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atka">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TC103457485[[fn=Siatka]]</Template>
  <TotalTime>618</TotalTime>
  <Words>1619</Words>
  <Application>Microsoft Office PowerPoint</Application>
  <PresentationFormat>Panoramiczny</PresentationFormat>
  <Paragraphs>168</Paragraphs>
  <Slides>17</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17</vt:i4>
      </vt:variant>
    </vt:vector>
  </HeadingPairs>
  <TitlesOfParts>
    <vt:vector size="20" baseType="lpstr">
      <vt:lpstr>Arial</vt:lpstr>
      <vt:lpstr>Century Gothic</vt:lpstr>
      <vt:lpstr>Siatka</vt:lpstr>
      <vt:lpstr>SYSTEM INSTYTUCJONALNY Unii Europejskiej </vt:lpstr>
      <vt:lpstr>System instytucjonalny</vt:lpstr>
      <vt:lpstr>Zasada równowagi instytucjonalnej i zasada lojalnej współpracy zwane również „zasadą balansu instytucjonalnego”, „Zasadą podziału uprawnień” bądź „Check and balance” i „obowiązkiem lojalnej współpracy międzyinstytucjonalnej</vt:lpstr>
      <vt:lpstr>Zasada rządów prawa („Rule of law”, PraworządnośCi, wspólnoty prawa)</vt:lpstr>
      <vt:lpstr>Relacje między instytucjami (overview)</vt:lpstr>
      <vt:lpstr>Rada Europejska – przykłady kompetencji (za Łazowski, Łabędzka, szpunar, prawo ue, CH Beck 2012)</vt:lpstr>
      <vt:lpstr>Rada – przykłady kompetencji</vt:lpstr>
      <vt:lpstr>Parlament Europejski – przykłady kompetencji</vt:lpstr>
      <vt:lpstr>Komisja europejska – przykłady kompetencji</vt:lpstr>
      <vt:lpstr>Trybunał obrachunkowy</vt:lpstr>
      <vt:lpstr>Reprezentacja unii Europejskiej  </vt:lpstr>
      <vt:lpstr>Pola działania, gdzie kompetencja do reprezentacji spoczywa na innej instytucji lub organie niż Komisja Europejska </vt:lpstr>
      <vt:lpstr>ORGANY DORADCZE</vt:lpstr>
      <vt:lpstr>Przywileje unii Europejskiej</vt:lpstr>
      <vt:lpstr>Agencje unii europejskiej</vt:lpstr>
      <vt:lpstr>Udział Parlamentów narodowych</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INSTYTUCJONALNY Unii Europejskiej</dc:title>
  <dc:creator>Łukasz Stępkowski</dc:creator>
  <cp:lastModifiedBy>Łukasz Stępkowski</cp:lastModifiedBy>
  <cp:revision>56</cp:revision>
  <dcterms:created xsi:type="dcterms:W3CDTF">2013-11-30T17:51:56Z</dcterms:created>
  <dcterms:modified xsi:type="dcterms:W3CDTF">2014-12-14T23:22:30Z</dcterms:modified>
</cp:coreProperties>
</file>