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8" r:id="rId3"/>
    <p:sldId id="259" r:id="rId4"/>
    <p:sldId id="257" r:id="rId5"/>
    <p:sldId id="261" r:id="rId6"/>
    <p:sldId id="262" r:id="rId7"/>
    <p:sldId id="263" r:id="rId8"/>
    <p:sldId id="264" r:id="rId9"/>
    <p:sldId id="265" r:id="rId10"/>
    <p:sldId id="260" r:id="rId1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5DE4-39B9-4839-B3CE-8F7BEC98BB09}" type="datetimeFigureOut">
              <a:rPr lang="pl-PL" smtClean="0"/>
              <a:t>2015-06-15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F3BA4-7F9F-46E6-8D57-835D1CFBE1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5161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5DE4-39B9-4839-B3CE-8F7BEC98BB09}" type="datetimeFigureOut">
              <a:rPr lang="pl-PL" smtClean="0"/>
              <a:t>2015-06-15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F3BA4-7F9F-46E6-8D57-835D1CFBE1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6326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5DE4-39B9-4839-B3CE-8F7BEC98BB09}" type="datetimeFigureOut">
              <a:rPr lang="pl-PL" smtClean="0"/>
              <a:t>2015-06-15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F3BA4-7F9F-46E6-8D57-835D1CFBE1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2069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5DE4-39B9-4839-B3CE-8F7BEC98BB09}" type="datetimeFigureOut">
              <a:rPr lang="pl-PL" smtClean="0"/>
              <a:t>2015-06-15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F3BA4-7F9F-46E6-8D57-835D1CFBE1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672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5DE4-39B9-4839-B3CE-8F7BEC98BB09}" type="datetimeFigureOut">
              <a:rPr lang="pl-PL" smtClean="0"/>
              <a:t>2015-06-15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F3BA4-7F9F-46E6-8D57-835D1CFBE1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0715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5DE4-39B9-4839-B3CE-8F7BEC98BB09}" type="datetimeFigureOut">
              <a:rPr lang="pl-PL" smtClean="0"/>
              <a:t>2015-06-15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F3BA4-7F9F-46E6-8D57-835D1CFBE1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5132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5DE4-39B9-4839-B3CE-8F7BEC98BB09}" type="datetimeFigureOut">
              <a:rPr lang="pl-PL" smtClean="0"/>
              <a:t>2015-06-15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F3BA4-7F9F-46E6-8D57-835D1CFBE1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5125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5DE4-39B9-4839-B3CE-8F7BEC98BB09}" type="datetimeFigureOut">
              <a:rPr lang="pl-PL" smtClean="0"/>
              <a:t>2015-06-15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F3BA4-7F9F-46E6-8D57-835D1CFBE1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1620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5DE4-39B9-4839-B3CE-8F7BEC98BB09}" type="datetimeFigureOut">
              <a:rPr lang="pl-PL" smtClean="0"/>
              <a:t>2015-06-15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F3BA4-7F9F-46E6-8D57-835D1CFBE1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2489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5DE4-39B9-4839-B3CE-8F7BEC98BB09}" type="datetimeFigureOut">
              <a:rPr lang="pl-PL" smtClean="0"/>
              <a:t>2015-06-15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F3BA4-7F9F-46E6-8D57-835D1CFBE1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468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5DE4-39B9-4839-B3CE-8F7BEC98BB09}" type="datetimeFigureOut">
              <a:rPr lang="pl-PL" smtClean="0"/>
              <a:t>2015-06-15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F3BA4-7F9F-46E6-8D57-835D1CFBE1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48002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F5DE4-39B9-4839-B3CE-8F7BEC98BB09}" type="datetimeFigureOut">
              <a:rPr lang="pl-PL" smtClean="0"/>
              <a:t>2015-06-15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F3BA4-7F9F-46E6-8D57-835D1CFBE1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710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402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87624" y="2780928"/>
            <a:ext cx="7772400" cy="1470025"/>
          </a:xfrm>
        </p:spPr>
        <p:txBody>
          <a:bodyPr>
            <a:normAutofit/>
          </a:bodyPr>
          <a:lstStyle/>
          <a:p>
            <a:r>
              <a:rPr lang="pl-PL" dirty="0" smtClean="0"/>
              <a:t>Skarga do WSA na</a:t>
            </a:r>
            <a:br>
              <a:rPr lang="pl-PL" dirty="0" smtClean="0"/>
            </a:br>
            <a:r>
              <a:rPr lang="pl-PL" dirty="0" smtClean="0"/>
              <a:t> decyzję administracyjną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4491289" y="5877272"/>
            <a:ext cx="4496544" cy="766936"/>
          </a:xfrm>
        </p:spPr>
        <p:txBody>
          <a:bodyPr/>
          <a:lstStyle/>
          <a:p>
            <a:r>
              <a:rPr lang="pl-PL" dirty="0" smtClean="0"/>
              <a:t>Piotr Janiak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3693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402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483767" y="274638"/>
            <a:ext cx="6636205" cy="634082"/>
          </a:xfrm>
        </p:spPr>
        <p:txBody>
          <a:bodyPr>
            <a:noAutofit/>
          </a:bodyPr>
          <a:lstStyle/>
          <a:p>
            <a:pPr algn="just"/>
            <a:r>
              <a:rPr lang="pl-PL" sz="3600" dirty="0" smtClean="0">
                <a:solidFill>
                  <a:schemeClr val="bg1"/>
                </a:solidFill>
              </a:rPr>
              <a:t>Właściwość sądów powszechnych</a:t>
            </a:r>
            <a:endParaRPr lang="pl-PL" sz="36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43608" y="1556792"/>
            <a:ext cx="7920880" cy="4525963"/>
          </a:xfrm>
        </p:spPr>
        <p:txBody>
          <a:bodyPr/>
          <a:lstStyle/>
          <a:p>
            <a:pPr algn="just"/>
            <a:r>
              <a:rPr lang="pl-PL" dirty="0" smtClean="0"/>
              <a:t>Należy zwrócić uwagę, iż niekiedy pomimo że sprawa rozstrzygana jest w formie decyzji administracyjnej, to decyzją ustawodawcy wyłączona została zaskarżalność decyzji do sądu administracyjnego, poprzez poddanie jej właściwości sądów powszechnych. Przykładem są regulacje ustawy o systemie ubezpieczeń społecznych czy ustawy o ochronie konkurencji i konsumentów</a:t>
            </a:r>
          </a:p>
          <a:p>
            <a:pPr algn="just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008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402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483768" y="274638"/>
            <a:ext cx="6660232" cy="706090"/>
          </a:xfrm>
        </p:spPr>
        <p:txBody>
          <a:bodyPr>
            <a:normAutofit/>
          </a:bodyPr>
          <a:lstStyle/>
          <a:p>
            <a:r>
              <a:rPr lang="pl-PL" sz="3600" dirty="0" smtClean="0">
                <a:solidFill>
                  <a:schemeClr val="bg1"/>
                </a:solidFill>
              </a:rPr>
              <a:t>Pojęcie decyzji administracyjnej</a:t>
            </a:r>
            <a:endParaRPr lang="pl-PL" sz="36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87624" y="1600200"/>
            <a:ext cx="7499176" cy="452596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pl-PL" i="1" dirty="0" smtClean="0"/>
              <a:t>„decyzja administracyjna jest to oświadczenie woli kompetentnego organu administrującego, podjęte w wyniku zastosowania norm materialnego prawa administracyjnego lub w określonym zakresie normy prawa procesowego do ustalonego stanu faktycznego, w trybie, formie, strukturze uregulowanej prawem procesowym, zakomunikowany stronie, w celu wywołania skutku prawnego w sferze stosunku materialnoprawnego (decyzja rozstrzygająca sprawę co do jej istoty w całości lub części) bądź w sferze stosunku procesowego (decyzja w inny sposób kończąca sprawę w danej instancji)”*</a:t>
            </a:r>
          </a:p>
          <a:p>
            <a:pPr algn="just"/>
            <a:endParaRPr lang="pl-PL" dirty="0" smtClean="0"/>
          </a:p>
          <a:p>
            <a:pPr algn="just"/>
            <a:r>
              <a:rPr lang="pl-PL" sz="2600" dirty="0" smtClean="0"/>
              <a:t>* B. Adamiak, Wadliwość decyzji administracyjnej, Wrocław 1986, s. 22-23</a:t>
            </a:r>
          </a:p>
          <a:p>
            <a:pPr marL="0" indent="0" algn="just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4783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402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1115616" y="1166018"/>
            <a:ext cx="7704856" cy="452596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l-PL" dirty="0" smtClean="0"/>
              <a:t>„Pisma zawierające rozstrzygnięcia w sprawie załatwianej w drodze decyzji są decyzjami, pomimo nie posiadania w pełni formy przewidzianej w art. 107 par.1 Kpa, jeśli tylko zawierają minimum elementów niezbędnych do zakwalifikowania ich jako decyzji. Do takich elementów należy zaliczyć: oznaczenie organu administracji państwowej wydającego akt, wskazanie adresata aktu, rozstrzygnięcie o istocie sprawy oraz podpis osoby reprezentującej organ administracji.”</a:t>
            </a:r>
          </a:p>
          <a:p>
            <a:pPr marL="0" indent="0" algn="just">
              <a:buNone/>
            </a:pPr>
            <a:endParaRPr lang="pl-PL" dirty="0" smtClean="0"/>
          </a:p>
          <a:p>
            <a:pPr marL="0" indent="0" algn="just">
              <a:buNone/>
            </a:pPr>
            <a:r>
              <a:rPr lang="pl-PL" sz="2400" dirty="0" smtClean="0"/>
              <a:t>Wyrok NSA w Warszawie z dnia 20 lipca 1981 r., SA 1163/81, OSP 1982, z. 9-10, poz. 169</a:t>
            </a:r>
          </a:p>
          <a:p>
            <a:pPr marL="0" indent="0" algn="just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9387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402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ole tekstowe 4"/>
          <p:cNvSpPr txBox="1"/>
          <p:nvPr/>
        </p:nvSpPr>
        <p:spPr>
          <a:xfrm>
            <a:off x="1115616" y="997429"/>
            <a:ext cx="7848872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600" dirty="0" smtClean="0"/>
              <a:t>Założenia koncepcji domniemania formy decyzji administracyjnej *:</a:t>
            </a:r>
          </a:p>
          <a:p>
            <a:pPr marL="342900" indent="-342900" algn="just">
              <a:buAutoNum type="alphaLcParenR"/>
            </a:pPr>
            <a:r>
              <a:rPr lang="pl-PL" sz="1600" dirty="0" smtClean="0"/>
              <a:t>w systemie prawa powszechnie obowiązującego są normy materialnego prawa administracyjnego, a zatem normy prawne, które określają treść działania właściwego organu wykonującego administrację publiczną wobec jednostki w zakresie jej praw i obowiązków;</a:t>
            </a:r>
          </a:p>
          <a:p>
            <a:pPr marL="342900" indent="-342900" algn="just">
              <a:buAutoNum type="alphaLcParenR"/>
            </a:pPr>
            <a:r>
              <a:rPr lang="pl-PL" sz="1600" dirty="0" smtClean="0"/>
              <a:t>Domniemanie formy decyzji administracyjnej należy stosować do wykładni norm prawa materialnego, która nie kształtuje stosunku materialnoprawnego bezpośrednio bez potrzeby autorytatywnej konkretyzacji praw i obowiązków jednostki przez właściwy organ wykonujący administrację publiczną oraz norm, które ustanawiają expressis verbis formy ich konkretyzacji, np. przez wydanie zaświadczenia lub formy cywilnoprawnej;</a:t>
            </a:r>
          </a:p>
          <a:p>
            <a:pPr marL="342900" indent="-342900" algn="just">
              <a:buAutoNum type="alphaLcParenR"/>
            </a:pPr>
            <a:r>
              <a:rPr lang="pl-PL" sz="1600" dirty="0" smtClean="0"/>
              <a:t>Oparcie wykładni norm prawa materialnego wymagającej autorytatywnej konkretyzacji na założeniu, że władcze działania organu wykonującego administrację publiczną muszą być dokonywane w formach, które otwierają przed jednostką prawo do obrony na drodze regulowanej przepisami prawa, co wymaga uwzględnienia rozwiązań prawnych obowiązujących w danym systemie prawa. W polskim systemie prawa obrona na drodze regulowanej przepisami prawa, w postępowaniu gwarantującym prawo do wysłuchania i czynnego udziału w ustaleniu stanu faktycznego otwiera przed jednostką konkretyzacja jej praw lub obowiązków wyłącznie w formie decyzji administracyjnej (art. 1 pkt 1 k.p.a.)</a:t>
            </a:r>
          </a:p>
          <a:p>
            <a:pPr marL="342900" indent="-342900" algn="just">
              <a:buAutoNum type="alphaLcParenR"/>
            </a:pPr>
            <a:endParaRPr lang="pl-PL" sz="1600" dirty="0" smtClean="0"/>
          </a:p>
          <a:p>
            <a:pPr algn="just"/>
            <a:r>
              <a:rPr lang="pl-PL" sz="1600" dirty="0" smtClean="0"/>
              <a:t>* </a:t>
            </a:r>
            <a:r>
              <a:rPr lang="pl-PL" sz="1200" dirty="0" smtClean="0"/>
              <a:t>B. Adamiak, Zagadnienie domniemania formy decyzji administracyjnej, w: Podmioty administracji publicznej i prawne formy ich działania, Studia i materiały z konferencji naukowej poświęconej Jubileuszowi 80 - tych urodzin profesora Eugeniusza </a:t>
            </a:r>
            <a:r>
              <a:rPr lang="pl-PL" sz="1200" dirty="0" err="1" smtClean="0"/>
              <a:t>Ochendowskiego</a:t>
            </a:r>
            <a:r>
              <a:rPr lang="pl-PL" sz="1200" dirty="0" smtClean="0"/>
              <a:t>, Toruń 2005, s. 7 - 21</a:t>
            </a:r>
          </a:p>
        </p:txBody>
      </p:sp>
    </p:spTree>
    <p:extLst>
      <p:ext uri="{BB962C8B-B14F-4D97-AF65-F5344CB8AC3E}">
        <p14:creationId xmlns:p14="http://schemas.microsoft.com/office/powerpoint/2010/main" val="4265599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402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483768" y="116632"/>
            <a:ext cx="6408712" cy="864096"/>
          </a:xfrm>
        </p:spPr>
        <p:txBody>
          <a:bodyPr>
            <a:norm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Art. 3 </a:t>
            </a:r>
            <a:r>
              <a:rPr lang="pl-PL" dirty="0" err="1" smtClean="0">
                <a:solidFill>
                  <a:schemeClr val="bg1"/>
                </a:solidFill>
              </a:rPr>
              <a:t>p.p.s.a</a:t>
            </a:r>
            <a:r>
              <a:rPr lang="pl-PL" dirty="0" smtClean="0">
                <a:solidFill>
                  <a:schemeClr val="bg1"/>
                </a:solidFill>
              </a:rPr>
              <a:t>.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03648" y="1340768"/>
            <a:ext cx="7283152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1400" b="1" dirty="0" smtClean="0"/>
              <a:t>Art. 3 [Właściwość sądów administracyjnych] </a:t>
            </a:r>
          </a:p>
          <a:p>
            <a:pPr marL="0" indent="0" algn="just">
              <a:buNone/>
            </a:pPr>
            <a:r>
              <a:rPr lang="pl-PL" sz="1400" dirty="0" smtClean="0"/>
              <a:t>§ 1. Sądy administracyjne sprawują kontrolę działalności administracji publicznej i stosują środki określone w ustawie.</a:t>
            </a:r>
          </a:p>
          <a:p>
            <a:pPr marL="0" indent="0" algn="just">
              <a:buNone/>
            </a:pPr>
            <a:r>
              <a:rPr lang="pl-PL" sz="1400" dirty="0" smtClean="0"/>
              <a:t>§ 2. Kontrola działalności administracji publicznej przez sądy administracyjne obejmuje orzekanie w sprawach skarg na:</a:t>
            </a:r>
          </a:p>
          <a:p>
            <a:pPr marL="0" indent="0" algn="just">
              <a:buNone/>
            </a:pPr>
            <a:r>
              <a:rPr lang="pl-PL" sz="1400" b="1" dirty="0" smtClean="0"/>
              <a:t>1) decyzje administracyjne; </a:t>
            </a:r>
          </a:p>
          <a:p>
            <a:pPr marL="0" indent="0" algn="just">
              <a:buNone/>
            </a:pPr>
            <a:r>
              <a:rPr lang="pl-PL" sz="1400" b="1" dirty="0" smtClean="0"/>
              <a:t>2) </a:t>
            </a:r>
            <a:r>
              <a:rPr lang="pl-PL" sz="1400" dirty="0" smtClean="0"/>
              <a:t>postanowienia wydane w postępowaniu administracyjnym, na które służy zażalenie albo kończące postępowanie, a także na postanowienia rozstrzygające sprawę co do istoty; </a:t>
            </a:r>
          </a:p>
          <a:p>
            <a:pPr marL="0" indent="0" algn="just">
              <a:buNone/>
            </a:pPr>
            <a:r>
              <a:rPr lang="pl-PL" sz="1400" b="1" dirty="0" smtClean="0"/>
              <a:t>3) </a:t>
            </a:r>
            <a:r>
              <a:rPr lang="pl-PL" sz="1400" dirty="0" smtClean="0"/>
              <a:t>postanowienia wydane w postępowaniu egzekucyjnym i zabezpieczającym, na które służy zażalenie; </a:t>
            </a:r>
          </a:p>
          <a:p>
            <a:pPr marL="0" indent="0" algn="just">
              <a:buNone/>
            </a:pPr>
            <a:r>
              <a:rPr lang="pl-PL" sz="1400" b="1" dirty="0" smtClean="0"/>
              <a:t>4) </a:t>
            </a:r>
            <a:r>
              <a:rPr lang="pl-PL" sz="1400" dirty="0" smtClean="0"/>
              <a:t>inne niż określone w pkt 1-3 akty lub czynności z zakresu administracji publicznej dotyczące uprawnień lub obowiązków wynikających z przepisów prawa;</a:t>
            </a:r>
          </a:p>
          <a:p>
            <a:pPr marL="0" indent="0" algn="just">
              <a:buNone/>
            </a:pPr>
            <a:r>
              <a:rPr lang="pl-PL" sz="1400" b="1" dirty="0" smtClean="0"/>
              <a:t>4a) </a:t>
            </a:r>
            <a:r>
              <a:rPr lang="pl-PL" sz="1400" dirty="0" smtClean="0"/>
              <a:t>pisemne interpretacje przepisów prawa podatkowego wydawane w indywidualnych sprawach; </a:t>
            </a:r>
          </a:p>
          <a:p>
            <a:pPr marL="0" indent="0" algn="just">
              <a:buNone/>
            </a:pPr>
            <a:r>
              <a:rPr lang="pl-PL" sz="1400" b="1" dirty="0" smtClean="0"/>
              <a:t>5) </a:t>
            </a:r>
            <a:r>
              <a:rPr lang="pl-PL" sz="1400" dirty="0" smtClean="0"/>
              <a:t>akty prawa miejscowego organów jednostek samorządu terytorialnego i terenowych organów administracji rządowej;</a:t>
            </a:r>
          </a:p>
          <a:p>
            <a:pPr marL="0" indent="0" algn="just">
              <a:buNone/>
            </a:pPr>
            <a:r>
              <a:rPr lang="pl-PL" sz="1400" b="1" dirty="0" smtClean="0"/>
              <a:t>6) </a:t>
            </a:r>
            <a:r>
              <a:rPr lang="pl-PL" sz="1400" dirty="0" smtClean="0"/>
              <a:t>akty organów jednostek samorządu terytorialnego i ich związków, inne niż określone w pkt 5, podejmowane w sprawach z zakresu administracji publicznej;</a:t>
            </a:r>
          </a:p>
          <a:p>
            <a:pPr marL="0" indent="0" algn="just">
              <a:buNone/>
            </a:pPr>
            <a:r>
              <a:rPr lang="pl-PL" sz="1400" b="1" dirty="0" smtClean="0"/>
              <a:t>7) </a:t>
            </a:r>
            <a:r>
              <a:rPr lang="pl-PL" sz="1400" dirty="0" smtClean="0"/>
              <a:t>akty nadzoru nad działalnością organów jednostek samorządu terytorialnego;</a:t>
            </a:r>
          </a:p>
          <a:p>
            <a:pPr marL="0" indent="0" algn="just">
              <a:buNone/>
            </a:pPr>
            <a:r>
              <a:rPr lang="pl-PL" sz="1400" b="1" dirty="0" smtClean="0"/>
              <a:t>8) </a:t>
            </a:r>
            <a:r>
              <a:rPr lang="pl-PL" sz="1400" dirty="0" smtClean="0"/>
              <a:t>bezczynność lub przewlekłe prowadzenie postępowania w przypadkach określonych w pkt 1-4a.</a:t>
            </a:r>
          </a:p>
          <a:p>
            <a:pPr marL="0" indent="0" algn="just">
              <a:buNone/>
            </a:pPr>
            <a:r>
              <a:rPr lang="pl-PL" sz="1400" dirty="0" smtClean="0"/>
              <a:t>§ 3. Sądy administracyjne orzekają także w sprawach, w których przepisy ustaw szczególnych przewidują sądową kontrolę, i stosują środki określone w tych przepisach. </a:t>
            </a:r>
          </a:p>
          <a:p>
            <a:pPr algn="just"/>
            <a:endParaRPr lang="pl-PL" sz="1400" dirty="0"/>
          </a:p>
        </p:txBody>
      </p:sp>
    </p:spTree>
    <p:extLst>
      <p:ext uri="{BB962C8B-B14F-4D97-AF65-F5344CB8AC3E}">
        <p14:creationId xmlns:p14="http://schemas.microsoft.com/office/powerpoint/2010/main" val="1228564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4027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ytuł 1"/>
          <p:cNvSpPr txBox="1">
            <a:spLocks/>
          </p:cNvSpPr>
          <p:nvPr/>
        </p:nvSpPr>
        <p:spPr>
          <a:xfrm>
            <a:off x="2483768" y="150303"/>
            <a:ext cx="6408712" cy="864096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l-PL" dirty="0" smtClean="0">
                <a:solidFill>
                  <a:schemeClr val="bg1"/>
                </a:solidFill>
              </a:rPr>
              <a:t>Legitymacja do wniesienia skargi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1115616" y="1120676"/>
            <a:ext cx="79208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dirty="0" smtClean="0"/>
              <a:t>Art. 50 </a:t>
            </a:r>
          </a:p>
          <a:p>
            <a:pPr algn="just"/>
            <a:r>
              <a:rPr lang="pl-PL" dirty="0" smtClean="0"/>
              <a:t>§ 1. Uprawnionym do wniesienia skargi jest każdy, kto ma w tym interes prawny, prokurator, Rzecznik Praw Obywatelskich, Rzecznik Praw Dziecka oraz organizacja społeczna w zakresie jej statutowej działalności, w sprawach dotyczących interesów prawnych innych osób, jeżeli brała udział w postępowaniu administracyjnym.</a:t>
            </a:r>
          </a:p>
          <a:p>
            <a:pPr algn="just"/>
            <a:r>
              <a:rPr lang="pl-PL" dirty="0" smtClean="0"/>
              <a:t>§ 2. Uprawnionym do wniesienia skargi jest również inny podmiot, któremu ustawy przyznają prawo do wniesienia skargi. </a:t>
            </a:r>
          </a:p>
          <a:p>
            <a:pPr algn="just"/>
            <a:endParaRPr lang="pl-PL" dirty="0" smtClean="0"/>
          </a:p>
          <a:p>
            <a:pPr algn="just"/>
            <a:endParaRPr lang="pl-PL" i="1" dirty="0"/>
          </a:p>
          <a:p>
            <a:pPr algn="just"/>
            <a:r>
              <a:rPr lang="pl-PL" i="1" dirty="0" smtClean="0"/>
              <a:t>„Podmiot wnoszący skargę musi wykazać bowiem istnienie po jego stronie interesu prawnego, czyli </a:t>
            </a:r>
            <a:r>
              <a:rPr lang="pl-PL" b="1" i="1" dirty="0" smtClean="0"/>
              <a:t>osobistego, konkretnego i aktualnego prawnie chronionego interesu</a:t>
            </a:r>
            <a:r>
              <a:rPr lang="pl-PL" i="1" dirty="0" smtClean="0"/>
              <a:t>, którym może być realizowany na gruncie określonego przepisu prawa , najczęściej materialnego, bezpośrednio wiążącego zaskarżony akt z indywidualną i prawnie chronioną sytuacją strony”.</a:t>
            </a:r>
          </a:p>
          <a:p>
            <a:pPr algn="just"/>
            <a:endParaRPr lang="pl-PL" dirty="0"/>
          </a:p>
          <a:p>
            <a:pPr algn="just"/>
            <a:r>
              <a:rPr lang="pl-PL" dirty="0" smtClean="0"/>
              <a:t>Wyrok NSA z 25.03.2014 r., II OSK 355/14, </a:t>
            </a:r>
            <a:r>
              <a:rPr lang="pl-PL" dirty="0" err="1" smtClean="0"/>
              <a:t>Legalis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46588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4027" y="9398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ytuł 1"/>
          <p:cNvSpPr txBox="1">
            <a:spLocks/>
          </p:cNvSpPr>
          <p:nvPr/>
        </p:nvSpPr>
        <p:spPr>
          <a:xfrm>
            <a:off x="2483768" y="150303"/>
            <a:ext cx="6408712" cy="864096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l-PL" dirty="0" smtClean="0">
                <a:solidFill>
                  <a:schemeClr val="bg1"/>
                </a:solidFill>
              </a:rPr>
              <a:t>Termin do wniesienia skargi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1331640" y="1628800"/>
            <a:ext cx="712879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dirty="0" smtClean="0"/>
              <a:t>Skargę wnosi się w terminie </a:t>
            </a:r>
            <a:r>
              <a:rPr lang="pl-PL" b="1" dirty="0" smtClean="0"/>
              <a:t>trzydziestu dni od dnia doręczenia skarżącemu rozstrzygnięcia w sprawie.</a:t>
            </a:r>
          </a:p>
          <a:p>
            <a:pPr algn="just"/>
            <a:endParaRPr lang="pl-PL" dirty="0" smtClean="0"/>
          </a:p>
          <a:p>
            <a:pPr algn="just"/>
            <a:r>
              <a:rPr lang="pl-PL" dirty="0" smtClean="0"/>
              <a:t>Prokurator, Rzecznik Praw Obywatelskich lub Rzecznik Praw Dziecka mogą wnieść skargę w terminie </a:t>
            </a:r>
            <a:r>
              <a:rPr lang="pl-PL" b="1" dirty="0" smtClean="0"/>
              <a:t>sześciu miesięcy od dnia doręczenia stronie rozstrzygnięcia w sprawie</a:t>
            </a:r>
          </a:p>
          <a:p>
            <a:pPr algn="just"/>
            <a:endParaRPr lang="pl-PL" b="1" dirty="0"/>
          </a:p>
          <a:p>
            <a:pPr algn="just"/>
            <a:r>
              <a:rPr lang="pl-PL" dirty="0" smtClean="0"/>
              <a:t>Termin ten ma charakter terminu </a:t>
            </a:r>
            <a:r>
              <a:rPr lang="pl-PL" b="1" dirty="0" smtClean="0"/>
              <a:t>ustawowego</a:t>
            </a:r>
            <a:r>
              <a:rPr lang="pl-PL" dirty="0" smtClean="0"/>
              <a:t> (sąd administracyjny nie jest uprawniony do modyfikacji jego długości), </a:t>
            </a:r>
            <a:r>
              <a:rPr lang="pl-PL" b="1" dirty="0" smtClean="0"/>
              <a:t>procesowego</a:t>
            </a:r>
            <a:r>
              <a:rPr lang="pl-PL" dirty="0" smtClean="0"/>
              <a:t> (sąd administracyjny w razie uchybienia terminowi przez skarżącego może go przywrócić) i </a:t>
            </a:r>
            <a:r>
              <a:rPr lang="pl-PL" b="1" dirty="0" smtClean="0"/>
              <a:t>prekluzyjnego</a:t>
            </a:r>
            <a:r>
              <a:rPr lang="pl-PL" dirty="0" smtClean="0"/>
              <a:t> (sąd administracyjny uwzględnia jego upływ z urzędu i z tej przyczyny odrzuca wniesioną skargę na podstawie art. 58 </a:t>
            </a:r>
            <a:r>
              <a:rPr lang="pl-PL" dirty="0" err="1" smtClean="0"/>
              <a:t>p.p.s.a</a:t>
            </a:r>
            <a:r>
              <a:rPr lang="pl-PL" dirty="0" smtClean="0"/>
              <a:t>.)*</a:t>
            </a:r>
          </a:p>
          <a:p>
            <a:pPr algn="just"/>
            <a:endParaRPr lang="pl-PL" dirty="0"/>
          </a:p>
          <a:p>
            <a:pPr algn="just"/>
            <a:r>
              <a:rPr lang="pl-PL" dirty="0" smtClean="0"/>
              <a:t>* </a:t>
            </a:r>
            <a:r>
              <a:rPr lang="pl-PL" sz="1600" dirty="0" smtClean="0"/>
              <a:t>M. Jagielska, A. Wiktorowska, P. Wajda, w: Hauser, Wierzbowski, Prawo o postępowaniu przed sądami administracyjnymi. Komentarz, Warszawa 2015, s. 321</a:t>
            </a:r>
          </a:p>
          <a:p>
            <a:pPr algn="just"/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20052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8489" y="9398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ytuł 1"/>
          <p:cNvSpPr txBox="1">
            <a:spLocks/>
          </p:cNvSpPr>
          <p:nvPr/>
        </p:nvSpPr>
        <p:spPr>
          <a:xfrm>
            <a:off x="2483768" y="260648"/>
            <a:ext cx="6408712" cy="864096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l-PL" dirty="0" smtClean="0">
                <a:solidFill>
                  <a:schemeClr val="bg1"/>
                </a:solidFill>
              </a:rPr>
              <a:t>Przesłanka dopuszczalności skargi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1272986" y="1988840"/>
            <a:ext cx="756084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dirty="0" smtClean="0"/>
              <a:t>Jedyną przesłanką dopuszczalności skargi jest</a:t>
            </a:r>
            <a:r>
              <a:rPr lang="pl-PL" b="1" dirty="0" smtClean="0"/>
              <a:t> wyczerpanie środków zaskarżenia </a:t>
            </a:r>
            <a:r>
              <a:rPr lang="pl-PL" dirty="0" smtClean="0"/>
              <a:t>przed organem wykonującym administrację publiczną.</a:t>
            </a:r>
          </a:p>
          <a:p>
            <a:pPr algn="just"/>
            <a:endParaRPr lang="pl-PL" dirty="0"/>
          </a:p>
          <a:p>
            <a:pPr algn="just"/>
            <a:r>
              <a:rPr lang="pl-PL" dirty="0" smtClean="0"/>
              <a:t>Art. 52 </a:t>
            </a:r>
            <a:r>
              <a:rPr lang="pl-PL" dirty="0" err="1" smtClean="0"/>
              <a:t>p.p.s.a</a:t>
            </a:r>
            <a:r>
              <a:rPr lang="pl-PL" dirty="0" smtClean="0"/>
              <a:t>. : </a:t>
            </a:r>
          </a:p>
          <a:p>
            <a:pPr algn="just"/>
            <a:r>
              <a:rPr lang="pl-PL" dirty="0" smtClean="0"/>
              <a:t>§ 1. Skargę można wnieść po wyczerpaniu środków zaskarżenia, jeżeli służyły one skarżącemu w postępowaniu przed organem właściwym w sprawie, chyba że skargę wnosi prokurator, Rzecznik Praw Obywatelskich lub Rzecznik Praw Dziecka.</a:t>
            </a:r>
          </a:p>
          <a:p>
            <a:pPr algn="just"/>
            <a:r>
              <a:rPr lang="pl-PL" dirty="0" smtClean="0"/>
              <a:t>§ 2. Przez wyczerpanie środków zaskarżenia należy rozumieć sytuację, w której stronie nie przysługuje żaden środek zaskarżenia, taki jak </a:t>
            </a:r>
            <a:r>
              <a:rPr lang="pl-PL" b="1" dirty="0" smtClean="0"/>
              <a:t>zażalenie, odwołanie lub wniosek o ponowne rozpatrzenie sprawy</a:t>
            </a:r>
            <a:r>
              <a:rPr lang="pl-PL" dirty="0" smtClean="0"/>
              <a:t>, przewidziany w ustawie.</a:t>
            </a:r>
          </a:p>
          <a:p>
            <a:pPr algn="just"/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297014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8489" y="9398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ytuł 1"/>
          <p:cNvSpPr txBox="1">
            <a:spLocks/>
          </p:cNvSpPr>
          <p:nvPr/>
        </p:nvSpPr>
        <p:spPr>
          <a:xfrm>
            <a:off x="2504593" y="188640"/>
            <a:ext cx="6408712" cy="864096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l-PL" dirty="0" smtClean="0">
                <a:solidFill>
                  <a:schemeClr val="bg1"/>
                </a:solidFill>
              </a:rPr>
              <a:t>Naruszenie prawa dające podstawę do uwzględnienia skargi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1187624" y="1052736"/>
            <a:ext cx="750965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Art. 145 </a:t>
            </a:r>
            <a:r>
              <a:rPr lang="pl-PL" dirty="0" err="1" smtClean="0"/>
              <a:t>p.p.s.a</a:t>
            </a:r>
            <a:r>
              <a:rPr lang="pl-PL" dirty="0" smtClean="0"/>
              <a:t>.</a:t>
            </a:r>
          </a:p>
          <a:p>
            <a:r>
              <a:rPr lang="pl-PL" dirty="0" smtClean="0"/>
              <a:t>§ 1. Sąd uwzględniając skargę na decyzję lub postanowienie:</a:t>
            </a:r>
          </a:p>
          <a:p>
            <a:r>
              <a:rPr lang="pl-PL" b="1" dirty="0" smtClean="0"/>
              <a:t>1) </a:t>
            </a:r>
            <a:r>
              <a:rPr lang="pl-PL" dirty="0" smtClean="0"/>
              <a:t>uchyla decyzję lub postanowienie w całości albo w części, jeżeli stwierdzi: </a:t>
            </a:r>
            <a:r>
              <a:rPr lang="pl-PL" b="1" dirty="0" smtClean="0"/>
              <a:t>a) </a:t>
            </a:r>
            <a:r>
              <a:rPr lang="pl-PL" dirty="0" smtClean="0"/>
              <a:t>naruszenie prawa materialnego, które miało wpływ na wynik sprawy, </a:t>
            </a:r>
          </a:p>
          <a:p>
            <a:r>
              <a:rPr lang="pl-PL" b="1" dirty="0" smtClean="0"/>
              <a:t>b) </a:t>
            </a:r>
            <a:r>
              <a:rPr lang="pl-PL" dirty="0" smtClean="0"/>
              <a:t>naruszenie prawa dające podstawę do wznowienia postępowania administracyjnego, </a:t>
            </a:r>
          </a:p>
          <a:p>
            <a:r>
              <a:rPr lang="pl-PL" b="1" dirty="0" smtClean="0"/>
              <a:t>c) </a:t>
            </a:r>
            <a:r>
              <a:rPr lang="pl-PL" dirty="0" smtClean="0"/>
              <a:t>inne naruszenie przepisów postępowania, jeżeli mogło ono mieć istotny wpływ na wynik sprawy; </a:t>
            </a:r>
          </a:p>
          <a:p>
            <a:r>
              <a:rPr lang="pl-PL" b="1" dirty="0" smtClean="0"/>
              <a:t>2) </a:t>
            </a:r>
            <a:r>
              <a:rPr lang="pl-PL" dirty="0" smtClean="0"/>
              <a:t>stwierdza nieważność decyzji lub postanowienia w całości lub w części, jeżeli zachodzą przyczyny określone w art. 156 Kodeksu postępowania administracyjnego lub w innych przepisach; </a:t>
            </a:r>
          </a:p>
          <a:p>
            <a:r>
              <a:rPr lang="pl-PL" b="1" dirty="0" smtClean="0"/>
              <a:t>3) </a:t>
            </a:r>
            <a:r>
              <a:rPr lang="pl-PL" dirty="0" smtClean="0"/>
              <a:t>stwierdza wydanie decyzji lub postanowienia z naruszeniem prawa, jeżeli zachodzą przyczyny określone w Kodeksie postępowania administracyjnego lub w innych przepisach. </a:t>
            </a:r>
          </a:p>
          <a:p>
            <a:r>
              <a:rPr lang="pl-PL" dirty="0" smtClean="0"/>
              <a:t>§ 2. W sprawach skarg na decyzje i postanowienia wydane w innym postępowaniu, niż uregulowane w Kodeksie postępowania administracyjnego i w przepisach o postępowaniu egzekucyjnym w administracji przepisy § 1 stosuje się z uwzględnieniem przepisów regulujących postępowanie, w którym wydano zaskarżoną decyzję lub postanowienie.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89739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1247</Words>
  <Application>Microsoft Office PowerPoint</Application>
  <PresentationFormat>Pokaz na ekranie (4:3)</PresentationFormat>
  <Paragraphs>63</Paragraphs>
  <Slides>10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1" baseType="lpstr">
      <vt:lpstr>Motyw pakietu Office</vt:lpstr>
      <vt:lpstr>Skarga do WSA na  decyzję administracyjną</vt:lpstr>
      <vt:lpstr>Pojęcie decyzji administracyjnej</vt:lpstr>
      <vt:lpstr>Prezentacja programu PowerPoint</vt:lpstr>
      <vt:lpstr>Prezentacja programu PowerPoint</vt:lpstr>
      <vt:lpstr>Art. 3 p.p.s.a.</vt:lpstr>
      <vt:lpstr>Prezentacja programu PowerPoint</vt:lpstr>
      <vt:lpstr>Prezentacja programu PowerPoint</vt:lpstr>
      <vt:lpstr>Prezentacja programu PowerPoint</vt:lpstr>
      <vt:lpstr>Prezentacja programu PowerPoint</vt:lpstr>
      <vt:lpstr>Właściwość sądów powszechnych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Skarga do WSA na  decyzję administracyjną</dc:title>
  <dc:creator>janiak</dc:creator>
  <cp:lastModifiedBy>janiak</cp:lastModifiedBy>
  <cp:revision>9</cp:revision>
  <dcterms:created xsi:type="dcterms:W3CDTF">2015-06-15T10:17:25Z</dcterms:created>
  <dcterms:modified xsi:type="dcterms:W3CDTF">2015-06-15T11:39:16Z</dcterms:modified>
</cp:coreProperties>
</file>