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256" r:id="rId2"/>
    <p:sldId id="257" r:id="rId3"/>
    <p:sldId id="258" r:id="rId4"/>
    <p:sldId id="259" r:id="rId5"/>
    <p:sldId id="260" r:id="rId6"/>
    <p:sldId id="261" r:id="rId7"/>
    <p:sldId id="263" r:id="rId8"/>
    <p:sldId id="266" r:id="rId9"/>
    <p:sldId id="267" r:id="rId10"/>
    <p:sldId id="268" r:id="rId11"/>
    <p:sldId id="264" r:id="rId1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C3E1E6EF-61B7-4DBC-8437-B5A89A55AC57}" type="datetimeFigureOut">
              <a:rPr lang="pl-PL" smtClean="0"/>
              <a:t>2015-02-08</a:t>
            </a:fld>
            <a:endParaRPr lang="pl-PL"/>
          </a:p>
        </p:txBody>
      </p:sp>
      <p:sp>
        <p:nvSpPr>
          <p:cNvPr id="23" name="Slide Number Placeholder 22"/>
          <p:cNvSpPr>
            <a:spLocks noGrp="1"/>
          </p:cNvSpPr>
          <p:nvPr>
            <p:ph type="sldNum" sz="quarter" idx="11"/>
          </p:nvPr>
        </p:nvSpPr>
        <p:spPr/>
        <p:txBody>
          <a:bodyPr/>
          <a:lstStyle/>
          <a:p>
            <a:fld id="{89561DD1-43E6-42BD-8EF3-F52714D8EDAA}" type="slidenum">
              <a:rPr lang="pl-PL" smtClean="0"/>
              <a:t>‹#›</a:t>
            </a:fld>
            <a:endParaRPr lang="pl-PL"/>
          </a:p>
        </p:txBody>
      </p:sp>
      <p:sp>
        <p:nvSpPr>
          <p:cNvPr id="24" name="Footer Placeholder 23"/>
          <p:cNvSpPr>
            <a:spLocks noGrp="1"/>
          </p:cNvSpPr>
          <p:nvPr>
            <p:ph type="ftr" sz="quarter" idx="12"/>
          </p:nvPr>
        </p:nvSpPr>
        <p:spPr/>
        <p:txBody>
          <a:bodyPr/>
          <a:lstStyle/>
          <a:p>
            <a:endParaRPr lang="pl-PL"/>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pl-PL" smtClean="0"/>
              <a:t>Kliknij, aby edytować styl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C3E1E6EF-61B7-4DBC-8437-B5A89A55AC57}" type="datetimeFigureOut">
              <a:rPr lang="pl-PL" smtClean="0"/>
              <a:t>2015-02-08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9561DD1-43E6-42BD-8EF3-F52714D8EDAA}"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C3E1E6EF-61B7-4DBC-8437-B5A89A55AC57}" type="datetimeFigureOut">
              <a:rPr lang="pl-PL" smtClean="0"/>
              <a:t>2015-02-08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9561DD1-43E6-42BD-8EF3-F52714D8EDAA}"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2" name="Date Placeholder 11"/>
          <p:cNvSpPr>
            <a:spLocks noGrp="1"/>
          </p:cNvSpPr>
          <p:nvPr>
            <p:ph type="dt" sz="half" idx="14"/>
          </p:nvPr>
        </p:nvSpPr>
        <p:spPr/>
        <p:txBody>
          <a:bodyPr/>
          <a:lstStyle/>
          <a:p>
            <a:fld id="{C3E1E6EF-61B7-4DBC-8437-B5A89A55AC57}" type="datetimeFigureOut">
              <a:rPr lang="pl-PL" smtClean="0"/>
              <a:t>2015-02-08</a:t>
            </a:fld>
            <a:endParaRPr lang="pl-PL"/>
          </a:p>
        </p:txBody>
      </p:sp>
      <p:sp>
        <p:nvSpPr>
          <p:cNvPr id="19" name="Slide Number Placeholder 18"/>
          <p:cNvSpPr>
            <a:spLocks noGrp="1"/>
          </p:cNvSpPr>
          <p:nvPr>
            <p:ph type="sldNum" sz="quarter" idx="15"/>
          </p:nvPr>
        </p:nvSpPr>
        <p:spPr/>
        <p:txBody>
          <a:bodyPr/>
          <a:lstStyle/>
          <a:p>
            <a:fld id="{89561DD1-43E6-42BD-8EF3-F52714D8EDAA}" type="slidenum">
              <a:rPr lang="pl-PL" smtClean="0"/>
              <a:t>‹#›</a:t>
            </a:fld>
            <a:endParaRPr lang="pl-PL"/>
          </a:p>
        </p:txBody>
      </p:sp>
      <p:sp>
        <p:nvSpPr>
          <p:cNvPr id="21" name="Footer Placeholder 20"/>
          <p:cNvSpPr>
            <a:spLocks noGrp="1"/>
          </p:cNvSpPr>
          <p:nvPr>
            <p:ph type="ftr" sz="quarter" idx="16"/>
          </p:nvPr>
        </p:nvSpPr>
        <p:spPr/>
        <p:txBody>
          <a:bodyPr/>
          <a:lstStyle/>
          <a:p>
            <a:endParaRPr lang="pl-PL"/>
          </a:p>
        </p:txBody>
      </p:sp>
      <p:sp>
        <p:nvSpPr>
          <p:cNvPr id="8" name="Title 7"/>
          <p:cNvSpPr>
            <a:spLocks noGrp="1"/>
          </p:cNvSpPr>
          <p:nvPr>
            <p:ph type="title"/>
          </p:nvPr>
        </p:nvSpPr>
        <p:spPr/>
        <p:txBody>
          <a:bodyPr/>
          <a:lstStyle/>
          <a:p>
            <a:r>
              <a:rPr lang="pl-PL" smtClean="0"/>
              <a:t>Kliknij, aby edytować styl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16" name="Date Placeholder 15"/>
          <p:cNvSpPr>
            <a:spLocks noGrp="1"/>
          </p:cNvSpPr>
          <p:nvPr>
            <p:ph type="dt" sz="half" idx="10"/>
          </p:nvPr>
        </p:nvSpPr>
        <p:spPr/>
        <p:txBody>
          <a:bodyPr/>
          <a:lstStyle/>
          <a:p>
            <a:fld id="{C3E1E6EF-61B7-4DBC-8437-B5A89A55AC57}" type="datetimeFigureOut">
              <a:rPr lang="pl-PL" smtClean="0"/>
              <a:t>2015-02-08</a:t>
            </a:fld>
            <a:endParaRPr lang="pl-PL"/>
          </a:p>
        </p:txBody>
      </p:sp>
      <p:sp>
        <p:nvSpPr>
          <p:cNvPr id="20" name="Slide Number Placeholder 19"/>
          <p:cNvSpPr>
            <a:spLocks noGrp="1"/>
          </p:cNvSpPr>
          <p:nvPr>
            <p:ph type="sldNum" sz="quarter" idx="11"/>
          </p:nvPr>
        </p:nvSpPr>
        <p:spPr/>
        <p:txBody>
          <a:bodyPr/>
          <a:lstStyle/>
          <a:p>
            <a:fld id="{89561DD1-43E6-42BD-8EF3-F52714D8EDAA}" type="slidenum">
              <a:rPr lang="pl-PL" smtClean="0"/>
              <a:t>‹#›</a:t>
            </a:fld>
            <a:endParaRPr lang="pl-PL"/>
          </a:p>
        </p:txBody>
      </p:sp>
      <p:sp>
        <p:nvSpPr>
          <p:cNvPr id="21" name="Footer Placeholder 20"/>
          <p:cNvSpPr>
            <a:spLocks noGrp="1"/>
          </p:cNvSpPr>
          <p:nvPr>
            <p:ph type="ftr" sz="quarter" idx="12"/>
          </p:nvPr>
        </p:nvSpPr>
        <p:spPr/>
        <p:txBody>
          <a:bodyPr/>
          <a:lstStyle/>
          <a:p>
            <a:endParaRPr lang="pl-PL"/>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pl-PL" smtClean="0"/>
              <a:t>Kliknij, aby edytować styl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27" name="Title 26"/>
          <p:cNvSpPr>
            <a:spLocks noGrp="1"/>
          </p:cNvSpPr>
          <p:nvPr>
            <p:ph type="title"/>
          </p:nvPr>
        </p:nvSpPr>
        <p:spPr/>
        <p:txBody>
          <a:bodyPr/>
          <a:lstStyle/>
          <a:p>
            <a:r>
              <a:rPr lang="pl-PL" smtClean="0"/>
              <a:t>Kliknij, aby edytować styl</a:t>
            </a:r>
            <a:endParaRPr lang="en-US" dirty="0"/>
          </a:p>
        </p:txBody>
      </p:sp>
      <p:sp>
        <p:nvSpPr>
          <p:cNvPr id="20" name="Date Placeholder 19"/>
          <p:cNvSpPr>
            <a:spLocks noGrp="1"/>
          </p:cNvSpPr>
          <p:nvPr>
            <p:ph type="dt" sz="half" idx="15"/>
          </p:nvPr>
        </p:nvSpPr>
        <p:spPr/>
        <p:txBody>
          <a:bodyPr/>
          <a:lstStyle/>
          <a:p>
            <a:fld id="{C3E1E6EF-61B7-4DBC-8437-B5A89A55AC57}" type="datetimeFigureOut">
              <a:rPr lang="pl-PL" smtClean="0"/>
              <a:t>2015-02-08</a:t>
            </a:fld>
            <a:endParaRPr lang="pl-PL"/>
          </a:p>
        </p:txBody>
      </p:sp>
      <p:sp>
        <p:nvSpPr>
          <p:cNvPr id="25" name="Slide Number Placeholder 24"/>
          <p:cNvSpPr>
            <a:spLocks noGrp="1"/>
          </p:cNvSpPr>
          <p:nvPr>
            <p:ph type="sldNum" sz="quarter" idx="16"/>
          </p:nvPr>
        </p:nvSpPr>
        <p:spPr/>
        <p:txBody>
          <a:bodyPr/>
          <a:lstStyle/>
          <a:p>
            <a:fld id="{89561DD1-43E6-42BD-8EF3-F52714D8EDAA}" type="slidenum">
              <a:rPr lang="pl-PL" smtClean="0"/>
              <a:t>‹#›</a:t>
            </a:fld>
            <a:endParaRPr lang="pl-PL"/>
          </a:p>
        </p:txBody>
      </p:sp>
      <p:sp>
        <p:nvSpPr>
          <p:cNvPr id="26" name="Footer Placeholder 25"/>
          <p:cNvSpPr>
            <a:spLocks noGrp="1"/>
          </p:cNvSpPr>
          <p:nvPr>
            <p:ph type="ftr" sz="quarter" idx="17"/>
          </p:nvPr>
        </p:nvSpPr>
        <p:spPr/>
        <p:txBody>
          <a:bodyPr/>
          <a:lstStyle/>
          <a:p>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30" name="Title 29"/>
          <p:cNvSpPr>
            <a:spLocks noGrp="1"/>
          </p:cNvSpPr>
          <p:nvPr>
            <p:ph type="title"/>
          </p:nvPr>
        </p:nvSpPr>
        <p:spPr/>
        <p:txBody>
          <a:bodyPr/>
          <a:lstStyle/>
          <a:p>
            <a:r>
              <a:rPr lang="pl-PL" smtClean="0"/>
              <a:t>Kliknij, aby edytować styl</a:t>
            </a:r>
            <a:endParaRPr lang="en-US"/>
          </a:p>
        </p:txBody>
      </p:sp>
      <p:sp>
        <p:nvSpPr>
          <p:cNvPr id="20" name="Date Placeholder 19"/>
          <p:cNvSpPr>
            <a:spLocks noGrp="1"/>
          </p:cNvSpPr>
          <p:nvPr>
            <p:ph type="dt" sz="half" idx="16"/>
          </p:nvPr>
        </p:nvSpPr>
        <p:spPr/>
        <p:txBody>
          <a:bodyPr/>
          <a:lstStyle/>
          <a:p>
            <a:fld id="{C3E1E6EF-61B7-4DBC-8437-B5A89A55AC57}" type="datetimeFigureOut">
              <a:rPr lang="pl-PL" smtClean="0"/>
              <a:t>2015-02-08</a:t>
            </a:fld>
            <a:endParaRPr lang="pl-PL"/>
          </a:p>
        </p:txBody>
      </p:sp>
      <p:sp>
        <p:nvSpPr>
          <p:cNvPr id="24" name="Slide Number Placeholder 23"/>
          <p:cNvSpPr>
            <a:spLocks noGrp="1"/>
          </p:cNvSpPr>
          <p:nvPr>
            <p:ph type="sldNum" sz="quarter" idx="17"/>
          </p:nvPr>
        </p:nvSpPr>
        <p:spPr/>
        <p:txBody>
          <a:bodyPr/>
          <a:lstStyle/>
          <a:p>
            <a:fld id="{89561DD1-43E6-42BD-8EF3-F52714D8EDAA}" type="slidenum">
              <a:rPr lang="pl-PL" smtClean="0"/>
              <a:t>‹#›</a:t>
            </a:fld>
            <a:endParaRPr lang="pl-PL"/>
          </a:p>
        </p:txBody>
      </p:sp>
      <p:sp>
        <p:nvSpPr>
          <p:cNvPr id="29" name="Footer Placeholder 28"/>
          <p:cNvSpPr>
            <a:spLocks noGrp="1"/>
          </p:cNvSpPr>
          <p:nvPr>
            <p:ph type="ftr" sz="quarter" idx="18"/>
          </p:nvPr>
        </p:nvSpPr>
        <p:spPr/>
        <p:txBody>
          <a:bodyPr/>
          <a:lstStyle/>
          <a:p>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C3E1E6EF-61B7-4DBC-8437-B5A89A55AC57}" type="datetimeFigureOut">
              <a:rPr lang="pl-PL" smtClean="0"/>
              <a:t>2015-02-08</a:t>
            </a:fld>
            <a:endParaRPr lang="pl-PL"/>
          </a:p>
        </p:txBody>
      </p:sp>
      <p:sp>
        <p:nvSpPr>
          <p:cNvPr id="14" name="Slide Number Placeholder 13"/>
          <p:cNvSpPr>
            <a:spLocks noGrp="1"/>
          </p:cNvSpPr>
          <p:nvPr>
            <p:ph type="sldNum" sz="quarter" idx="11"/>
          </p:nvPr>
        </p:nvSpPr>
        <p:spPr/>
        <p:txBody>
          <a:bodyPr/>
          <a:lstStyle/>
          <a:p>
            <a:fld id="{89561DD1-43E6-42BD-8EF3-F52714D8EDAA}" type="slidenum">
              <a:rPr lang="pl-PL" smtClean="0"/>
              <a:t>‹#›</a:t>
            </a:fld>
            <a:endParaRPr lang="pl-PL"/>
          </a:p>
        </p:txBody>
      </p:sp>
      <p:sp>
        <p:nvSpPr>
          <p:cNvPr id="18" name="Footer Placeholder 17"/>
          <p:cNvSpPr>
            <a:spLocks noGrp="1"/>
          </p:cNvSpPr>
          <p:nvPr>
            <p:ph type="ftr" sz="quarter" idx="12"/>
          </p:nvPr>
        </p:nvSpPr>
        <p:spPr/>
        <p:txBody>
          <a:bodyPr/>
          <a:lstStyle/>
          <a:p>
            <a:endParaRPr lang="pl-PL"/>
          </a:p>
        </p:txBody>
      </p:sp>
      <p:sp>
        <p:nvSpPr>
          <p:cNvPr id="15" name="Title 14"/>
          <p:cNvSpPr>
            <a:spLocks noGrp="1"/>
          </p:cNvSpPr>
          <p:nvPr>
            <p:ph type="title"/>
          </p:nvPr>
        </p:nvSpPr>
        <p:spPr/>
        <p:txBody>
          <a:bodyPr/>
          <a:lstStyle/>
          <a:p>
            <a:r>
              <a:rPr lang="pl-PL" smtClean="0"/>
              <a:t>Kliknij, aby edytować styl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C3E1E6EF-61B7-4DBC-8437-B5A89A55AC57}" type="datetimeFigureOut">
              <a:rPr lang="pl-PL" smtClean="0"/>
              <a:t>2015-02-08</a:t>
            </a:fld>
            <a:endParaRPr lang="pl-PL"/>
          </a:p>
        </p:txBody>
      </p:sp>
      <p:sp>
        <p:nvSpPr>
          <p:cNvPr id="12" name="Slide Number Placeholder 11"/>
          <p:cNvSpPr>
            <a:spLocks noGrp="1"/>
          </p:cNvSpPr>
          <p:nvPr>
            <p:ph type="sldNum" sz="quarter" idx="11"/>
          </p:nvPr>
        </p:nvSpPr>
        <p:spPr/>
        <p:txBody>
          <a:bodyPr/>
          <a:lstStyle/>
          <a:p>
            <a:fld id="{89561DD1-43E6-42BD-8EF3-F52714D8EDAA}" type="slidenum">
              <a:rPr lang="pl-PL" smtClean="0"/>
              <a:t>‹#›</a:t>
            </a:fld>
            <a:endParaRPr lang="pl-PL"/>
          </a:p>
        </p:txBody>
      </p:sp>
      <p:sp>
        <p:nvSpPr>
          <p:cNvPr id="13" name="Footer Placeholder 12"/>
          <p:cNvSpPr>
            <a:spLocks noGrp="1"/>
          </p:cNvSpPr>
          <p:nvPr>
            <p:ph type="ftr" sz="quarter" idx="12"/>
          </p:nvPr>
        </p:nvSpPr>
        <p:spPr/>
        <p:txBody>
          <a:bodyPr/>
          <a:lstStyle/>
          <a:p>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pl-PL" smtClean="0"/>
              <a:t>Kliknij, aby edytować styl</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3" name="Date Placeholder 12"/>
          <p:cNvSpPr>
            <a:spLocks noGrp="1"/>
          </p:cNvSpPr>
          <p:nvPr>
            <p:ph type="dt" sz="half" idx="15"/>
          </p:nvPr>
        </p:nvSpPr>
        <p:spPr/>
        <p:txBody>
          <a:bodyPr/>
          <a:lstStyle/>
          <a:p>
            <a:fld id="{C3E1E6EF-61B7-4DBC-8437-B5A89A55AC57}" type="datetimeFigureOut">
              <a:rPr lang="pl-PL" smtClean="0"/>
              <a:t>2015-02-08</a:t>
            </a:fld>
            <a:endParaRPr lang="pl-PL"/>
          </a:p>
        </p:txBody>
      </p:sp>
      <p:sp>
        <p:nvSpPr>
          <p:cNvPr id="18" name="Slide Number Placeholder 17"/>
          <p:cNvSpPr>
            <a:spLocks noGrp="1"/>
          </p:cNvSpPr>
          <p:nvPr>
            <p:ph type="sldNum" sz="quarter" idx="16"/>
          </p:nvPr>
        </p:nvSpPr>
        <p:spPr/>
        <p:txBody>
          <a:bodyPr/>
          <a:lstStyle/>
          <a:p>
            <a:fld id="{89561DD1-43E6-42BD-8EF3-F52714D8EDAA}" type="slidenum">
              <a:rPr lang="pl-PL" smtClean="0"/>
              <a:t>‹#›</a:t>
            </a:fld>
            <a:endParaRPr lang="pl-PL"/>
          </a:p>
        </p:txBody>
      </p:sp>
      <p:sp>
        <p:nvSpPr>
          <p:cNvPr id="20" name="Footer Placeholder 19"/>
          <p:cNvSpPr>
            <a:spLocks noGrp="1"/>
          </p:cNvSpPr>
          <p:nvPr>
            <p:ph type="ftr" sz="quarter" idx="17"/>
          </p:nvPr>
        </p:nvSpPr>
        <p:spPr/>
        <p:txBody>
          <a:bodyPr/>
          <a:lstStyle/>
          <a:p>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pl-PL" smtClean="0"/>
              <a:t>Kliknij, aby edytować style wzorca tekstu</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pl-PL" smtClean="0"/>
              <a:t>Kliknij, aby edytować styl</a:t>
            </a:r>
            <a:endParaRPr lang="en-US" dirty="0"/>
          </a:p>
        </p:txBody>
      </p:sp>
      <p:sp>
        <p:nvSpPr>
          <p:cNvPr id="13" name="Date Placeholder 12"/>
          <p:cNvSpPr>
            <a:spLocks noGrp="1"/>
          </p:cNvSpPr>
          <p:nvPr>
            <p:ph type="dt" sz="half" idx="14"/>
          </p:nvPr>
        </p:nvSpPr>
        <p:spPr/>
        <p:txBody>
          <a:bodyPr/>
          <a:lstStyle/>
          <a:p>
            <a:fld id="{C3E1E6EF-61B7-4DBC-8437-B5A89A55AC57}" type="datetimeFigureOut">
              <a:rPr lang="pl-PL" smtClean="0"/>
              <a:t>2015-02-08</a:t>
            </a:fld>
            <a:endParaRPr lang="pl-PL"/>
          </a:p>
        </p:txBody>
      </p:sp>
      <p:sp>
        <p:nvSpPr>
          <p:cNvPr id="20" name="Slide Number Placeholder 19"/>
          <p:cNvSpPr>
            <a:spLocks noGrp="1"/>
          </p:cNvSpPr>
          <p:nvPr>
            <p:ph type="sldNum" sz="quarter" idx="15"/>
          </p:nvPr>
        </p:nvSpPr>
        <p:spPr/>
        <p:txBody>
          <a:bodyPr/>
          <a:lstStyle/>
          <a:p>
            <a:fld id="{89561DD1-43E6-42BD-8EF3-F52714D8EDAA}" type="slidenum">
              <a:rPr lang="pl-PL" smtClean="0"/>
              <a:t>‹#›</a:t>
            </a:fld>
            <a:endParaRPr lang="pl-PL"/>
          </a:p>
        </p:txBody>
      </p:sp>
      <p:sp>
        <p:nvSpPr>
          <p:cNvPr id="21" name="Footer Placeholder 20"/>
          <p:cNvSpPr>
            <a:spLocks noGrp="1"/>
          </p:cNvSpPr>
          <p:nvPr>
            <p:ph type="ftr" sz="quarter" idx="16"/>
          </p:nvPr>
        </p:nvSpPr>
        <p:spPr/>
        <p:txBody>
          <a:bodyPr/>
          <a:lstStyle/>
          <a:p>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pl-PL" smtClean="0"/>
              <a:t>Kliknij, aby edytować styl</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C3E1E6EF-61B7-4DBC-8437-B5A89A55AC57}" type="datetimeFigureOut">
              <a:rPr lang="pl-PL" smtClean="0"/>
              <a:t>2015-02-08</a:t>
            </a:fld>
            <a:endParaRPr lang="pl-PL"/>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pl-PL"/>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89561DD1-43E6-42BD-8EF3-F52714D8EDAA}"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352426" y="2895600"/>
            <a:ext cx="5803750" cy="1368798"/>
          </a:xfrm>
        </p:spPr>
        <p:txBody>
          <a:bodyPr>
            <a:normAutofit fontScale="92500" lnSpcReduction="20000"/>
          </a:bodyPr>
          <a:lstStyle/>
          <a:p>
            <a:endParaRPr lang="pl-PL" i="0" dirty="0" smtClean="0">
              <a:latin typeface="Times New Roman" panose="02020603050405020304" pitchFamily="18" charset="0"/>
              <a:cs typeface="Times New Roman" panose="02020603050405020304" pitchFamily="18" charset="0"/>
            </a:endParaRPr>
          </a:p>
          <a:p>
            <a:r>
              <a:rPr lang="pl-PL" i="0" dirty="0" smtClean="0">
                <a:latin typeface="Times New Roman" panose="02020603050405020304" pitchFamily="18" charset="0"/>
                <a:cs typeface="Times New Roman" panose="02020603050405020304" pitchFamily="18" charset="0"/>
              </a:rPr>
              <a:t>Beata Madej</a:t>
            </a:r>
          </a:p>
          <a:p>
            <a:r>
              <a:rPr lang="pl-PL" i="0" dirty="0" smtClean="0">
                <a:latin typeface="Times New Roman" panose="02020603050405020304" pitchFamily="18" charset="0"/>
                <a:cs typeface="Times New Roman" panose="02020603050405020304" pitchFamily="18" charset="0"/>
              </a:rPr>
              <a:t>Zakład Postępowania Administracyjnego i Sądownictwa Administracyjnego </a:t>
            </a:r>
            <a:endParaRPr lang="pl-PL" i="0" dirty="0">
              <a:latin typeface="Times New Roman" panose="02020603050405020304" pitchFamily="18" charset="0"/>
              <a:cs typeface="Times New Roman" panose="02020603050405020304" pitchFamily="18" charset="0"/>
            </a:endParaRPr>
          </a:p>
        </p:txBody>
      </p:sp>
      <p:sp>
        <p:nvSpPr>
          <p:cNvPr id="2" name="Tytuł 1"/>
          <p:cNvSpPr>
            <a:spLocks noGrp="1"/>
          </p:cNvSpPr>
          <p:nvPr>
            <p:ph type="title"/>
          </p:nvPr>
        </p:nvSpPr>
        <p:spPr/>
        <p:txBody>
          <a:bodyPr>
            <a:normAutofit fontScale="90000"/>
          </a:bodyPr>
          <a:lstStyle/>
          <a:p>
            <a:r>
              <a:rPr lang="pl-PL" sz="4400" dirty="0" smtClean="0">
                <a:solidFill>
                  <a:srgbClr val="7030A0"/>
                </a:solidFill>
                <a:latin typeface="Bookman Old Style" pitchFamily="18" charset="0"/>
              </a:rPr>
              <a:t>Skarga kasacyjna </a:t>
            </a:r>
            <a:r>
              <a:rPr lang="pl-PL" sz="3600" dirty="0" smtClean="0">
                <a:solidFill>
                  <a:srgbClr val="7030A0"/>
                </a:solidFill>
                <a:latin typeface="Bookman Old Style" pitchFamily="18" charset="0"/>
              </a:rPr>
              <a:t/>
            </a:r>
            <a:br>
              <a:rPr lang="pl-PL" sz="3600" dirty="0" smtClean="0">
                <a:solidFill>
                  <a:srgbClr val="7030A0"/>
                </a:solidFill>
                <a:latin typeface="Bookman Old Style" pitchFamily="18" charset="0"/>
              </a:rPr>
            </a:br>
            <a:r>
              <a:rPr lang="pl-PL" sz="3600" dirty="0" smtClean="0">
                <a:solidFill>
                  <a:srgbClr val="7030A0"/>
                </a:solidFill>
                <a:latin typeface="Bookman Old Style" pitchFamily="18" charset="0"/>
              </a:rPr>
              <a:t/>
            </a:r>
            <a:br>
              <a:rPr lang="pl-PL" sz="3600" dirty="0" smtClean="0">
                <a:solidFill>
                  <a:srgbClr val="7030A0"/>
                </a:solidFill>
                <a:latin typeface="Bookman Old Style" pitchFamily="18" charset="0"/>
              </a:rPr>
            </a:br>
            <a:r>
              <a:rPr lang="pl-PL" sz="2800" dirty="0" smtClean="0">
                <a:solidFill>
                  <a:srgbClr val="7030A0"/>
                </a:solidFill>
                <a:latin typeface="Bookman Old Style" pitchFamily="18" charset="0"/>
              </a:rPr>
              <a:t>M</a:t>
            </a:r>
            <a:r>
              <a:rPr lang="pl-PL" sz="2800" dirty="0" smtClean="0">
                <a:solidFill>
                  <a:srgbClr val="7030A0"/>
                </a:solidFill>
                <a:latin typeface="Bookman Old Style" pitchFamily="18" charset="0"/>
              </a:rPr>
              <a:t>ateriały pomocnicze</a:t>
            </a:r>
            <a:r>
              <a:rPr lang="pl-PL" sz="2800" dirty="0" smtClean="0">
                <a:solidFill>
                  <a:srgbClr val="7030A0"/>
                </a:solidFill>
                <a:latin typeface="Bookman Old Style" pitchFamily="18" charset="0"/>
              </a:rPr>
              <a:t/>
            </a:r>
            <a:br>
              <a:rPr lang="pl-PL" sz="2800" dirty="0" smtClean="0">
                <a:solidFill>
                  <a:srgbClr val="7030A0"/>
                </a:solidFill>
                <a:latin typeface="Bookman Old Style" pitchFamily="18" charset="0"/>
              </a:rPr>
            </a:br>
            <a:r>
              <a:rPr lang="pl-PL" sz="2800" dirty="0">
                <a:solidFill>
                  <a:srgbClr val="7030A0"/>
                </a:solidFill>
                <a:latin typeface="Bookman Old Style" pitchFamily="18" charset="0"/>
              </a:rPr>
              <a:t>P</a:t>
            </a:r>
            <a:r>
              <a:rPr lang="pl-PL" sz="2800" dirty="0" smtClean="0">
                <a:solidFill>
                  <a:srgbClr val="7030A0"/>
                </a:solidFill>
                <a:latin typeface="Bookman Old Style" pitchFamily="18" charset="0"/>
              </a:rPr>
              <a:t>ostępowanie administracyjne </a:t>
            </a:r>
            <a:r>
              <a:rPr lang="pl-PL" sz="2800" dirty="0" smtClean="0">
                <a:solidFill>
                  <a:srgbClr val="7030A0"/>
                </a:solidFill>
                <a:latin typeface="Bookman Old Style" pitchFamily="18" charset="0"/>
              </a:rPr>
              <a:t/>
            </a:r>
            <a:br>
              <a:rPr lang="pl-PL" sz="2800" dirty="0" smtClean="0">
                <a:solidFill>
                  <a:srgbClr val="7030A0"/>
                </a:solidFill>
                <a:latin typeface="Bookman Old Style" pitchFamily="18" charset="0"/>
              </a:rPr>
            </a:br>
            <a:r>
              <a:rPr lang="pl-PL" sz="2800" dirty="0" smtClean="0">
                <a:solidFill>
                  <a:srgbClr val="7030A0"/>
                </a:solidFill>
                <a:latin typeface="Bookman Old Style" pitchFamily="18" charset="0"/>
              </a:rPr>
              <a:t>i sądowoadministracyjne</a:t>
            </a:r>
            <a:br>
              <a:rPr lang="pl-PL" sz="2800" dirty="0" smtClean="0">
                <a:solidFill>
                  <a:srgbClr val="7030A0"/>
                </a:solidFill>
                <a:latin typeface="Bookman Old Style" pitchFamily="18" charset="0"/>
              </a:rPr>
            </a:br>
            <a:endParaRPr lang="pl-PL" sz="2800" dirty="0">
              <a:solidFill>
                <a:srgbClr val="7030A0"/>
              </a:solidFill>
              <a:latin typeface="Bookman Old Style" pitchFamily="18" charset="0"/>
            </a:endParaRPr>
          </a:p>
        </p:txBody>
      </p:sp>
    </p:spTree>
    <p:extLst>
      <p:ext uri="{BB962C8B-B14F-4D97-AF65-F5344CB8AC3E}">
        <p14:creationId xmlns:p14="http://schemas.microsoft.com/office/powerpoint/2010/main" val="28518453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463040"/>
            <a:ext cx="8540054" cy="4724400"/>
          </a:xfrm>
        </p:spPr>
        <p:txBody>
          <a:bodyPr>
            <a:normAutofit/>
          </a:bodyPr>
          <a:lstStyle/>
          <a:p>
            <a:pPr algn="ctr"/>
            <a:endParaRPr lang="pl-PL" sz="4000" b="1" dirty="0" smtClean="0">
              <a:solidFill>
                <a:srgbClr val="FF0000"/>
              </a:solidFill>
              <a:effectLst>
                <a:outerShdw blurRad="38100" dist="38100" dir="2700000" algn="tl">
                  <a:srgbClr val="000000">
                    <a:alpha val="43137"/>
                  </a:srgbClr>
                </a:outerShdw>
              </a:effectLst>
              <a:latin typeface="Bookman Old Style" pitchFamily="18" charset="0"/>
            </a:endParaRPr>
          </a:p>
          <a:p>
            <a:pPr marL="285750" indent="-285750" algn="ctr">
              <a:buFont typeface="Wingdings" pitchFamily="2" charset="2"/>
              <a:buChar char="q"/>
            </a:pPr>
            <a:r>
              <a:rPr lang="pl-PL" sz="4000" b="1" dirty="0" smtClean="0">
                <a:solidFill>
                  <a:srgbClr val="FF0000"/>
                </a:solidFill>
                <a:effectLst>
                  <a:outerShdw blurRad="38100" dist="38100" dir="2700000" algn="tl">
                    <a:srgbClr val="000000">
                      <a:alpha val="43137"/>
                    </a:srgbClr>
                  </a:outerShdw>
                </a:effectLst>
                <a:latin typeface="Bookman Old Style" pitchFamily="18" charset="0"/>
              </a:rPr>
              <a:t>Postępowanie wstępne </a:t>
            </a:r>
          </a:p>
          <a:p>
            <a:pPr marL="285750" indent="-285750" algn="ctr">
              <a:buFont typeface="Wingdings" pitchFamily="2" charset="2"/>
              <a:buChar char="q"/>
            </a:pPr>
            <a:r>
              <a:rPr lang="pl-PL" sz="4000" b="1" dirty="0" smtClean="0">
                <a:solidFill>
                  <a:srgbClr val="FF0000"/>
                </a:solidFill>
                <a:effectLst>
                  <a:outerShdw blurRad="38100" dist="38100" dir="2700000" algn="tl">
                    <a:srgbClr val="000000">
                      <a:alpha val="43137"/>
                    </a:srgbClr>
                  </a:outerShdw>
                </a:effectLst>
                <a:latin typeface="Bookman Old Style" pitchFamily="18" charset="0"/>
              </a:rPr>
              <a:t>Postępowanie rozpoznawcze </a:t>
            </a:r>
          </a:p>
          <a:p>
            <a:pPr marL="285750" indent="-285750" algn="ctr">
              <a:buFont typeface="Wingdings" pitchFamily="2" charset="2"/>
              <a:buChar char="q"/>
            </a:pPr>
            <a:r>
              <a:rPr lang="pl-PL" sz="4000" b="1" dirty="0" smtClean="0">
                <a:solidFill>
                  <a:srgbClr val="FF0000"/>
                </a:solidFill>
                <a:effectLst>
                  <a:outerShdw blurRad="38100" dist="38100" dir="2700000" algn="tl">
                    <a:srgbClr val="000000">
                      <a:alpha val="43137"/>
                    </a:srgbClr>
                  </a:outerShdw>
                </a:effectLst>
                <a:latin typeface="Bookman Old Style" pitchFamily="18" charset="0"/>
              </a:rPr>
              <a:t>Podjęcie orzeczenia </a:t>
            </a:r>
            <a:endParaRPr lang="pl-PL" sz="4000" b="1" dirty="0">
              <a:solidFill>
                <a:srgbClr val="FF0000"/>
              </a:solidFill>
              <a:effectLst>
                <a:outerShdw blurRad="38100" dist="38100" dir="2700000" algn="tl">
                  <a:srgbClr val="000000">
                    <a:alpha val="43137"/>
                  </a:srgbClr>
                </a:outerShdw>
              </a:effectLst>
              <a:latin typeface="Bookman Old Style" pitchFamily="18" charset="0"/>
            </a:endParaRPr>
          </a:p>
        </p:txBody>
      </p:sp>
      <p:sp>
        <p:nvSpPr>
          <p:cNvPr id="3" name="Tytuł 2"/>
          <p:cNvSpPr>
            <a:spLocks noGrp="1"/>
          </p:cNvSpPr>
          <p:nvPr>
            <p:ph type="title"/>
          </p:nvPr>
        </p:nvSpPr>
        <p:spPr>
          <a:xfrm>
            <a:off x="352426" y="228600"/>
            <a:ext cx="8684070" cy="1066800"/>
          </a:xfrm>
        </p:spPr>
        <p:txBody>
          <a:bodyPr>
            <a:noAutofit/>
          </a:bodyPr>
          <a:lstStyle/>
          <a:p>
            <a:pPr algn="ctr"/>
            <a:r>
              <a:rPr lang="pl-PL" sz="3600" b="1" dirty="0" smtClean="0">
                <a:solidFill>
                  <a:srgbClr val="7030A0"/>
                </a:solidFill>
                <a:effectLst>
                  <a:outerShdw blurRad="38100" dist="38100" dir="2700000" algn="tl">
                    <a:srgbClr val="000000">
                      <a:alpha val="43137"/>
                    </a:srgbClr>
                  </a:outerShdw>
                </a:effectLst>
                <a:latin typeface="Bookman Old Style" pitchFamily="18" charset="0"/>
              </a:rPr>
              <a:t>Postępowanie ze skargą kasacyjną</a:t>
            </a:r>
            <a:endParaRPr lang="pl-PL" sz="3600" b="1" dirty="0">
              <a:solidFill>
                <a:srgbClr val="7030A0"/>
              </a:solidFill>
              <a:effectLst>
                <a:outerShdw blurRad="38100" dist="38100" dir="2700000" algn="tl">
                  <a:srgbClr val="000000">
                    <a:alpha val="43137"/>
                  </a:srgbClr>
                </a:outerShdw>
              </a:effectLst>
              <a:latin typeface="Bookman Old Style" pitchFamily="18" charset="0"/>
            </a:endParaRPr>
          </a:p>
        </p:txBody>
      </p:sp>
    </p:spTree>
    <p:extLst>
      <p:ext uri="{BB962C8B-B14F-4D97-AF65-F5344CB8AC3E}">
        <p14:creationId xmlns:p14="http://schemas.microsoft.com/office/powerpoint/2010/main" val="886534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tytuł 1"/>
          <p:cNvSpPr>
            <a:spLocks noGrp="1"/>
          </p:cNvSpPr>
          <p:nvPr>
            <p:ph type="subTitle" idx="1"/>
          </p:nvPr>
        </p:nvSpPr>
        <p:spPr/>
        <p:txBody>
          <a:bodyPr>
            <a:normAutofit/>
          </a:bodyPr>
          <a:lstStyle/>
          <a:p>
            <a:endParaRPr lang="pl-PL" b="1" i="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pl-PL" sz="3200" b="1" i="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Beata Madej </a:t>
            </a:r>
            <a:endParaRPr lang="pl-PL" sz="3200" b="1" i="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Tytuł 2"/>
          <p:cNvSpPr>
            <a:spLocks noGrp="1"/>
          </p:cNvSpPr>
          <p:nvPr>
            <p:ph type="title"/>
          </p:nvPr>
        </p:nvSpPr>
        <p:spPr/>
        <p:txBody>
          <a:bodyPr/>
          <a:lstStyle/>
          <a:p>
            <a:pPr algn="ctr"/>
            <a:r>
              <a:rPr lang="pl-PL" dirty="0" smtClean="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Dziękuję za uwagę</a:t>
            </a:r>
            <a:endParaRPr lang="pl-PL"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2094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463040"/>
            <a:ext cx="8540054" cy="4724400"/>
          </a:xfrm>
        </p:spPr>
        <p:txBody>
          <a:bodyPr anchor="ctr" anchorCtr="1">
            <a:normAutofit/>
          </a:bodyPr>
          <a:lstStyle/>
          <a:p>
            <a:pPr algn="just"/>
            <a:r>
              <a:rPr lang="pl-PL" sz="3600" u="sng" dirty="0" smtClean="0">
                <a:solidFill>
                  <a:srgbClr val="FF0000"/>
                </a:solidFill>
                <a:latin typeface="Times New Roman" panose="02020603050405020304" pitchFamily="18" charset="0"/>
                <a:cs typeface="Times New Roman" panose="02020603050405020304" pitchFamily="18" charset="0"/>
              </a:rPr>
              <a:t>Skarga kasacyjna </a:t>
            </a:r>
            <a:r>
              <a:rPr lang="pl-PL" sz="3600" dirty="0" smtClean="0">
                <a:solidFill>
                  <a:srgbClr val="FF0000"/>
                </a:solidFill>
                <a:latin typeface="Times New Roman" panose="02020603050405020304" pitchFamily="18" charset="0"/>
                <a:cs typeface="Times New Roman" panose="02020603050405020304" pitchFamily="18" charset="0"/>
              </a:rPr>
              <a:t>– instytucja procesowa stwarzająca możliwość prawną legitymowanym podmiotom żądania weryfikacji orzeczenia wojewódzkiego sądu administracyjnego przez Naczelny Sąd Administracyjny </a:t>
            </a:r>
            <a:endParaRPr lang="pl-PL" sz="3600" dirty="0">
              <a:solidFill>
                <a:srgbClr val="FF0000"/>
              </a:solidFill>
              <a:latin typeface="Times New Roman" panose="02020603050405020304" pitchFamily="18" charset="0"/>
              <a:cs typeface="Times New Roman" panose="02020603050405020304" pitchFamily="18" charset="0"/>
            </a:endParaRPr>
          </a:p>
        </p:txBody>
      </p:sp>
      <p:sp>
        <p:nvSpPr>
          <p:cNvPr id="3" name="Tytuł 2"/>
          <p:cNvSpPr>
            <a:spLocks noGrp="1"/>
          </p:cNvSpPr>
          <p:nvPr>
            <p:ph type="title"/>
          </p:nvPr>
        </p:nvSpPr>
        <p:spPr>
          <a:xfrm>
            <a:off x="1115616" y="116632"/>
            <a:ext cx="6989778" cy="1872208"/>
          </a:xfrm>
        </p:spPr>
        <p:txBody>
          <a:bodyPr>
            <a:normAutofit/>
          </a:bodyPr>
          <a:lstStyle/>
          <a:p>
            <a:pPr algn="ctr"/>
            <a: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Skarga kasacyjna </a:t>
            </a:r>
            <a:b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br>
            <a: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jako środek odwoławczy od orzeczeń wojewódzkich sądów administracyjnych </a:t>
            </a:r>
            <a:endParaRPr lang="pl-PL" sz="28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endParaRPr>
          </a:p>
        </p:txBody>
      </p:sp>
    </p:spTree>
    <p:extLst>
      <p:ext uri="{BB962C8B-B14F-4D97-AF65-F5344CB8AC3E}">
        <p14:creationId xmlns:p14="http://schemas.microsoft.com/office/powerpoint/2010/main" val="2997593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23528" y="1412776"/>
            <a:ext cx="8568952" cy="4724400"/>
          </a:xfrm>
        </p:spPr>
        <p:txBody>
          <a:bodyPr>
            <a:normAutofit/>
          </a:bodyPr>
          <a:lstStyle/>
          <a:p>
            <a:pPr marL="285750" indent="-285750" algn="just">
              <a:buFont typeface="Wingdings" pitchFamily="2" charset="2"/>
              <a:buChar char="q"/>
            </a:pPr>
            <a:endParaRPr lang="pl-PL" sz="2800" dirty="0" smtClean="0">
              <a:solidFill>
                <a:srgbClr val="FF0000"/>
              </a:solidFill>
              <a:latin typeface="Times New Roman" pitchFamily="18" charset="0"/>
              <a:cs typeface="Times New Roman" pitchFamily="18" charset="0"/>
            </a:endParaRPr>
          </a:p>
          <a:p>
            <a:pPr marL="285750" indent="-285750" algn="just">
              <a:buFont typeface="Wingdings" pitchFamily="2" charset="2"/>
              <a:buChar char="q"/>
            </a:pPr>
            <a:r>
              <a:rPr lang="pl-PL" sz="2800" dirty="0" smtClean="0">
                <a:solidFill>
                  <a:srgbClr val="FF0000"/>
                </a:solidFill>
                <a:latin typeface="Times New Roman" pitchFamily="18" charset="0"/>
                <a:cs typeface="Times New Roman" pitchFamily="18" charset="0"/>
              </a:rPr>
              <a:t> </a:t>
            </a:r>
            <a:r>
              <a:rPr lang="pl-PL" sz="2800" b="1" dirty="0" smtClean="0">
                <a:solidFill>
                  <a:srgbClr val="FF0000"/>
                </a:solidFill>
                <a:latin typeface="Times New Roman" pitchFamily="18" charset="0"/>
                <a:cs typeface="Times New Roman" pitchFamily="18" charset="0"/>
              </a:rPr>
              <a:t>wyroki wojewódzkich sądów administracyjnych (bez względu na ich rodzaj i treść)</a:t>
            </a:r>
          </a:p>
          <a:p>
            <a:pPr algn="just"/>
            <a:endParaRPr lang="pl-PL" sz="2800" b="1" dirty="0" smtClean="0">
              <a:solidFill>
                <a:srgbClr val="FF0000"/>
              </a:solidFill>
              <a:latin typeface="Times New Roman" pitchFamily="18" charset="0"/>
              <a:cs typeface="Times New Roman" pitchFamily="18" charset="0"/>
            </a:endParaRPr>
          </a:p>
          <a:p>
            <a:pPr marL="285750" indent="-285750" algn="just">
              <a:buFont typeface="Wingdings" pitchFamily="2" charset="2"/>
              <a:buChar char="q"/>
            </a:pPr>
            <a:r>
              <a:rPr lang="pl-PL" sz="2800" b="1" dirty="0">
                <a:solidFill>
                  <a:srgbClr val="FF0000"/>
                </a:solidFill>
                <a:latin typeface="Times New Roman" pitchFamily="18" charset="0"/>
                <a:cs typeface="Times New Roman" pitchFamily="18" charset="0"/>
              </a:rPr>
              <a:t> </a:t>
            </a:r>
            <a:r>
              <a:rPr lang="pl-PL" sz="2800" b="1" dirty="0" smtClean="0">
                <a:solidFill>
                  <a:srgbClr val="FF0000"/>
                </a:solidFill>
                <a:latin typeface="Times New Roman" pitchFamily="18" charset="0"/>
                <a:cs typeface="Times New Roman" pitchFamily="18" charset="0"/>
              </a:rPr>
              <a:t>postanowienia kończące postępowanie w sprawie, chyba że przepis szczególny stanowi inaczej np. postanowienia o umorzeniu postępowania  - od postanowienia o odrzuceniu skargi kasacyjnej </a:t>
            </a:r>
            <a:r>
              <a:rPr lang="pl-PL" sz="2800" b="1" u="sng" dirty="0" smtClean="0">
                <a:solidFill>
                  <a:srgbClr val="FF0000"/>
                </a:solidFill>
                <a:latin typeface="Times New Roman" pitchFamily="18" charset="0"/>
                <a:cs typeface="Times New Roman" pitchFamily="18" charset="0"/>
              </a:rPr>
              <a:t>nie służy </a:t>
            </a:r>
            <a:r>
              <a:rPr lang="pl-PL" sz="2800" b="1" dirty="0" smtClean="0">
                <a:solidFill>
                  <a:srgbClr val="FF0000"/>
                </a:solidFill>
                <a:latin typeface="Times New Roman" pitchFamily="18" charset="0"/>
                <a:cs typeface="Times New Roman" pitchFamily="18" charset="0"/>
              </a:rPr>
              <a:t>skarga kasacyjna tylko zażalenie </a:t>
            </a:r>
            <a:endParaRPr lang="pl-PL" sz="2800" b="1" dirty="0">
              <a:solidFill>
                <a:srgbClr val="FF0000"/>
              </a:solidFill>
              <a:latin typeface="Times New Roman" pitchFamily="18" charset="0"/>
              <a:cs typeface="Times New Roman" pitchFamily="18" charset="0"/>
            </a:endParaRPr>
          </a:p>
        </p:txBody>
      </p:sp>
      <p:sp>
        <p:nvSpPr>
          <p:cNvPr id="3" name="Tytuł 2"/>
          <p:cNvSpPr>
            <a:spLocks noGrp="1"/>
          </p:cNvSpPr>
          <p:nvPr>
            <p:ph type="title"/>
          </p:nvPr>
        </p:nvSpPr>
        <p:spPr>
          <a:xfrm>
            <a:off x="352426" y="692696"/>
            <a:ext cx="8684070" cy="1008112"/>
          </a:xfrm>
        </p:spPr>
        <p:txBody>
          <a:bodyPr>
            <a:normAutofit fontScale="90000"/>
          </a:bodyPr>
          <a:lstStyle/>
          <a:p>
            <a:pPr algn="ctr"/>
            <a:r>
              <a:rPr lang="pl-PL" sz="32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
            </a:r>
            <a:br>
              <a:rPr lang="pl-PL" sz="32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br>
            <a:r>
              <a:rPr lang="pl-PL" sz="32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
            </a:r>
            <a:br>
              <a:rPr lang="pl-PL" sz="32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br>
            <a:r>
              <a:rPr lang="pl-PL" sz="32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
            </a:r>
            <a:br>
              <a:rPr lang="pl-PL" sz="32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br>
            <a:r>
              <a:rPr lang="pl-PL" sz="53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Przedmiot zaskarżenia </a:t>
            </a:r>
            <a:endParaRPr lang="pl-PL" sz="53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endParaRPr>
          </a:p>
        </p:txBody>
      </p:sp>
    </p:spTree>
    <p:extLst>
      <p:ext uri="{BB962C8B-B14F-4D97-AF65-F5344CB8AC3E}">
        <p14:creationId xmlns:p14="http://schemas.microsoft.com/office/powerpoint/2010/main" val="399663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463040"/>
            <a:ext cx="8612062" cy="4724400"/>
          </a:xfrm>
        </p:spPr>
        <p:txBody>
          <a:bodyPr anchor="t" anchorCtr="1">
            <a:normAutofit/>
          </a:bodyPr>
          <a:lstStyle/>
          <a:p>
            <a:pPr algn="just"/>
            <a:r>
              <a:rPr lang="pl-PL" sz="2000" dirty="0" smtClean="0">
                <a:solidFill>
                  <a:srgbClr val="FF0000"/>
                </a:solidFill>
                <a:latin typeface="Times New Roman" pitchFamily="18" charset="0"/>
                <a:cs typeface="Times New Roman" pitchFamily="18" charset="0"/>
              </a:rPr>
              <a:t>      </a:t>
            </a:r>
          </a:p>
          <a:p>
            <a:pPr algn="ctr"/>
            <a:r>
              <a:rPr lang="pl-PL" sz="2400" dirty="0" smtClean="0">
                <a:solidFill>
                  <a:srgbClr val="FF0000"/>
                </a:solidFill>
                <a:latin typeface="Times New Roman" pitchFamily="18" charset="0"/>
                <a:cs typeface="Times New Roman" pitchFamily="18" charset="0"/>
              </a:rPr>
              <a:t>Skargę </a:t>
            </a:r>
            <a:r>
              <a:rPr lang="pl-PL" sz="2400" dirty="0">
                <a:solidFill>
                  <a:srgbClr val="FF0000"/>
                </a:solidFill>
                <a:latin typeface="Times New Roman" pitchFamily="18" charset="0"/>
                <a:cs typeface="Times New Roman" pitchFamily="18" charset="0"/>
              </a:rPr>
              <a:t>kasacyjną można oprzeć </a:t>
            </a:r>
            <a:r>
              <a:rPr lang="pl-PL" sz="2400" dirty="0" smtClean="0">
                <a:solidFill>
                  <a:srgbClr val="FF0000"/>
                </a:solidFill>
                <a:latin typeface="Times New Roman" pitchFamily="18" charset="0"/>
                <a:cs typeface="Times New Roman" pitchFamily="18" charset="0"/>
              </a:rPr>
              <a:t>na </a:t>
            </a:r>
            <a:r>
              <a:rPr lang="pl-PL" sz="2400" dirty="0">
                <a:solidFill>
                  <a:srgbClr val="FF0000"/>
                </a:solidFill>
                <a:latin typeface="Times New Roman" pitchFamily="18" charset="0"/>
                <a:cs typeface="Times New Roman" pitchFamily="18" charset="0"/>
              </a:rPr>
              <a:t>następujących podstawach</a:t>
            </a:r>
            <a:r>
              <a:rPr lang="pl-PL" sz="2400" dirty="0" smtClean="0">
                <a:solidFill>
                  <a:srgbClr val="FF0000"/>
                </a:solidFill>
                <a:latin typeface="Times New Roman" pitchFamily="18" charset="0"/>
                <a:cs typeface="Times New Roman" pitchFamily="18" charset="0"/>
              </a:rPr>
              <a:t>:</a:t>
            </a:r>
          </a:p>
          <a:p>
            <a:pPr algn="ctr"/>
            <a:endParaRPr lang="pl-PL" sz="2000" dirty="0">
              <a:latin typeface="Times New Roman" panose="02020603050405020304" pitchFamily="18" charset="0"/>
              <a:cs typeface="Times New Roman" panose="02020603050405020304" pitchFamily="18" charset="0"/>
            </a:endParaRPr>
          </a:p>
          <a:p>
            <a:pPr marL="285750" indent="-285750" algn="just">
              <a:buFont typeface="Wingdings" pitchFamily="2" charset="2"/>
              <a:buChar char="q"/>
            </a:pPr>
            <a:r>
              <a:rPr lang="pl-PL" sz="3200" dirty="0" smtClean="0">
                <a:latin typeface="Times New Roman" pitchFamily="18" charset="0"/>
                <a:cs typeface="Times New Roman" pitchFamily="18" charset="0"/>
              </a:rPr>
              <a:t> naruszeniu </a:t>
            </a:r>
            <a:r>
              <a:rPr lang="pl-PL" sz="3200" dirty="0">
                <a:latin typeface="Times New Roman" pitchFamily="18" charset="0"/>
                <a:cs typeface="Times New Roman" pitchFamily="18" charset="0"/>
              </a:rPr>
              <a:t>prawa materialnego przez błędną jego wykładnię lub niewłaściwe </a:t>
            </a:r>
            <a:r>
              <a:rPr lang="pl-PL" sz="3200" dirty="0" smtClean="0">
                <a:latin typeface="Times New Roman" pitchFamily="18" charset="0"/>
                <a:cs typeface="Times New Roman" pitchFamily="18" charset="0"/>
              </a:rPr>
              <a:t>zastosowanie</a:t>
            </a:r>
          </a:p>
          <a:p>
            <a:pPr marL="285750" indent="-285750" algn="just">
              <a:buFont typeface="Wingdings" pitchFamily="2" charset="2"/>
              <a:buChar char="q"/>
            </a:pPr>
            <a:endParaRPr lang="pl-PL" sz="1600" dirty="0">
              <a:latin typeface="Times New Roman" panose="02020603050405020304" pitchFamily="18" charset="0"/>
              <a:cs typeface="Times New Roman" panose="02020603050405020304" pitchFamily="18" charset="0"/>
            </a:endParaRPr>
          </a:p>
          <a:p>
            <a:pPr marL="285750" indent="-285750" algn="just">
              <a:buFont typeface="Wingdings" pitchFamily="2" charset="2"/>
              <a:buChar char="q"/>
            </a:pPr>
            <a:r>
              <a:rPr lang="pl-PL" sz="3200" dirty="0" smtClean="0">
                <a:latin typeface="Times New Roman" pitchFamily="18" charset="0"/>
                <a:cs typeface="Times New Roman" pitchFamily="18" charset="0"/>
              </a:rPr>
              <a:t> naruszeniu przepisów postępowania, jeżeli uchybienie to mogło mieć istotny wpływ na wynik sprawy</a:t>
            </a:r>
          </a:p>
        </p:txBody>
      </p:sp>
      <p:sp>
        <p:nvSpPr>
          <p:cNvPr id="3" name="Tytuł 2"/>
          <p:cNvSpPr>
            <a:spLocks noGrp="1"/>
          </p:cNvSpPr>
          <p:nvPr>
            <p:ph type="title"/>
          </p:nvPr>
        </p:nvSpPr>
        <p:spPr>
          <a:xfrm>
            <a:off x="352426" y="228600"/>
            <a:ext cx="8468046" cy="1066800"/>
          </a:xfrm>
        </p:spPr>
        <p:txBody>
          <a:bodyPr>
            <a:normAutofit/>
          </a:bodyPr>
          <a:lstStyle/>
          <a:p>
            <a:pPr algn="ctr"/>
            <a:r>
              <a:rPr lang="pl-PL" sz="44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Podstawy skargi kasacyjnej </a:t>
            </a:r>
            <a:endParaRPr lang="pl-PL" sz="44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endParaRPr>
          </a:p>
        </p:txBody>
      </p:sp>
    </p:spTree>
    <p:extLst>
      <p:ext uri="{BB962C8B-B14F-4D97-AF65-F5344CB8AC3E}">
        <p14:creationId xmlns:p14="http://schemas.microsoft.com/office/powerpoint/2010/main" val="3570802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463040"/>
            <a:ext cx="8324030" cy="4724400"/>
          </a:xfrm>
        </p:spPr>
        <p:txBody>
          <a:bodyPr>
            <a:normAutofit fontScale="92500" lnSpcReduction="20000"/>
          </a:bodyPr>
          <a:lstStyle/>
          <a:p>
            <a:pPr algn="ctr"/>
            <a:r>
              <a:rPr lang="pl-PL" sz="2600" dirty="0" smtClean="0">
                <a:latin typeface="Times New Roman" panose="02020603050405020304" pitchFamily="18" charset="0"/>
                <a:cs typeface="Times New Roman" panose="02020603050405020304" pitchFamily="18" charset="0"/>
              </a:rPr>
              <a:t>Legitymację do wniesienia skargi kasacyjnej </a:t>
            </a:r>
            <a:r>
              <a:rPr lang="pl-PL" sz="2600" dirty="0" smtClean="0">
                <a:latin typeface="Times New Roman" panose="02020603050405020304" pitchFamily="18" charset="0"/>
                <a:cs typeface="Times New Roman" panose="02020603050405020304" pitchFamily="18" charset="0"/>
              </a:rPr>
              <a:t>ma: </a:t>
            </a:r>
          </a:p>
          <a:p>
            <a:pPr marL="285750" indent="-285750" algn="just">
              <a:buFont typeface="Wingdings" pitchFamily="2" charset="2"/>
              <a:buChar char="q"/>
            </a:pPr>
            <a:r>
              <a:rPr lang="pl-PL" sz="2400" dirty="0" smtClean="0">
                <a:solidFill>
                  <a:srgbClr val="FF0000"/>
                </a:solidFill>
                <a:latin typeface="Times New Roman" panose="02020603050405020304" pitchFamily="18" charset="0"/>
                <a:cs typeface="Times New Roman" panose="02020603050405020304" pitchFamily="18" charset="0"/>
              </a:rPr>
              <a:t>strona</a:t>
            </a:r>
            <a:r>
              <a:rPr lang="pl-PL" dirty="0" smtClean="0">
                <a:solidFill>
                  <a:srgbClr val="FF0000"/>
                </a:solidFill>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 skarżący oraz organ, którego działanie, bezczynność lub przewlekłość prowadzenia postępowania jest przedmiotem skargi – stroną w </a:t>
            </a:r>
            <a:r>
              <a:rPr lang="pl-PL" dirty="0">
                <a:latin typeface="Times New Roman" panose="02020603050405020304" pitchFamily="18" charset="0"/>
                <a:cs typeface="Times New Roman" panose="02020603050405020304" pitchFamily="18" charset="0"/>
              </a:rPr>
              <a:t>ś</a:t>
            </a:r>
            <a:r>
              <a:rPr lang="pl-PL" dirty="0" smtClean="0">
                <a:latin typeface="Times New Roman" panose="02020603050405020304" pitchFamily="18" charset="0"/>
                <a:cs typeface="Times New Roman" panose="02020603050405020304" pitchFamily="18" charset="0"/>
              </a:rPr>
              <a:t>wietle art. 12 ustawy – Prawo o postępowaniu przed sądami administracyjnymi jest także uczestnik postępowania </a:t>
            </a:r>
          </a:p>
          <a:p>
            <a:pPr algn="just"/>
            <a:endParaRPr lang="pl-PL" dirty="0" smtClean="0">
              <a:latin typeface="Times New Roman" panose="02020603050405020304" pitchFamily="18" charset="0"/>
              <a:cs typeface="Times New Roman" panose="02020603050405020304" pitchFamily="18" charset="0"/>
            </a:endParaRPr>
          </a:p>
          <a:p>
            <a:pPr marL="285750" indent="-285750" algn="just">
              <a:buFont typeface="Wingdings" pitchFamily="2" charset="2"/>
              <a:buChar char="q"/>
            </a:pPr>
            <a:r>
              <a:rPr lang="pl-PL" sz="2800" dirty="0" smtClean="0">
                <a:solidFill>
                  <a:srgbClr val="FF0000"/>
                </a:solidFill>
                <a:latin typeface="Times New Roman" panose="02020603050405020304" pitchFamily="18" charset="0"/>
                <a:cs typeface="Times New Roman" panose="02020603050405020304" pitchFamily="18" charset="0"/>
              </a:rPr>
              <a:t> </a:t>
            </a:r>
            <a:r>
              <a:rPr lang="pl-PL" sz="2400" dirty="0" smtClean="0">
                <a:solidFill>
                  <a:srgbClr val="FF0000"/>
                </a:solidFill>
                <a:latin typeface="Times New Roman" panose="02020603050405020304" pitchFamily="18" charset="0"/>
                <a:cs typeface="Times New Roman" panose="02020603050405020304" pitchFamily="18" charset="0"/>
              </a:rPr>
              <a:t>prokurator</a:t>
            </a:r>
            <a:r>
              <a:rPr lang="pl-PL" sz="2400" dirty="0" smtClean="0">
                <a:latin typeface="Times New Roman" panose="02020603050405020304" pitchFamily="18" charset="0"/>
                <a:cs typeface="Times New Roman" panose="02020603050405020304" pitchFamily="18" charset="0"/>
              </a:rPr>
              <a:t> </a:t>
            </a:r>
            <a:r>
              <a:rPr lang="pl-PL" dirty="0" smtClean="0">
                <a:latin typeface="Times New Roman" panose="02020603050405020304" pitchFamily="18" charset="0"/>
                <a:cs typeface="Times New Roman" panose="02020603050405020304" pitchFamily="18" charset="0"/>
              </a:rPr>
              <a:t>– jeżeli wymaga tego ochrona praworządności (niezależnie od tego, czy brał udział w postępowaniu)</a:t>
            </a:r>
          </a:p>
          <a:p>
            <a:pPr algn="just"/>
            <a:endParaRPr lang="pl-PL" dirty="0" smtClean="0">
              <a:latin typeface="Times New Roman" panose="02020603050405020304" pitchFamily="18" charset="0"/>
              <a:cs typeface="Times New Roman" panose="02020603050405020304" pitchFamily="18" charset="0"/>
            </a:endParaRPr>
          </a:p>
          <a:p>
            <a:pPr marL="285750" indent="-285750" algn="just">
              <a:buFont typeface="Wingdings" pitchFamily="2" charset="2"/>
              <a:buChar char="q"/>
            </a:pPr>
            <a:r>
              <a:rPr lang="pl-PL" sz="2400" dirty="0" smtClean="0">
                <a:solidFill>
                  <a:srgbClr val="FF0000"/>
                </a:solidFill>
                <a:latin typeface="Times New Roman" panose="02020603050405020304" pitchFamily="18" charset="0"/>
                <a:cs typeface="Times New Roman" panose="02020603050405020304" pitchFamily="18" charset="0"/>
              </a:rPr>
              <a:t> Rzecznik Praw Obywatelskich</a:t>
            </a:r>
            <a:r>
              <a:rPr lang="pl-PL" sz="2400" dirty="0" smtClean="0">
                <a:latin typeface="Times New Roman" panose="02020603050405020304" pitchFamily="18" charset="0"/>
                <a:cs typeface="Times New Roman" panose="02020603050405020304" pitchFamily="18" charset="0"/>
              </a:rPr>
              <a:t> – </a:t>
            </a:r>
            <a:r>
              <a:rPr lang="pl-PL" dirty="0" smtClean="0">
                <a:latin typeface="Times New Roman" panose="02020603050405020304" pitchFamily="18" charset="0"/>
                <a:cs typeface="Times New Roman" panose="02020603050405020304" pitchFamily="18" charset="0"/>
              </a:rPr>
              <a:t>jeżeli wymaga tego ochrona praw człowieka i </a:t>
            </a:r>
            <a:r>
              <a:rPr lang="pl-PL" dirty="0">
                <a:latin typeface="Times New Roman" panose="02020603050405020304" pitchFamily="18" charset="0"/>
                <a:cs typeface="Times New Roman" panose="02020603050405020304" pitchFamily="18" charset="0"/>
              </a:rPr>
              <a:t>obywatela (niezależnie od tego, czy brał udział w postępowaniu</a:t>
            </a:r>
            <a:r>
              <a:rPr lang="pl-PL" dirty="0" smtClean="0">
                <a:latin typeface="Times New Roman" panose="02020603050405020304" pitchFamily="18" charset="0"/>
                <a:cs typeface="Times New Roman" panose="02020603050405020304" pitchFamily="18" charset="0"/>
              </a:rPr>
              <a:t>)</a:t>
            </a:r>
          </a:p>
          <a:p>
            <a:pPr algn="just"/>
            <a:endParaRPr lang="pl-PL" dirty="0" smtClean="0">
              <a:latin typeface="Times New Roman" panose="02020603050405020304" pitchFamily="18" charset="0"/>
              <a:cs typeface="Times New Roman" panose="02020603050405020304" pitchFamily="18" charset="0"/>
            </a:endParaRPr>
          </a:p>
          <a:p>
            <a:pPr marL="285750" indent="-285750" algn="just">
              <a:buFont typeface="Wingdings" pitchFamily="2" charset="2"/>
              <a:buChar char="q"/>
            </a:pPr>
            <a:r>
              <a:rPr lang="pl-PL" sz="2400" dirty="0" smtClean="0">
                <a:latin typeface="Times New Roman" panose="02020603050405020304" pitchFamily="18" charset="0"/>
                <a:cs typeface="Times New Roman" panose="02020603050405020304" pitchFamily="18" charset="0"/>
              </a:rPr>
              <a:t> </a:t>
            </a:r>
            <a:r>
              <a:rPr lang="pl-PL" sz="2400" dirty="0" smtClean="0">
                <a:solidFill>
                  <a:srgbClr val="FF0000"/>
                </a:solidFill>
                <a:latin typeface="Times New Roman" panose="02020603050405020304" pitchFamily="18" charset="0"/>
                <a:cs typeface="Times New Roman" panose="02020603050405020304" pitchFamily="18" charset="0"/>
              </a:rPr>
              <a:t>Rzecznik Prawa Dziecka </a:t>
            </a:r>
            <a:r>
              <a:rPr lang="pl-PL" dirty="0" smtClean="0">
                <a:latin typeface="Times New Roman" panose="02020603050405020304" pitchFamily="18" charset="0"/>
                <a:cs typeface="Times New Roman" panose="02020603050405020304" pitchFamily="18" charset="0"/>
              </a:rPr>
              <a:t>– jeżeli wymaga tego ochrona </a:t>
            </a:r>
            <a:r>
              <a:rPr lang="pl-PL" dirty="0">
                <a:latin typeface="Times New Roman" panose="02020603050405020304" pitchFamily="18" charset="0"/>
                <a:cs typeface="Times New Roman" panose="02020603050405020304" pitchFamily="18" charset="0"/>
              </a:rPr>
              <a:t>praw dziecka (niezależnie od tego, czy brał udział w postępowaniu)</a:t>
            </a:r>
            <a:endParaRPr lang="pl-PL" dirty="0" smtClean="0">
              <a:latin typeface="Times New Roman" panose="02020603050405020304" pitchFamily="18" charset="0"/>
              <a:cs typeface="Times New Roman" panose="02020603050405020304" pitchFamily="18" charset="0"/>
            </a:endParaRPr>
          </a:p>
        </p:txBody>
      </p:sp>
      <p:sp>
        <p:nvSpPr>
          <p:cNvPr id="3" name="Tytuł 2"/>
          <p:cNvSpPr>
            <a:spLocks noGrp="1"/>
          </p:cNvSpPr>
          <p:nvPr>
            <p:ph type="title"/>
          </p:nvPr>
        </p:nvSpPr>
        <p:spPr>
          <a:xfrm>
            <a:off x="352426" y="404664"/>
            <a:ext cx="8540054" cy="648072"/>
          </a:xfrm>
        </p:spPr>
        <p:txBody>
          <a:bodyPr>
            <a:normAutofit/>
          </a:bodyPr>
          <a:lstStyle/>
          <a:p>
            <a:pPr algn="ctr"/>
            <a: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Legitymacja do wniesienia skargi kasacyjnej</a:t>
            </a:r>
            <a:endParaRPr lang="pl-PL" sz="28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endParaRPr>
          </a:p>
        </p:txBody>
      </p:sp>
    </p:spTree>
    <p:extLst>
      <p:ext uri="{BB962C8B-B14F-4D97-AF65-F5344CB8AC3E}">
        <p14:creationId xmlns:p14="http://schemas.microsoft.com/office/powerpoint/2010/main" val="3671811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463040"/>
            <a:ext cx="8396038" cy="5062304"/>
          </a:xfrm>
        </p:spPr>
        <p:txBody>
          <a:bodyPr>
            <a:normAutofit lnSpcReduction="10000"/>
          </a:bodyPr>
          <a:lstStyle/>
          <a:p>
            <a:pPr algn="just"/>
            <a:endParaRPr lang="pl-PL" sz="1900" dirty="0" smtClean="0">
              <a:latin typeface="Times New Roman" pitchFamily="18" charset="0"/>
              <a:cs typeface="Times New Roman" pitchFamily="18" charset="0"/>
            </a:endParaRPr>
          </a:p>
          <a:p>
            <a:pPr algn="just"/>
            <a:endParaRPr lang="pl-PL" sz="1900" dirty="0">
              <a:latin typeface="Times New Roman" pitchFamily="18" charset="0"/>
              <a:cs typeface="Times New Roman" pitchFamily="18" charset="0"/>
            </a:endParaRPr>
          </a:p>
          <a:p>
            <a:pPr algn="just"/>
            <a:r>
              <a:rPr lang="pl-PL" sz="1900" dirty="0" smtClean="0">
                <a:latin typeface="Times New Roman" pitchFamily="18" charset="0"/>
                <a:cs typeface="Times New Roman" pitchFamily="18" charset="0"/>
              </a:rPr>
              <a:t>Art</a:t>
            </a:r>
            <a:r>
              <a:rPr lang="pl-PL" sz="1900" dirty="0">
                <a:latin typeface="Times New Roman" pitchFamily="18" charset="0"/>
                <a:cs typeface="Times New Roman" pitchFamily="18" charset="0"/>
              </a:rPr>
              <a:t>. 175 </a:t>
            </a:r>
            <a:r>
              <a:rPr lang="pl-PL" sz="1900" dirty="0" smtClean="0">
                <a:latin typeface="Times New Roman" pitchFamily="18" charset="0"/>
                <a:cs typeface="Times New Roman" pitchFamily="18" charset="0"/>
              </a:rPr>
              <a:t>Prawa o postępowaniu przed sądami administracyjnymi</a:t>
            </a:r>
            <a:endParaRPr lang="pl-PL" sz="1900" dirty="0">
              <a:latin typeface="Times New Roman" pitchFamily="18" charset="0"/>
              <a:cs typeface="Times New Roman" pitchFamily="18" charset="0"/>
            </a:endParaRPr>
          </a:p>
          <a:p>
            <a:pPr algn="just"/>
            <a:r>
              <a:rPr lang="pl-PL" sz="1900" dirty="0">
                <a:latin typeface="Times New Roman" pitchFamily="18" charset="0"/>
                <a:cs typeface="Times New Roman" pitchFamily="18" charset="0"/>
              </a:rPr>
              <a:t>§ 1. Skarga kasacyjna powinna być sporządzona przez adwokata lub radcę prawnego, z zastrzeżeniem § 2 i 3.</a:t>
            </a:r>
          </a:p>
          <a:p>
            <a:pPr algn="just"/>
            <a:r>
              <a:rPr lang="pl-PL" sz="1900" dirty="0">
                <a:latin typeface="Times New Roman" pitchFamily="18" charset="0"/>
                <a:cs typeface="Times New Roman" pitchFamily="18" charset="0"/>
              </a:rPr>
              <a:t>§ 2. Przepisu § 1 nie stosuje się, jeżeli skargę kasacyjną sporządza sędzia, prokurator, notariusz, radca Prokuratorii Generalnej Skarbu Państwa albo profesor lub doktor habilitowany nauk prawnych, będący stroną, jej przedstawicielem lub pełnomocnikiem albo jeżeli skargę kasacyjną wnosi prokurator, Rzecznik Praw Obywatelskich lub Rzecznik Praw Dziecka.</a:t>
            </a:r>
          </a:p>
          <a:p>
            <a:pPr algn="just"/>
            <a:r>
              <a:rPr lang="pl-PL" sz="1900" dirty="0">
                <a:latin typeface="Times New Roman" pitchFamily="18" charset="0"/>
                <a:cs typeface="Times New Roman" pitchFamily="18" charset="0"/>
              </a:rPr>
              <a:t>§ 3. Skarga kasacyjna może być sporządzona przez:</a:t>
            </a:r>
          </a:p>
          <a:p>
            <a:pPr algn="just"/>
            <a:r>
              <a:rPr lang="pl-PL" sz="1900" b="1" dirty="0">
                <a:latin typeface="Times New Roman" pitchFamily="18" charset="0"/>
                <a:cs typeface="Times New Roman" pitchFamily="18" charset="0"/>
              </a:rPr>
              <a:t>1) </a:t>
            </a:r>
            <a:r>
              <a:rPr lang="pl-PL" sz="1900" dirty="0">
                <a:latin typeface="Times New Roman" pitchFamily="18" charset="0"/>
                <a:cs typeface="Times New Roman" pitchFamily="18" charset="0"/>
              </a:rPr>
              <a:t>doradcę podatkowego - w sprawach obowiązków podatkowych i celnych oraz w sprawach egzekucji administracyjnej związanej z tymi obowiązkami;</a:t>
            </a:r>
          </a:p>
          <a:p>
            <a:pPr algn="just"/>
            <a:r>
              <a:rPr lang="pl-PL" sz="1900" b="1" dirty="0">
                <a:latin typeface="Times New Roman" pitchFamily="18" charset="0"/>
                <a:cs typeface="Times New Roman" pitchFamily="18" charset="0"/>
              </a:rPr>
              <a:t>2) </a:t>
            </a:r>
            <a:r>
              <a:rPr lang="pl-PL" sz="1900" dirty="0">
                <a:latin typeface="Times New Roman" pitchFamily="18" charset="0"/>
                <a:cs typeface="Times New Roman" pitchFamily="18" charset="0"/>
              </a:rPr>
              <a:t>rzecznika patentowego - w sprawach własności przemysłowej.</a:t>
            </a:r>
          </a:p>
          <a:p>
            <a:pPr algn="just"/>
            <a:endParaRPr lang="pl-PL" dirty="0"/>
          </a:p>
        </p:txBody>
      </p:sp>
      <p:sp>
        <p:nvSpPr>
          <p:cNvPr id="3" name="Tytuł 2"/>
          <p:cNvSpPr>
            <a:spLocks noGrp="1"/>
          </p:cNvSpPr>
          <p:nvPr>
            <p:ph type="title"/>
          </p:nvPr>
        </p:nvSpPr>
        <p:spPr>
          <a:xfrm>
            <a:off x="323528" y="260648"/>
            <a:ext cx="8712968" cy="1728192"/>
          </a:xfrm>
        </p:spPr>
        <p:txBody>
          <a:bodyPr>
            <a:normAutofit fontScale="90000"/>
          </a:bodyPr>
          <a:lstStyle/>
          <a:p>
            <a:pPr algn="just"/>
            <a:r>
              <a:rPr lang="pl-PL" sz="2800" b="1" u="sng"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Przymus zastępstwa </a:t>
            </a:r>
            <a:r>
              <a:rPr lang="pl-PL"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 zakresie dopuszczalności złożenia skargi kasacyjnej – </a:t>
            </a:r>
            <a:r>
              <a:rPr lang="pl-PL" sz="2800" b="1" dirty="0" smtClean="0">
                <a:solidFill>
                  <a:srgbClr val="FF0000"/>
                </a:solidFill>
                <a:latin typeface="Times New Roman" panose="02020603050405020304" pitchFamily="18" charset="0"/>
                <a:cs typeface="Times New Roman" panose="02020603050405020304" pitchFamily="18" charset="0"/>
              </a:rPr>
              <a:t>obowiązek sporządzenia skargi przez podmioty powołane do pomocy prawnej reprezentacji stron</a:t>
            </a:r>
            <a:endParaRPr lang="pl-PL"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8789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3"/>
          </p:nvPr>
        </p:nvSpPr>
        <p:spPr>
          <a:xfrm>
            <a:off x="352426" y="1628800"/>
            <a:ext cx="8612062" cy="4558640"/>
          </a:xfrm>
        </p:spPr>
        <p:txBody>
          <a:bodyPr>
            <a:normAutofit/>
          </a:bodyPr>
          <a:lstStyle/>
          <a:p>
            <a:pPr algn="just"/>
            <a:r>
              <a:rPr lang="pl-PL" sz="2000" dirty="0" smtClean="0">
                <a:latin typeface="Times New Roman" pitchFamily="18" charset="0"/>
                <a:cs typeface="Times New Roman" pitchFamily="18" charset="0"/>
              </a:rPr>
              <a:t>Skargę </a:t>
            </a:r>
            <a:r>
              <a:rPr lang="pl-PL" sz="2000" dirty="0">
                <a:latin typeface="Times New Roman" pitchFamily="18" charset="0"/>
                <a:cs typeface="Times New Roman" pitchFamily="18" charset="0"/>
              </a:rPr>
              <a:t>kasacyjną </a:t>
            </a:r>
            <a:r>
              <a:rPr lang="pl-PL" sz="2000" u="sng" dirty="0">
                <a:solidFill>
                  <a:srgbClr val="FF0000"/>
                </a:solidFill>
                <a:latin typeface="Times New Roman" pitchFamily="18" charset="0"/>
                <a:cs typeface="Times New Roman" pitchFamily="18" charset="0"/>
              </a:rPr>
              <a:t>wnosi się do sądu</a:t>
            </a:r>
            <a:r>
              <a:rPr lang="pl-PL" sz="2000" dirty="0">
                <a:latin typeface="Times New Roman" pitchFamily="18" charset="0"/>
                <a:cs typeface="Times New Roman" pitchFamily="18" charset="0"/>
              </a:rPr>
              <a:t>, który wydał zaskarżony wyrok lub </a:t>
            </a:r>
            <a:r>
              <a:rPr lang="pl-PL" sz="2000" dirty="0" smtClean="0">
                <a:latin typeface="Times New Roman" pitchFamily="18" charset="0"/>
                <a:cs typeface="Times New Roman" pitchFamily="18" charset="0"/>
              </a:rPr>
              <a:t>postanowienie (</a:t>
            </a:r>
            <a:r>
              <a:rPr lang="pl-PL" sz="2000" u="sng" dirty="0" smtClean="0">
                <a:solidFill>
                  <a:srgbClr val="FF0000"/>
                </a:solidFill>
                <a:latin typeface="Times New Roman" pitchFamily="18" charset="0"/>
                <a:cs typeface="Times New Roman" pitchFamily="18" charset="0"/>
              </a:rPr>
              <a:t>tryb pośredni</a:t>
            </a:r>
            <a:r>
              <a:rPr lang="pl-PL" sz="2000" dirty="0" smtClean="0">
                <a:latin typeface="Times New Roman" pitchFamily="18" charset="0"/>
                <a:cs typeface="Times New Roman" pitchFamily="18" charset="0"/>
              </a:rPr>
              <a:t>), </a:t>
            </a:r>
            <a:r>
              <a:rPr lang="pl-PL" sz="2000" dirty="0">
                <a:latin typeface="Times New Roman" pitchFamily="18" charset="0"/>
                <a:cs typeface="Times New Roman" pitchFamily="18" charset="0"/>
              </a:rPr>
              <a:t>w terminie </a:t>
            </a:r>
            <a:r>
              <a:rPr lang="pl-PL" sz="2000" u="sng" dirty="0">
                <a:solidFill>
                  <a:srgbClr val="FF0000"/>
                </a:solidFill>
                <a:latin typeface="Times New Roman" pitchFamily="18" charset="0"/>
                <a:cs typeface="Times New Roman" pitchFamily="18" charset="0"/>
              </a:rPr>
              <a:t>trzydziestu dni </a:t>
            </a:r>
            <a:r>
              <a:rPr lang="pl-PL" sz="2000" dirty="0">
                <a:latin typeface="Times New Roman" pitchFamily="18" charset="0"/>
                <a:cs typeface="Times New Roman" pitchFamily="18" charset="0"/>
              </a:rPr>
              <a:t>od dnia doręczenia stronie odpisu orzeczenia z uzasadnieniem</a:t>
            </a:r>
            <a:r>
              <a:rPr lang="pl-PL" sz="2000" dirty="0" smtClean="0">
                <a:latin typeface="Times New Roman" pitchFamily="18" charset="0"/>
                <a:cs typeface="Times New Roman" pitchFamily="18" charset="0"/>
              </a:rPr>
              <a:t>.</a:t>
            </a:r>
            <a:endParaRPr lang="pl-PL" sz="2000" dirty="0">
              <a:latin typeface="Times New Roman" pitchFamily="18" charset="0"/>
              <a:cs typeface="Times New Roman" pitchFamily="18" charset="0"/>
            </a:endParaRPr>
          </a:p>
          <a:p>
            <a:pPr algn="just"/>
            <a:r>
              <a:rPr lang="pl-PL" sz="2000" dirty="0" smtClean="0">
                <a:latin typeface="Times New Roman" pitchFamily="18" charset="0"/>
                <a:cs typeface="Times New Roman" pitchFamily="18" charset="0"/>
              </a:rPr>
              <a:t>Termin </a:t>
            </a:r>
            <a:r>
              <a:rPr lang="pl-PL" sz="2000" dirty="0">
                <a:latin typeface="Times New Roman" pitchFamily="18" charset="0"/>
                <a:cs typeface="Times New Roman" pitchFamily="18" charset="0"/>
              </a:rPr>
              <a:t>do wniesienia skargi kasacyjnej dla stron wiąże również prokuratora, Rzecznika Praw Obywatelskich i Rzecznika Praw Dziecka. Jeżeli jednak orzeczenia nie doręcza się stronie prokurator, Rzecznik Praw Obywatelskich i Rzecznik Praw Dziecka mogą w terminie trzydziestu dni od dnia wydania orzeczenia wystąpić o sporządzenie uzasadnienia orzeczenia i wnieść skargę kasacyjną w terminie trzydziestu dni od dnia doręczenia odpisu orzeczenia z uzasadnieniem</a:t>
            </a:r>
            <a:r>
              <a:rPr lang="pl-PL" sz="2000" dirty="0" smtClean="0">
                <a:latin typeface="Times New Roman" pitchFamily="18" charset="0"/>
                <a:cs typeface="Times New Roman" pitchFamily="18" charset="0"/>
              </a:rPr>
              <a:t>.</a:t>
            </a:r>
          </a:p>
          <a:p>
            <a:pPr algn="just"/>
            <a:endParaRPr lang="pl-PL" sz="2000" u="sng" dirty="0" smtClean="0">
              <a:solidFill>
                <a:srgbClr val="FF0000"/>
              </a:solidFill>
              <a:latin typeface="Times New Roman" pitchFamily="18" charset="0"/>
              <a:cs typeface="Times New Roman" pitchFamily="18" charset="0"/>
            </a:endParaRPr>
          </a:p>
          <a:p>
            <a:pPr algn="ctr"/>
            <a:r>
              <a:rPr lang="pl-PL" sz="2000" u="sng" dirty="0" smtClean="0">
                <a:solidFill>
                  <a:srgbClr val="FF0000"/>
                </a:solidFill>
                <a:latin typeface="Times New Roman" pitchFamily="18" charset="0"/>
                <a:cs typeface="Times New Roman" pitchFamily="18" charset="0"/>
              </a:rPr>
              <a:t>Od skargi kasacyjnej pobierany jest wpis</a:t>
            </a:r>
            <a:r>
              <a:rPr lang="pl-PL" sz="2000" dirty="0" smtClean="0">
                <a:solidFill>
                  <a:srgbClr val="FF0000"/>
                </a:solidFill>
                <a:latin typeface="Times New Roman" pitchFamily="18" charset="0"/>
                <a:cs typeface="Times New Roman" pitchFamily="18" charset="0"/>
              </a:rPr>
              <a:t>. </a:t>
            </a:r>
            <a:endParaRPr lang="pl-PL" sz="2000" dirty="0">
              <a:solidFill>
                <a:srgbClr val="FF0000"/>
              </a:solidFill>
              <a:latin typeface="Times New Roman" pitchFamily="18" charset="0"/>
              <a:cs typeface="Times New Roman" pitchFamily="18" charset="0"/>
            </a:endParaRPr>
          </a:p>
          <a:p>
            <a:pPr algn="just"/>
            <a:endParaRPr lang="pl-PL" dirty="0" smtClean="0">
              <a:latin typeface="Times New Roman" panose="02020603050405020304" pitchFamily="18" charset="0"/>
              <a:cs typeface="Times New Roman" panose="02020603050405020304" pitchFamily="18" charset="0"/>
            </a:endParaRPr>
          </a:p>
        </p:txBody>
      </p:sp>
      <p:sp>
        <p:nvSpPr>
          <p:cNvPr id="3" name="Tytuł 2"/>
          <p:cNvSpPr>
            <a:spLocks noGrp="1"/>
          </p:cNvSpPr>
          <p:nvPr>
            <p:ph type="title"/>
          </p:nvPr>
        </p:nvSpPr>
        <p:spPr>
          <a:xfrm>
            <a:off x="352426" y="228600"/>
            <a:ext cx="8540054" cy="1066800"/>
          </a:xfrm>
        </p:spPr>
        <p:txBody>
          <a:bodyPr>
            <a:normAutofit/>
          </a:bodyPr>
          <a:lstStyle/>
          <a:p>
            <a:pPr algn="ctr"/>
            <a: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Termin i tryb wniesienia </a:t>
            </a:r>
            <a:b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br>
            <a:r>
              <a:rPr lang="pl-PL" sz="2800" b="1" dirty="0" smtClean="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skargi kasacyjnej </a:t>
            </a:r>
            <a:endParaRPr lang="pl-PL" sz="2800"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endParaRPr>
          </a:p>
        </p:txBody>
      </p:sp>
    </p:spTree>
    <p:extLst>
      <p:ext uri="{BB962C8B-B14F-4D97-AF65-F5344CB8AC3E}">
        <p14:creationId xmlns:p14="http://schemas.microsoft.com/office/powerpoint/2010/main" val="2455876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sz="quarter" idx="14"/>
          </p:nvPr>
        </p:nvSpPr>
        <p:spPr>
          <a:xfrm>
            <a:off x="5220072" y="1412776"/>
            <a:ext cx="3526160" cy="4288536"/>
          </a:xfrm>
        </p:spPr>
        <p:txBody>
          <a:bodyPr>
            <a:normAutofit/>
          </a:bodyPr>
          <a:lstStyle/>
          <a:p>
            <a:endParaRPr lang="pl-PL" sz="2400" b="1" u="sng" dirty="0" smtClean="0">
              <a:solidFill>
                <a:srgbClr val="FF0000"/>
              </a:solidFill>
              <a:latin typeface="Times New Roman" pitchFamily="18" charset="0"/>
              <a:cs typeface="Times New Roman" pitchFamily="18" charset="0"/>
            </a:endParaRPr>
          </a:p>
          <a:p>
            <a:endParaRPr lang="pl-PL" sz="2400" b="1" u="sng" dirty="0">
              <a:solidFill>
                <a:srgbClr val="FF0000"/>
              </a:solidFill>
              <a:latin typeface="Times New Roman" pitchFamily="18" charset="0"/>
              <a:cs typeface="Times New Roman" pitchFamily="18" charset="0"/>
            </a:endParaRPr>
          </a:p>
          <a:p>
            <a:endParaRPr lang="pl-PL" sz="2400" b="1" u="sng" dirty="0" smtClean="0">
              <a:solidFill>
                <a:srgbClr val="FF0000"/>
              </a:solidFill>
              <a:latin typeface="Times New Roman" pitchFamily="18" charset="0"/>
              <a:cs typeface="Times New Roman" pitchFamily="18" charset="0"/>
            </a:endParaRPr>
          </a:p>
          <a:p>
            <a:endParaRPr lang="pl-PL" sz="2400" b="1" u="sng" dirty="0" smtClean="0">
              <a:solidFill>
                <a:srgbClr val="FF0000"/>
              </a:solidFill>
              <a:latin typeface="Times New Roman" pitchFamily="18" charset="0"/>
              <a:cs typeface="Times New Roman" pitchFamily="18" charset="0"/>
            </a:endParaRPr>
          </a:p>
          <a:p>
            <a:r>
              <a:rPr lang="pl-PL" sz="2400" b="1" u="sng" dirty="0" smtClean="0">
                <a:solidFill>
                  <a:srgbClr val="FF0000"/>
                </a:solidFill>
                <a:latin typeface="Times New Roman" pitchFamily="18" charset="0"/>
                <a:cs typeface="Times New Roman" pitchFamily="18" charset="0"/>
              </a:rPr>
              <a:t>Wymagania </a:t>
            </a:r>
            <a:r>
              <a:rPr lang="pl-PL" sz="2400" b="1" u="sng" dirty="0">
                <a:solidFill>
                  <a:srgbClr val="FF0000"/>
                </a:solidFill>
                <a:latin typeface="Times New Roman" pitchFamily="18" charset="0"/>
                <a:cs typeface="Times New Roman" pitchFamily="18" charset="0"/>
              </a:rPr>
              <a:t>co do formy</a:t>
            </a:r>
            <a:r>
              <a:rPr lang="pl-PL" sz="2400" u="sng" dirty="0">
                <a:latin typeface="Times New Roman" pitchFamily="18" charset="0"/>
                <a:cs typeface="Times New Roman" pitchFamily="18" charset="0"/>
              </a:rPr>
              <a:t> </a:t>
            </a:r>
          </a:p>
          <a:p>
            <a:endParaRPr lang="pl-PL" dirty="0"/>
          </a:p>
        </p:txBody>
      </p:sp>
      <p:sp>
        <p:nvSpPr>
          <p:cNvPr id="3" name="Symbol zastępczy zawartości 2"/>
          <p:cNvSpPr>
            <a:spLocks noGrp="1"/>
          </p:cNvSpPr>
          <p:nvPr>
            <p:ph sz="quarter" idx="13"/>
          </p:nvPr>
        </p:nvSpPr>
        <p:spPr>
          <a:xfrm>
            <a:off x="755576" y="1463040"/>
            <a:ext cx="3888432" cy="4288536"/>
          </a:xfrm>
        </p:spPr>
        <p:txBody>
          <a:bodyPr/>
          <a:lstStyle/>
          <a:p>
            <a:endParaRPr lang="pl-PL" b="1" dirty="0" smtClean="0">
              <a:solidFill>
                <a:srgbClr val="FF0000"/>
              </a:solidFill>
              <a:latin typeface="Times New Roman" pitchFamily="18" charset="0"/>
              <a:cs typeface="Times New Roman" pitchFamily="18" charset="0"/>
            </a:endParaRPr>
          </a:p>
          <a:p>
            <a:endParaRPr lang="pl-PL" b="1" dirty="0">
              <a:solidFill>
                <a:srgbClr val="FF0000"/>
              </a:solidFill>
              <a:latin typeface="Times New Roman" pitchFamily="18" charset="0"/>
              <a:cs typeface="Times New Roman" pitchFamily="18" charset="0"/>
            </a:endParaRPr>
          </a:p>
          <a:p>
            <a:r>
              <a:rPr lang="pl-PL" sz="2400" b="1" u="sng" dirty="0" smtClean="0">
                <a:solidFill>
                  <a:srgbClr val="FF0000"/>
                </a:solidFill>
                <a:latin typeface="Times New Roman" pitchFamily="18" charset="0"/>
                <a:cs typeface="Times New Roman" pitchFamily="18" charset="0"/>
              </a:rPr>
              <a:t>Wymagania </a:t>
            </a:r>
            <a:r>
              <a:rPr lang="pl-PL" sz="2400" b="1" u="sng" dirty="0">
                <a:solidFill>
                  <a:srgbClr val="FF0000"/>
                </a:solidFill>
                <a:latin typeface="Times New Roman" pitchFamily="18" charset="0"/>
                <a:cs typeface="Times New Roman" pitchFamily="18" charset="0"/>
              </a:rPr>
              <a:t>co do </a:t>
            </a:r>
            <a:r>
              <a:rPr lang="pl-PL" sz="2400" b="1" u="sng" dirty="0" smtClean="0">
                <a:solidFill>
                  <a:srgbClr val="FF0000"/>
                </a:solidFill>
                <a:latin typeface="Times New Roman" pitchFamily="18" charset="0"/>
                <a:cs typeface="Times New Roman" pitchFamily="18" charset="0"/>
              </a:rPr>
              <a:t>treści: </a:t>
            </a:r>
          </a:p>
          <a:p>
            <a:endParaRPr lang="pl-PL" sz="2400" b="1" u="sng" dirty="0" smtClean="0">
              <a:solidFill>
                <a:srgbClr val="FF0000"/>
              </a:solidFill>
              <a:latin typeface="Times New Roman" pitchFamily="18" charset="0"/>
              <a:cs typeface="Times New Roman" pitchFamily="18" charset="0"/>
            </a:endParaRPr>
          </a:p>
          <a:p>
            <a:pPr marL="342900" indent="-342900">
              <a:buFont typeface="Wingdings" pitchFamily="2" charset="2"/>
              <a:buChar char="q"/>
            </a:pPr>
            <a:r>
              <a:rPr lang="pl-PL" sz="2400" b="1" dirty="0">
                <a:solidFill>
                  <a:srgbClr val="FF0000"/>
                </a:solidFill>
                <a:latin typeface="Times New Roman" pitchFamily="18" charset="0"/>
                <a:cs typeface="Times New Roman" pitchFamily="18" charset="0"/>
              </a:rPr>
              <a:t> </a:t>
            </a:r>
            <a:r>
              <a:rPr lang="pl-PL" sz="2400" b="1" dirty="0" smtClean="0">
                <a:solidFill>
                  <a:srgbClr val="FF0000"/>
                </a:solidFill>
                <a:latin typeface="Times New Roman" pitchFamily="18" charset="0"/>
                <a:cs typeface="Times New Roman" pitchFamily="18" charset="0"/>
              </a:rPr>
              <a:t>wymagania formalne stawiane pismom procesowym </a:t>
            </a:r>
          </a:p>
          <a:p>
            <a:pPr marL="342900" indent="-342900">
              <a:buFont typeface="Wingdings" pitchFamily="2" charset="2"/>
              <a:buChar char="q"/>
            </a:pPr>
            <a:r>
              <a:rPr lang="pl-PL" sz="2400" b="1" dirty="0" smtClean="0">
                <a:solidFill>
                  <a:srgbClr val="FF0000"/>
                </a:solidFill>
                <a:latin typeface="Times New Roman" pitchFamily="18" charset="0"/>
                <a:cs typeface="Times New Roman" pitchFamily="18" charset="0"/>
              </a:rPr>
              <a:t> </a:t>
            </a:r>
            <a:r>
              <a:rPr lang="pl-PL" sz="2400" b="1" dirty="0">
                <a:solidFill>
                  <a:srgbClr val="FF0000"/>
                </a:solidFill>
                <a:latin typeface="Times New Roman" pitchFamily="18" charset="0"/>
                <a:cs typeface="Times New Roman" pitchFamily="18" charset="0"/>
              </a:rPr>
              <a:t>w</a:t>
            </a:r>
            <a:r>
              <a:rPr lang="pl-PL" sz="2400" b="1" dirty="0" smtClean="0">
                <a:solidFill>
                  <a:srgbClr val="FF0000"/>
                </a:solidFill>
                <a:latin typeface="Times New Roman" pitchFamily="18" charset="0"/>
                <a:cs typeface="Times New Roman" pitchFamily="18" charset="0"/>
              </a:rPr>
              <a:t>ymagania materialne </a:t>
            </a:r>
            <a:endParaRPr lang="pl-PL" sz="2400" b="1" dirty="0">
              <a:solidFill>
                <a:srgbClr val="FF0000"/>
              </a:solidFill>
              <a:latin typeface="Times New Roman" pitchFamily="18" charset="0"/>
              <a:cs typeface="Times New Roman" pitchFamily="18" charset="0"/>
            </a:endParaRPr>
          </a:p>
          <a:p>
            <a:endParaRPr lang="pl-PL" dirty="0"/>
          </a:p>
        </p:txBody>
      </p:sp>
      <p:sp>
        <p:nvSpPr>
          <p:cNvPr id="4" name="Tytuł 3"/>
          <p:cNvSpPr>
            <a:spLocks noGrp="1"/>
          </p:cNvSpPr>
          <p:nvPr>
            <p:ph type="title"/>
          </p:nvPr>
        </p:nvSpPr>
        <p:spPr>
          <a:xfrm>
            <a:off x="352426" y="228600"/>
            <a:ext cx="8468046" cy="1544216"/>
          </a:xfrm>
        </p:spPr>
        <p:txBody>
          <a:bodyPr>
            <a:normAutofit/>
          </a:bodyPr>
          <a:lstStyle/>
          <a:p>
            <a:pPr algn="ctr"/>
            <a:r>
              <a:rPr lang="pl-PL" b="1" dirty="0">
                <a:solidFill>
                  <a:srgbClr val="7030A0"/>
                </a:solidFill>
                <a:effectLst>
                  <a:outerShdw blurRad="38100" dist="38100" dir="2700000" algn="tl">
                    <a:srgbClr val="000000">
                      <a:alpha val="43137"/>
                    </a:srgbClr>
                  </a:outerShdw>
                </a:effectLst>
                <a:latin typeface="Bookman Old Style" pitchFamily="18" charset="0"/>
                <a:cs typeface="Times New Roman" panose="02020603050405020304" pitchFamily="18" charset="0"/>
              </a:rPr>
              <a:t>Wymagania skargi kasacyjnej</a:t>
            </a:r>
            <a:endParaRPr lang="pl-PL" dirty="0"/>
          </a:p>
        </p:txBody>
      </p:sp>
    </p:spTree>
    <p:extLst>
      <p:ext uri="{BB962C8B-B14F-4D97-AF65-F5344CB8AC3E}">
        <p14:creationId xmlns:p14="http://schemas.microsoft.com/office/powerpoint/2010/main" val="1937944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23528" y="332656"/>
            <a:ext cx="8712968" cy="5663089"/>
          </a:xfrm>
          <a:prstGeom prst="rect">
            <a:avLst/>
          </a:prstGeom>
        </p:spPr>
        <p:txBody>
          <a:bodyPr wrap="square">
            <a:spAutoFit/>
          </a:bodyPr>
          <a:lstStyle/>
          <a:p>
            <a:pPr algn="just">
              <a:lnSpc>
                <a:spcPct val="150000"/>
              </a:lnSpc>
            </a:pPr>
            <a:endParaRPr lang="pl-PL" sz="2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lnSpc>
                <a:spcPct val="150000"/>
              </a:lnSpc>
            </a:pPr>
            <a:r>
              <a:rPr lang="pl-PL" sz="2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Skarga </a:t>
            </a:r>
            <a:r>
              <a:rPr lang="pl-PL" sz="2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kasacyjna powinna czynić zadość wymaganiom przepisanym dla pisma w postępowaniu sądowym oraz </a:t>
            </a:r>
            <a:r>
              <a:rPr lang="pl-PL" sz="2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zawierać:</a:t>
            </a:r>
          </a:p>
          <a:p>
            <a:pPr algn="just"/>
            <a:endParaRPr lang="pl-PL" sz="2000" dirty="0" smtClean="0">
              <a:latin typeface="Times New Roman" pitchFamily="18" charset="0"/>
              <a:cs typeface="Times New Roman" pitchFamily="18" charset="0"/>
            </a:endParaRPr>
          </a:p>
          <a:p>
            <a:pPr marL="342900" indent="-342900" algn="just">
              <a:lnSpc>
                <a:spcPct val="150000"/>
              </a:lnSpc>
              <a:buFont typeface="Wingdings" pitchFamily="2" charset="2"/>
              <a:buChar char="q"/>
            </a:pPr>
            <a:r>
              <a:rPr lang="pl-PL" sz="2800" dirty="0" smtClean="0">
                <a:latin typeface="Times New Roman" pitchFamily="18" charset="0"/>
                <a:cs typeface="Times New Roman" pitchFamily="18" charset="0"/>
              </a:rPr>
              <a:t>oznaczenie </a:t>
            </a:r>
            <a:r>
              <a:rPr lang="pl-PL" sz="2800" dirty="0">
                <a:latin typeface="Times New Roman" pitchFamily="18" charset="0"/>
                <a:cs typeface="Times New Roman" pitchFamily="18" charset="0"/>
              </a:rPr>
              <a:t>zaskarżonego orzeczenia ze wskazaniem czy jest ono zaskarżone w całości, czy w </a:t>
            </a:r>
            <a:r>
              <a:rPr lang="pl-PL" sz="2800" dirty="0" smtClean="0">
                <a:latin typeface="Times New Roman" pitchFamily="18" charset="0"/>
                <a:cs typeface="Times New Roman" pitchFamily="18" charset="0"/>
              </a:rPr>
              <a:t>części</a:t>
            </a:r>
          </a:p>
          <a:p>
            <a:pPr algn="just"/>
            <a:endParaRPr lang="pl-PL" sz="2800" dirty="0">
              <a:latin typeface="Times New Roman" pitchFamily="18" charset="0"/>
              <a:cs typeface="Times New Roman" pitchFamily="18" charset="0"/>
            </a:endParaRPr>
          </a:p>
          <a:p>
            <a:pPr marL="342900" indent="-342900" algn="just">
              <a:buFont typeface="Wingdings" pitchFamily="2" charset="2"/>
              <a:buChar char="q"/>
            </a:pPr>
            <a:r>
              <a:rPr lang="pl-PL" sz="2800" dirty="0" smtClean="0">
                <a:latin typeface="Times New Roman" pitchFamily="18" charset="0"/>
                <a:cs typeface="Times New Roman" pitchFamily="18" charset="0"/>
              </a:rPr>
              <a:t> przytoczenie </a:t>
            </a:r>
            <a:r>
              <a:rPr lang="pl-PL" sz="2800" dirty="0">
                <a:latin typeface="Times New Roman" pitchFamily="18" charset="0"/>
                <a:cs typeface="Times New Roman" pitchFamily="18" charset="0"/>
              </a:rPr>
              <a:t>podstaw kasacyjnych i ich </a:t>
            </a:r>
            <a:r>
              <a:rPr lang="pl-PL" sz="2800" dirty="0" smtClean="0">
                <a:latin typeface="Times New Roman" pitchFamily="18" charset="0"/>
                <a:cs typeface="Times New Roman" pitchFamily="18" charset="0"/>
              </a:rPr>
              <a:t>uzasadnienie</a:t>
            </a:r>
          </a:p>
          <a:p>
            <a:pPr algn="just"/>
            <a:endParaRPr lang="pl-PL" sz="2800" dirty="0" smtClean="0">
              <a:latin typeface="Times New Roman" pitchFamily="18" charset="0"/>
              <a:cs typeface="Times New Roman" pitchFamily="18" charset="0"/>
            </a:endParaRPr>
          </a:p>
          <a:p>
            <a:pPr marL="342900" indent="-342900" algn="just">
              <a:lnSpc>
                <a:spcPct val="150000"/>
              </a:lnSpc>
              <a:buFont typeface="Wingdings" pitchFamily="2" charset="2"/>
              <a:buChar char="q"/>
            </a:pPr>
            <a:r>
              <a:rPr lang="pl-PL" sz="2800" dirty="0" smtClean="0">
                <a:latin typeface="Times New Roman" pitchFamily="18" charset="0"/>
                <a:cs typeface="Times New Roman" pitchFamily="18" charset="0"/>
              </a:rPr>
              <a:t>wniosek </a:t>
            </a:r>
            <a:r>
              <a:rPr lang="pl-PL" sz="2800" dirty="0">
                <a:latin typeface="Times New Roman" pitchFamily="18" charset="0"/>
                <a:cs typeface="Times New Roman" pitchFamily="18" charset="0"/>
              </a:rPr>
              <a:t>o uchylenie lub zmianę orzeczenia z oznaczeniem zakresu żądanego uchylenia lub </a:t>
            </a:r>
            <a:r>
              <a:rPr lang="pl-PL" sz="2800" dirty="0" smtClean="0">
                <a:latin typeface="Times New Roman" pitchFamily="18" charset="0"/>
                <a:cs typeface="Times New Roman" pitchFamily="18" charset="0"/>
              </a:rPr>
              <a:t>zmiany</a:t>
            </a:r>
            <a:endParaRPr lang="pl-PL" sz="2800" dirty="0">
              <a:latin typeface="Times New Roman" pitchFamily="18" charset="0"/>
              <a:cs typeface="Times New Roman" pitchFamily="18" charset="0"/>
            </a:endParaRPr>
          </a:p>
        </p:txBody>
      </p:sp>
    </p:spTree>
    <p:extLst>
      <p:ext uri="{BB962C8B-B14F-4D97-AF65-F5344CB8AC3E}">
        <p14:creationId xmlns:p14="http://schemas.microsoft.com/office/powerpoint/2010/main" val="8060149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309</TotalTime>
  <Words>567</Words>
  <Application>Microsoft Office PowerPoint</Application>
  <PresentationFormat>Pokaz na ekranie (4:3)</PresentationFormat>
  <Paragraphs>69</Paragraphs>
  <Slides>11</Slides>
  <Notes>0</Notes>
  <HiddenSlides>0</HiddenSlides>
  <MMClips>0</MMClips>
  <ScaleCrop>false</ScaleCrop>
  <HeadingPairs>
    <vt:vector size="4" baseType="variant">
      <vt:variant>
        <vt:lpstr>Motyw</vt:lpstr>
      </vt:variant>
      <vt:variant>
        <vt:i4>1</vt:i4>
      </vt:variant>
      <vt:variant>
        <vt:lpstr>Tytuły slajdów</vt:lpstr>
      </vt:variant>
      <vt:variant>
        <vt:i4>11</vt:i4>
      </vt:variant>
    </vt:vector>
  </HeadingPairs>
  <TitlesOfParts>
    <vt:vector size="12" baseType="lpstr">
      <vt:lpstr>Mylar</vt:lpstr>
      <vt:lpstr>Skarga kasacyjna   Materiały pomocnicze Postępowanie administracyjne  i sądowoadministracyjne </vt:lpstr>
      <vt:lpstr>Skarga kasacyjna  jako środek odwoławczy od orzeczeń wojewódzkich sądów administracyjnych </vt:lpstr>
      <vt:lpstr>   Przedmiot zaskarżenia </vt:lpstr>
      <vt:lpstr>Podstawy skargi kasacyjnej </vt:lpstr>
      <vt:lpstr>Legitymacja do wniesienia skargi kasacyjnej</vt:lpstr>
      <vt:lpstr>Przymus zastępstwa w zakresie dopuszczalności złożenia skargi kasacyjnej – obowiązek sporządzenia skargi przez podmioty powołane do pomocy prawnej reprezentacji stron</vt:lpstr>
      <vt:lpstr>Termin i tryb wniesienia  skargi kasacyjnej </vt:lpstr>
      <vt:lpstr>Wymagania skargi kasacyjnej</vt:lpstr>
      <vt:lpstr>Prezentacja programu PowerPoint</vt:lpstr>
      <vt:lpstr>Postępowanie ze skargą kasacyjną</vt:lpstr>
      <vt:lpstr>Dziękuję za uwagę</vt:lpstr>
    </vt:vector>
  </TitlesOfParts>
  <Company>Twoja nazwa firmy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Kazusy – postępowanie administracyjne</dc:title>
  <dc:creator>Twoja nazwa użytkownika</dc:creator>
  <cp:lastModifiedBy>Beata</cp:lastModifiedBy>
  <cp:revision>39</cp:revision>
  <dcterms:created xsi:type="dcterms:W3CDTF">2013-09-22T14:32:10Z</dcterms:created>
  <dcterms:modified xsi:type="dcterms:W3CDTF">2015-02-08T13:23:16Z</dcterms:modified>
</cp:coreProperties>
</file>