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8" r:id="rId7"/>
    <p:sldId id="269" r:id="rId8"/>
    <p:sldId id="266" r:id="rId9"/>
    <p:sldId id="259" r:id="rId10"/>
    <p:sldId id="260" r:id="rId11"/>
    <p:sldId id="267" r:id="rId12"/>
    <p:sldId id="261" r:id="rId13"/>
    <p:sldId id="262" r:id="rId14"/>
    <p:sldId id="26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GB"/>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GB"/>
          </a:p>
        </p:txBody>
      </p:sp>
      <p:sp>
        <p:nvSpPr>
          <p:cNvPr id="4" name="Symbol zastępczy daty 3"/>
          <p:cNvSpPr>
            <a:spLocks noGrp="1"/>
          </p:cNvSpPr>
          <p:nvPr>
            <p:ph type="dt" sz="half" idx="10"/>
          </p:nvPr>
        </p:nvSpPr>
        <p:spPr/>
        <p:txBody>
          <a:bodyPr/>
          <a:lstStyle/>
          <a:p>
            <a:fld id="{2786CC86-F72B-4DF0-9F32-857AD6D18EAA}" type="datetimeFigureOut">
              <a:rPr lang="en-GB" smtClean="0"/>
              <a:t>23/01/2016</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1547550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2786CC86-F72B-4DF0-9F32-857AD6D18EAA}" type="datetimeFigureOut">
              <a:rPr lang="en-GB" smtClean="0"/>
              <a:t>23/01/2016</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2271840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GB"/>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2786CC86-F72B-4DF0-9F32-857AD6D18EAA}" type="datetimeFigureOut">
              <a:rPr lang="en-GB" smtClean="0"/>
              <a:t>23/01/2016</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110845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2786CC86-F72B-4DF0-9F32-857AD6D18EAA}" type="datetimeFigureOut">
              <a:rPr lang="en-GB" smtClean="0"/>
              <a:t>23/01/2016</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316542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GB"/>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2786CC86-F72B-4DF0-9F32-857AD6D18EAA}" type="datetimeFigureOut">
              <a:rPr lang="en-GB" smtClean="0"/>
              <a:t>23/01/2016</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4085823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daty 4"/>
          <p:cNvSpPr>
            <a:spLocks noGrp="1"/>
          </p:cNvSpPr>
          <p:nvPr>
            <p:ph type="dt" sz="half" idx="10"/>
          </p:nvPr>
        </p:nvSpPr>
        <p:spPr/>
        <p:txBody>
          <a:bodyPr/>
          <a:lstStyle/>
          <a:p>
            <a:fld id="{2786CC86-F72B-4DF0-9F32-857AD6D18EAA}" type="datetimeFigureOut">
              <a:rPr lang="en-GB" smtClean="0"/>
              <a:t>23/01/2016</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4102088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GB"/>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7" name="Symbol zastępczy daty 6"/>
          <p:cNvSpPr>
            <a:spLocks noGrp="1"/>
          </p:cNvSpPr>
          <p:nvPr>
            <p:ph type="dt" sz="half" idx="10"/>
          </p:nvPr>
        </p:nvSpPr>
        <p:spPr/>
        <p:txBody>
          <a:bodyPr/>
          <a:lstStyle/>
          <a:p>
            <a:fld id="{2786CC86-F72B-4DF0-9F32-857AD6D18EAA}" type="datetimeFigureOut">
              <a:rPr lang="en-GB" smtClean="0"/>
              <a:t>23/01/2016</a:t>
            </a:fld>
            <a:endParaRPr lang="en-GB"/>
          </a:p>
        </p:txBody>
      </p:sp>
      <p:sp>
        <p:nvSpPr>
          <p:cNvPr id="8" name="Symbol zastępczy stopki 7"/>
          <p:cNvSpPr>
            <a:spLocks noGrp="1"/>
          </p:cNvSpPr>
          <p:nvPr>
            <p:ph type="ftr" sz="quarter" idx="11"/>
          </p:nvPr>
        </p:nvSpPr>
        <p:spPr/>
        <p:txBody>
          <a:bodyPr/>
          <a:lstStyle/>
          <a:p>
            <a:endParaRPr lang="en-GB"/>
          </a:p>
        </p:txBody>
      </p:sp>
      <p:sp>
        <p:nvSpPr>
          <p:cNvPr id="9" name="Symbol zastępczy numeru slajdu 8"/>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349481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daty 2"/>
          <p:cNvSpPr>
            <a:spLocks noGrp="1"/>
          </p:cNvSpPr>
          <p:nvPr>
            <p:ph type="dt" sz="half" idx="10"/>
          </p:nvPr>
        </p:nvSpPr>
        <p:spPr/>
        <p:txBody>
          <a:bodyPr/>
          <a:lstStyle/>
          <a:p>
            <a:fld id="{2786CC86-F72B-4DF0-9F32-857AD6D18EAA}" type="datetimeFigureOut">
              <a:rPr lang="en-GB" smtClean="0"/>
              <a:t>23/01/2016</a:t>
            </a:fld>
            <a:endParaRPr lang="en-GB"/>
          </a:p>
        </p:txBody>
      </p:sp>
      <p:sp>
        <p:nvSpPr>
          <p:cNvPr id="4" name="Symbol zastępczy stopki 3"/>
          <p:cNvSpPr>
            <a:spLocks noGrp="1"/>
          </p:cNvSpPr>
          <p:nvPr>
            <p:ph type="ftr" sz="quarter" idx="11"/>
          </p:nvPr>
        </p:nvSpPr>
        <p:spPr/>
        <p:txBody>
          <a:bodyPr/>
          <a:lstStyle/>
          <a:p>
            <a:endParaRPr lang="en-GB"/>
          </a:p>
        </p:txBody>
      </p:sp>
      <p:sp>
        <p:nvSpPr>
          <p:cNvPr id="5" name="Symbol zastępczy numeru slajdu 4"/>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1505568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2786CC86-F72B-4DF0-9F32-857AD6D18EAA}" type="datetimeFigureOut">
              <a:rPr lang="en-GB" smtClean="0"/>
              <a:t>23/01/2016</a:t>
            </a:fld>
            <a:endParaRPr lang="en-GB"/>
          </a:p>
        </p:txBody>
      </p:sp>
      <p:sp>
        <p:nvSpPr>
          <p:cNvPr id="3" name="Symbol zastępczy stopki 2"/>
          <p:cNvSpPr>
            <a:spLocks noGrp="1"/>
          </p:cNvSpPr>
          <p:nvPr>
            <p:ph type="ftr" sz="quarter" idx="11"/>
          </p:nvPr>
        </p:nvSpPr>
        <p:spPr/>
        <p:txBody>
          <a:bodyPr/>
          <a:lstStyle/>
          <a:p>
            <a:endParaRPr lang="en-GB"/>
          </a:p>
        </p:txBody>
      </p:sp>
      <p:sp>
        <p:nvSpPr>
          <p:cNvPr id="4" name="Symbol zastępczy numeru slajdu 3"/>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1972664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GB"/>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786CC86-F72B-4DF0-9F32-857AD6D18EAA}" type="datetimeFigureOut">
              <a:rPr lang="en-GB" smtClean="0"/>
              <a:t>23/01/2016</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1592363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GB"/>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786CC86-F72B-4DF0-9F32-857AD6D18EAA}" type="datetimeFigureOut">
              <a:rPr lang="en-GB" smtClean="0"/>
              <a:t>23/01/2016</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003B7CCF-8103-4C2B-8920-5D47B8765486}" type="slidenum">
              <a:rPr lang="en-GB" smtClean="0"/>
              <a:t>‹#›</a:t>
            </a:fld>
            <a:endParaRPr lang="en-GB"/>
          </a:p>
        </p:txBody>
      </p:sp>
    </p:spTree>
    <p:extLst>
      <p:ext uri="{BB962C8B-B14F-4D97-AF65-F5344CB8AC3E}">
        <p14:creationId xmlns:p14="http://schemas.microsoft.com/office/powerpoint/2010/main" val="2743862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GB"/>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86CC86-F72B-4DF0-9F32-857AD6D18EAA}" type="datetimeFigureOut">
              <a:rPr lang="en-GB" smtClean="0"/>
              <a:t>23/01/2016</a:t>
            </a:fld>
            <a:endParaRPr lang="en-GB"/>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3B7CCF-8103-4C2B-8920-5D47B8765486}" type="slidenum">
              <a:rPr lang="en-GB" smtClean="0"/>
              <a:t>‹#›</a:t>
            </a:fld>
            <a:endParaRPr lang="en-GB"/>
          </a:p>
        </p:txBody>
      </p:sp>
    </p:spTree>
    <p:extLst>
      <p:ext uri="{BB962C8B-B14F-4D97-AF65-F5344CB8AC3E}">
        <p14:creationId xmlns:p14="http://schemas.microsoft.com/office/powerpoint/2010/main" val="924816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Spadki EU</a:t>
            </a:r>
            <a:endParaRPr lang="en-GB" dirty="0"/>
          </a:p>
        </p:txBody>
      </p:sp>
      <p:sp>
        <p:nvSpPr>
          <p:cNvPr id="3" name="Podtytuł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8634439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a:xfrm>
            <a:off x="395536" y="908720"/>
            <a:ext cx="8291264" cy="5217443"/>
          </a:xfrm>
        </p:spPr>
        <p:txBody>
          <a:bodyPr/>
          <a:lstStyle/>
          <a:p>
            <a:r>
              <a:rPr lang="pl-PL" dirty="0" smtClean="0"/>
              <a:t>Rozporządzenie spadkowe przewiduje klauzulę tzw. ściślejszego związku, wedle której, gdy wyjątkowo, ze wszystkich okoliczności sprawy jasno wynika, że w chwili śmierci zmarły był w sposób oczywisty bliżej związany z państwem innym niż państwo stałego pobytu z chwili śmierci, prawem właściwym dla dziedziczenia jest prawo tego innego państwa </a:t>
            </a:r>
          </a:p>
          <a:p>
            <a:r>
              <a:rPr lang="pl-PL" dirty="0" smtClean="0"/>
              <a:t>(art. 21 ust. 2).</a:t>
            </a:r>
            <a:endParaRPr lang="en-GB" dirty="0"/>
          </a:p>
        </p:txBody>
      </p:sp>
    </p:spTree>
    <p:extLst>
      <p:ext uri="{BB962C8B-B14F-4D97-AF65-F5344CB8AC3E}">
        <p14:creationId xmlns:p14="http://schemas.microsoft.com/office/powerpoint/2010/main" val="4579104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pl-PL" dirty="0"/>
              <a:t>Spadkodawca może wybrać jako prawo właściwe dla jego sprawy spadkowej tylko prawo państwa, którego jest obywatelem w chwili wyboru lub w chwili śmierci</a:t>
            </a:r>
            <a:endParaRPr lang="en-GB" dirty="0"/>
          </a:p>
        </p:txBody>
      </p:sp>
    </p:spTree>
    <p:extLst>
      <p:ext uri="{BB962C8B-B14F-4D97-AF65-F5344CB8AC3E}">
        <p14:creationId xmlns:p14="http://schemas.microsoft.com/office/powerpoint/2010/main" val="2537753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188640"/>
            <a:ext cx="8435280" cy="5937523"/>
          </a:xfrm>
        </p:spPr>
        <p:txBody>
          <a:bodyPr>
            <a:normAutofit lnSpcReduction="10000"/>
          </a:bodyPr>
          <a:lstStyle/>
          <a:p>
            <a:r>
              <a:rPr lang="pl-PL" dirty="0" smtClean="0"/>
              <a:t>Każdy może dokonać wyboru prawa państwa, którego obywatelstwo posiada w chwili dokonywania wyboru lub w chwili śmierci, jako prawa, któremu podlega ogół spraw dotyczących spadku (art. 22). </a:t>
            </a:r>
          </a:p>
          <a:p>
            <a:r>
              <a:rPr lang="pl-PL" dirty="0" smtClean="0"/>
              <a:t>Kto posiada więcej niż jedno obywatelstwo, może wybrać prawo każdego państwa, którego obywatelstwo posiada w chwili dokonywania wyboru lub w chwili śmierci. </a:t>
            </a:r>
          </a:p>
          <a:p>
            <a:r>
              <a:rPr lang="pl-PL" dirty="0" smtClean="0"/>
              <a:t>Wybór prawa musi być dokonany w sposób wyraźny w oświadczeniu w formie rozrządzenia na wypadek śmierci (testamentu)</a:t>
            </a:r>
            <a:endParaRPr lang="en-GB" dirty="0"/>
          </a:p>
        </p:txBody>
      </p:sp>
    </p:spTree>
    <p:extLst>
      <p:ext uri="{BB962C8B-B14F-4D97-AF65-F5344CB8AC3E}">
        <p14:creationId xmlns:p14="http://schemas.microsoft.com/office/powerpoint/2010/main" val="30543484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rmAutofit/>
          </a:bodyPr>
          <a:lstStyle/>
          <a:p>
            <a:r>
              <a:rPr lang="pl-PL" b="1" dirty="0" smtClean="0"/>
              <a:t>europejskie poświadczenie spadkowe,</a:t>
            </a:r>
            <a:r>
              <a:rPr lang="pl-PL" dirty="0" smtClean="0"/>
              <a:t> </a:t>
            </a:r>
          </a:p>
          <a:p>
            <a:r>
              <a:rPr lang="pl-PL" dirty="0" smtClean="0"/>
              <a:t>stwierdzenia nabycia spadku </a:t>
            </a:r>
          </a:p>
          <a:p>
            <a:r>
              <a:rPr lang="pl-PL" dirty="0" smtClean="0"/>
              <a:t> poświadczenia dziedziczenia przez notariusza. Poświadczenie jest aktem, który będzie potwierdzał prawa do spadku lub prawa do poszczególnych przedmiotów spadkowych, jakie przysługują spadkobiercom, zapisobiorcom, wykonawcom testamentów lub zarządcom spadku (art. 63 ust. 1 i 2 rozporządzenia).</a:t>
            </a:r>
            <a:endParaRPr lang="en-GB" dirty="0"/>
          </a:p>
        </p:txBody>
      </p:sp>
    </p:spTree>
    <p:extLst>
      <p:ext uri="{BB962C8B-B14F-4D97-AF65-F5344CB8AC3E}">
        <p14:creationId xmlns:p14="http://schemas.microsoft.com/office/powerpoint/2010/main" val="1566300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pl-PL" b="1" dirty="0" smtClean="0"/>
              <a:t>Przepisy wyłączają możliwość dokonywania czynności dotyczących europejskich poświadczeń spadkowych przez konsulów</a:t>
            </a:r>
            <a:endParaRPr lang="en-GB" dirty="0"/>
          </a:p>
        </p:txBody>
      </p:sp>
    </p:spTree>
    <p:extLst>
      <p:ext uri="{BB962C8B-B14F-4D97-AF65-F5344CB8AC3E}">
        <p14:creationId xmlns:p14="http://schemas.microsoft.com/office/powerpoint/2010/main" val="678968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91264" cy="5721499"/>
          </a:xfrm>
        </p:spPr>
        <p:txBody>
          <a:bodyPr>
            <a:normAutofit/>
          </a:bodyPr>
          <a:lstStyle/>
          <a:p>
            <a:r>
              <a:rPr lang="pl-PL" dirty="0" smtClean="0"/>
              <a:t>W dniu 16 sierpnia 2012 r. weszło w życie </a:t>
            </a:r>
            <a:r>
              <a:rPr lang="pl-PL" b="1" dirty="0" smtClean="0"/>
              <a:t>rozporządzenie Parlamentu Europejskiego i Rady (UE) nr 650/2012 z dnia 4 lipca 2012 r. w sprawie jurysdykcji, prawa właściwego, uznawania i wykonywania orzeczeń przyjmowania i wykonywania dokumentów urzędowych dotyczących dziedziczenia oraz w sprawie ustanowienia europejskiego poświadczenia spadkowego.</a:t>
            </a:r>
            <a:endParaRPr lang="pl-PL" dirty="0" smtClean="0"/>
          </a:p>
          <a:p>
            <a:r>
              <a:rPr lang="pl-PL" dirty="0" smtClean="0"/>
              <a:t> </a:t>
            </a:r>
          </a:p>
          <a:p>
            <a:endParaRPr lang="en-GB" dirty="0"/>
          </a:p>
        </p:txBody>
      </p:sp>
    </p:spTree>
    <p:extLst>
      <p:ext uri="{BB962C8B-B14F-4D97-AF65-F5344CB8AC3E}">
        <p14:creationId xmlns:p14="http://schemas.microsoft.com/office/powerpoint/2010/main" val="2120331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pl-PL" dirty="0" smtClean="0"/>
              <a:t>Rozporządzenie będzie stosowane w sprawach dziedziczenia po osobach zmarłych w dniu lub po dniu </a:t>
            </a:r>
            <a:r>
              <a:rPr lang="pl-PL" b="1" dirty="0" smtClean="0"/>
              <a:t>17 sierpnia 2015 roku </a:t>
            </a:r>
            <a:r>
              <a:rPr lang="pl-PL" dirty="0" smtClean="0"/>
              <a:t>i będzie realizowane bezpośrednio we wszystkich krajach UE.</a:t>
            </a:r>
            <a:endParaRPr lang="en-GB" dirty="0"/>
          </a:p>
        </p:txBody>
      </p:sp>
    </p:spTree>
    <p:extLst>
      <p:ext uri="{BB962C8B-B14F-4D97-AF65-F5344CB8AC3E}">
        <p14:creationId xmlns:p14="http://schemas.microsoft.com/office/powerpoint/2010/main" val="3518256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lstStyle/>
          <a:p>
            <a:r>
              <a:rPr lang="pl-PL" dirty="0"/>
              <a:t>Rozporządzenie </a:t>
            </a:r>
            <a:r>
              <a:rPr lang="pl-PL" u="sng" dirty="0"/>
              <a:t>nie dokonuje harmonizacji materialnego prawa spadkowego</a:t>
            </a:r>
            <a:r>
              <a:rPr lang="pl-PL" dirty="0"/>
              <a:t>, tzn. nie określa w szczególności, jakie są podstawy dziedziczenia; jakie osoby, w jakiej kolejności i w jakich częściach dziedziczą po zmarłym; na jakich zasadach spadkobiercy odpowiadają za długi spadkowe; </a:t>
            </a:r>
            <a:r>
              <a:rPr lang="pl-PL" dirty="0" err="1"/>
              <a:t>itp</a:t>
            </a:r>
            <a:r>
              <a:rPr lang="pl-PL" dirty="0"/>
              <a:t>, itd.  Rozporządzenie </a:t>
            </a:r>
            <a:r>
              <a:rPr lang="pl-PL" u="sng" dirty="0"/>
              <a:t>nie określa też organów ani procedur</a:t>
            </a:r>
            <a:r>
              <a:rPr lang="pl-PL" dirty="0"/>
              <a:t>, w których załatwiane są sprawy spadkowe</a:t>
            </a:r>
            <a:endParaRPr lang="en-GB" dirty="0"/>
          </a:p>
        </p:txBody>
      </p:sp>
    </p:spTree>
    <p:extLst>
      <p:ext uri="{BB962C8B-B14F-4D97-AF65-F5344CB8AC3E}">
        <p14:creationId xmlns:p14="http://schemas.microsoft.com/office/powerpoint/2010/main" val="692205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r>
              <a:rPr lang="pl-PL" b="1" dirty="0"/>
              <a:t>Uznanie i stwierdzenie wykonalności orzeczenia – </a:t>
            </a:r>
            <a:r>
              <a:rPr lang="pl-PL" u="sng" dirty="0"/>
              <a:t>rozciągnięcie skutków</a:t>
            </a:r>
            <a:r>
              <a:rPr lang="pl-PL" b="1" u="sng" dirty="0"/>
              <a:t> </a:t>
            </a:r>
            <a:r>
              <a:rPr lang="pl-PL" u="sng" dirty="0"/>
              <a:t>orzeczenia wydanego w jednym państwie na inne państwo</a:t>
            </a:r>
            <a:r>
              <a:rPr lang="pl-PL" dirty="0"/>
              <a:t>. Zasadą jest, że orzeczenie wydane np. przez polski sąd rodzi skutki tylko w Polsce. Aby orzeczenie to było skuteczne także np. w Niemczech, konieczne jest jego uznanie lub stwierdzenie wykonalności w tym państwie</a:t>
            </a:r>
            <a:endParaRPr lang="en-GB" dirty="0"/>
          </a:p>
        </p:txBody>
      </p:sp>
    </p:spTree>
    <p:extLst>
      <p:ext uri="{BB962C8B-B14F-4D97-AF65-F5344CB8AC3E}">
        <p14:creationId xmlns:p14="http://schemas.microsoft.com/office/powerpoint/2010/main" val="2272996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620688"/>
            <a:ext cx="8363272" cy="5505475"/>
          </a:xfrm>
        </p:spPr>
        <p:txBody>
          <a:bodyPr>
            <a:normAutofit lnSpcReduction="10000"/>
          </a:bodyPr>
          <a:lstStyle/>
          <a:p>
            <a:pPr lvl="0"/>
            <a:r>
              <a:rPr lang="pl-PL" dirty="0"/>
              <a:t>Rozporządzenie przewiduje, że </a:t>
            </a:r>
            <a:r>
              <a:rPr lang="pl-PL" u="sng" dirty="0"/>
              <a:t>uznanie orzeczenia następuje automatycznie</a:t>
            </a:r>
            <a:r>
              <a:rPr lang="pl-PL" dirty="0"/>
              <a:t>. Oznacza to, że orzeczenie rodzi skutki w innym państwie członkowskim UE związanym rozporządzeniem (może np. służyć zainteresowanemu do wykazania jego praw do spadku wobec organu czy innej instytucji w danym państwie) </a:t>
            </a:r>
            <a:r>
              <a:rPr lang="pl-PL" u="sng" dirty="0"/>
              <a:t>bez potrzeby przeprowadzania jakiegokolwiek dodatkowego postępowania w tym państwie</a:t>
            </a:r>
            <a:r>
              <a:rPr lang="pl-PL" dirty="0"/>
              <a:t>. Zainteresowany może jednak wystąpić w tym państwie z wnioskiem o formalne uznanie tego orzeczenia. </a:t>
            </a:r>
            <a:endParaRPr lang="en-GB" dirty="0"/>
          </a:p>
          <a:p>
            <a:pPr marL="0" indent="0">
              <a:buNone/>
            </a:pPr>
            <a:endParaRPr lang="en-GB" dirty="0"/>
          </a:p>
        </p:txBody>
      </p:sp>
    </p:spTree>
    <p:extLst>
      <p:ext uri="{BB962C8B-B14F-4D97-AF65-F5344CB8AC3E}">
        <p14:creationId xmlns:p14="http://schemas.microsoft.com/office/powerpoint/2010/main" val="3773183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332656"/>
            <a:ext cx="8435280" cy="5793507"/>
          </a:xfrm>
        </p:spPr>
        <p:txBody>
          <a:bodyPr>
            <a:normAutofit/>
          </a:bodyPr>
          <a:lstStyle/>
          <a:p>
            <a:r>
              <a:rPr lang="pl-PL" dirty="0" smtClean="0"/>
              <a:t>Natomiast </a:t>
            </a:r>
            <a:r>
              <a:rPr lang="pl-PL" u="sng" dirty="0" smtClean="0"/>
              <a:t>stwierdzenie wykonalności orzeczenia</a:t>
            </a:r>
            <a:r>
              <a:rPr lang="pl-PL" dirty="0" smtClean="0"/>
              <a:t> (które jest potrzebne, gdy orzeczenie ma być przymusowo wykonywane w innym państwie członkowskim, np. służyć zainteresowanemu do odebrania przedmiotów należących do spadku znajdujących się wbrew orzeczeniu we władaniu innego spadkobiercy) </a:t>
            </a:r>
            <a:r>
              <a:rPr lang="pl-PL" u="sng" dirty="0" smtClean="0"/>
              <a:t>wymaga przeprowadzenia w państwie członkowskim, w którym orzeczenie ma być wykonywane, dodatkowego postępowania przed sądem</a:t>
            </a:r>
            <a:endParaRPr lang="en-GB" dirty="0"/>
          </a:p>
        </p:txBody>
      </p:sp>
    </p:spTree>
    <p:extLst>
      <p:ext uri="{BB962C8B-B14F-4D97-AF65-F5344CB8AC3E}">
        <p14:creationId xmlns:p14="http://schemas.microsoft.com/office/powerpoint/2010/main" val="7961233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Jurysdykcja</a:t>
            </a:r>
            <a:endParaRPr lang="en-GB" dirty="0"/>
          </a:p>
        </p:txBody>
      </p:sp>
      <p:sp>
        <p:nvSpPr>
          <p:cNvPr id="3" name="Symbol zastępczy zawartości 2"/>
          <p:cNvSpPr>
            <a:spLocks noGrp="1"/>
          </p:cNvSpPr>
          <p:nvPr>
            <p:ph idx="1"/>
          </p:nvPr>
        </p:nvSpPr>
        <p:spPr/>
        <p:txBody>
          <a:bodyPr/>
          <a:lstStyle/>
          <a:p>
            <a:r>
              <a:rPr lang="pl-PL" dirty="0"/>
              <a:t>co do zasady jurysdykcję w danej sprawie spadkowej posiadać będą sądy państwa członkowskiego Unii Europejskiej, w którym spadkodawca miał w chwili śmierci </a:t>
            </a:r>
            <a:endParaRPr lang="pl-PL" dirty="0" smtClean="0"/>
          </a:p>
          <a:p>
            <a:r>
              <a:rPr lang="pl-PL" u="sng" dirty="0"/>
              <a:t>możliwości zawarcia przez spadkobierców umowy </a:t>
            </a:r>
            <a:r>
              <a:rPr lang="pl-PL" u="sng" dirty="0" err="1"/>
              <a:t>prorogacyjnej</a:t>
            </a:r>
            <a:endParaRPr lang="en-GB" dirty="0"/>
          </a:p>
        </p:txBody>
      </p:sp>
    </p:spTree>
    <p:extLst>
      <p:ext uri="{BB962C8B-B14F-4D97-AF65-F5344CB8AC3E}">
        <p14:creationId xmlns:p14="http://schemas.microsoft.com/office/powerpoint/2010/main" val="1506172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pl-PL" b="1" dirty="0" smtClean="0"/>
              <a:t>prawem właściwym</a:t>
            </a:r>
            <a:r>
              <a:rPr lang="pl-PL" dirty="0" smtClean="0"/>
              <a:t> </a:t>
            </a:r>
            <a:r>
              <a:rPr lang="pl-PL" b="1" dirty="0" smtClean="0"/>
              <a:t>dla ogółu spraw dotyczących spadku jest prawo państwa, w którym zmarły miał </a:t>
            </a:r>
          </a:p>
          <a:p>
            <a:pPr marL="0" indent="0">
              <a:buNone/>
            </a:pPr>
            <a:r>
              <a:rPr lang="pl-PL" b="1" u="sng" dirty="0" smtClean="0"/>
              <a:t>miejsce zwykłego pobytu w chwili śmierci</a:t>
            </a:r>
            <a:endParaRPr lang="en-GB" dirty="0"/>
          </a:p>
        </p:txBody>
      </p:sp>
    </p:spTree>
    <p:extLst>
      <p:ext uri="{BB962C8B-B14F-4D97-AF65-F5344CB8AC3E}">
        <p14:creationId xmlns:p14="http://schemas.microsoft.com/office/powerpoint/2010/main" val="295381065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599</Words>
  <Application>Microsoft Office PowerPoint</Application>
  <PresentationFormat>Pokaz na ekranie (4:3)</PresentationFormat>
  <Paragraphs>23</Paragraphs>
  <Slides>14</Slides>
  <Notes>0</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Motyw pakietu Office</vt:lpstr>
      <vt:lpstr>Spadki EU</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Jurysdykcja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Spadki EU</dc:title>
  <dc:creator>aa</dc:creator>
  <cp:lastModifiedBy>aa</cp:lastModifiedBy>
  <cp:revision>4</cp:revision>
  <dcterms:created xsi:type="dcterms:W3CDTF">2016-01-23T05:43:45Z</dcterms:created>
  <dcterms:modified xsi:type="dcterms:W3CDTF">2016-01-23T06:07:51Z</dcterms:modified>
</cp:coreProperties>
</file>