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AEC780-A614-4F7F-8DAF-2311259B1A9F}" type="datetimeFigureOut">
              <a:rPr lang="pl-PL" smtClean="0"/>
              <a:t>2015-05-17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76122C-73E6-4F16-A724-97A4FDE1C27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Status radnego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Mgr Michał </a:t>
            </a:r>
            <a:r>
              <a:rPr lang="pl-PL" dirty="0" err="1" smtClean="0"/>
              <a:t>Kiedrzynek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Radny składa pierwsze oświadczenie majątkowe w terminie 30 dni od dnia złożenia ślubowania</a:t>
            </a:r>
          </a:p>
          <a:p>
            <a:endParaRPr lang="pl-PL" dirty="0" smtClean="0"/>
          </a:p>
          <a:p>
            <a:r>
              <a:rPr lang="pl-PL" dirty="0" smtClean="0"/>
              <a:t>Do pierwszego świadczenia majątkowego radny jest obowiązany dołączyć informację o sposobie i terminie zaprzestania prowadzenia działalności gospodarczej z wykorzystaniem mienia gminy, w której uzyskał mandat.</a:t>
            </a:r>
          </a:p>
          <a:p>
            <a:endParaRPr lang="pl-PL" dirty="0" smtClean="0"/>
          </a:p>
          <a:p>
            <a:r>
              <a:rPr lang="pl-PL" dirty="0" smtClean="0"/>
              <a:t>Kolejne oświadczenia majątkowe są składane przez radnego co roku do dnia 30 kwietnia, według stanu na dzień 31 grudnia roku poprzedniego, oraz na dwa miesiące przed upływem kadencji.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Oświadczenie majątkowe c.d.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Informacje zawarte w oświadczeniu majątkowym są jawne, z wyłączeniem informacji o adresie zamieszkania składającego oświadczenie oraz o miejscu położenia nieruchomości.</a:t>
            </a:r>
          </a:p>
          <a:p>
            <a:endParaRPr lang="pl-PL" dirty="0" smtClean="0"/>
          </a:p>
          <a:p>
            <a:r>
              <a:rPr lang="pl-PL" dirty="0" smtClean="0"/>
              <a:t>Podanie nieprawdy lub zatajenie prawdy w oświadczeniu majątkowym, powoduje odpowiedzialność na podstawie przepisów Kodeksu karnego.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Oświadczenia majątkowe c.d.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sz="3600" dirty="0" smtClean="0"/>
          </a:p>
          <a:p>
            <a:pPr>
              <a:buNone/>
            </a:pPr>
            <a:r>
              <a:rPr lang="pl-PL" sz="3600" dirty="0" smtClean="0"/>
              <a:t>  Niełożenie oświadczenia przez radnego powoduje wygaśnięcie mandatu.</a:t>
            </a:r>
            <a:endParaRPr lang="pl-PL" sz="3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Skutki niezłożenia oświadczenia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Mandatu radnego gminy nie można łączyć z: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Mandatem posła lub senatora,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Wykonywaniem funkcji wojewody lub wicewojewody,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Członkostwem w organie innej jednostki samorządu terytorialnego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Zakazy łączenia funkcji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W związku z wykonywaniem mandatu radny korzysta z ochrony prawnej przewidzianej dla funkcjonariuszy publicznych,</a:t>
            </a:r>
          </a:p>
          <a:p>
            <a:endParaRPr lang="pl-PL" dirty="0" smtClean="0"/>
          </a:p>
          <a:p>
            <a:r>
              <a:rPr lang="pl-PL" dirty="0" smtClean="0"/>
              <a:t>Rozwiązanie z radnym stosunku pracy wymaga uprzedniej zgody rady gminy, której jest członkiem. Rada gminy odmówi zgody na rozwiązanie stosunku pracy z radnym, jeżeli podstawą rozwiązania tego stosunku są zdarzenia związane z wykonywaniem przez radnego mandatu.</a:t>
            </a:r>
          </a:p>
          <a:p>
            <a:endParaRPr lang="pl-PL" dirty="0" smtClean="0"/>
          </a:p>
          <a:p>
            <a:r>
              <a:rPr lang="pl-PL" dirty="0" smtClean="0"/>
              <a:t>Pracodawca obowiązany jest zwolnić radnego od pracy zawodowej w celu umożliwienia mu brania udziału w pracach organu gminy.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Prawa radnego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Wysokość diet przysługujących radnemu nie może przekroczyć w ciągu miesiąca łącznie </a:t>
            </a:r>
            <a:r>
              <a:rPr lang="pl-PL" dirty="0" err="1" smtClean="0"/>
              <a:t>półtorakrotności</a:t>
            </a:r>
            <a:r>
              <a:rPr lang="pl-PL" dirty="0" smtClean="0"/>
              <a:t> kwoty bazowej określonej w ustawie budżetowej dla osób zajmujących kierownicze stanowiska państwowe na podstawie przepisów ustawy z dnia 23 grudnia 1999 r. o kształtowaniu wynagrodzeń w państwowej sferze budżetowej oraz zmianie niektórych ustaw.</a:t>
            </a:r>
          </a:p>
          <a:p>
            <a:endParaRPr lang="pl-PL" dirty="0" smtClean="0"/>
          </a:p>
          <a:p>
            <a:r>
              <a:rPr lang="pl-PL" dirty="0" smtClean="0"/>
              <a:t>Rada ministrów określa, w drodze rozporządzenia, maksymalną wysokość diet przysługujących radnemu w ciągu miesiąca, uwzględniając liczbę mieszkańców gminy.</a:t>
            </a:r>
          </a:p>
          <a:p>
            <a:endParaRPr lang="pl-PL" dirty="0" smtClean="0"/>
          </a:p>
          <a:p>
            <a:r>
              <a:rPr lang="pl-PL" dirty="0" smtClean="0"/>
              <a:t>Rada gminy przy ustalaniu wysokości diet radnych bierze pod uwagę funkcje pełnione przez radnego.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Prawa radnego c.d.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Radny obowiązany jest kierować się dobrem wspólnoty samorządowej gminy.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dirty="0" smtClean="0"/>
              <a:t>Radny utrzymuje stałą więź z mieszkańcami oraz ich organizacjami, a w szczególności przyjmuje zgłaszane przez mieszkańców gminy postulaty i przedstawia je organom gminy do rozpatrzenia, nie jest jednak związany instrukcjami wyborców.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Obowiązki radnego: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Radny jest obowiązany brać udział w pracach rady gminy i jej komisji oraz innych instytucji samorządowych, do których został wybrany lub desygnowany.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Obowiązki radnego c.d.: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pl-PL" dirty="0" smtClean="0"/>
              <a:t>Radny przed przystąpieniem do wykonywania obowiązków jest zobowiązany do złożenia ślubowania.</a:t>
            </a:r>
          </a:p>
          <a:p>
            <a:pPr>
              <a:lnSpc>
                <a:spcPct val="170000"/>
              </a:lnSpc>
            </a:pPr>
            <a:endParaRPr lang="pl-PL" dirty="0" smtClean="0"/>
          </a:p>
          <a:p>
            <a:pPr>
              <a:lnSpc>
                <a:spcPct val="170000"/>
              </a:lnSpc>
            </a:pPr>
            <a:r>
              <a:rPr lang="pl-PL" dirty="0" smtClean="0"/>
              <a:t>Treść roty określona jest w ustawie.</a:t>
            </a:r>
          </a:p>
          <a:p>
            <a:pPr>
              <a:lnSpc>
                <a:spcPct val="170000"/>
              </a:lnSpc>
            </a:pPr>
            <a:endParaRPr lang="pl-PL" dirty="0" smtClean="0"/>
          </a:p>
          <a:p>
            <a:pPr>
              <a:lnSpc>
                <a:spcPct val="170000"/>
              </a:lnSpc>
            </a:pPr>
            <a:r>
              <a:rPr lang="pl-PL" dirty="0" smtClean="0"/>
              <a:t>Radny nieobecny na pierwszej sesji rady gminy oraz obejmujący mandat w czasie trwania kadencji, składają ślubowanie na pierwszej sesji, na której są obecni.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Ślubowanie radnego: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Osoba wybrana na radnego nie może wykonywać pracy w ramach stosunku pracy w urzędzie gminy, w której uzyskała mandat, oraz wykonywać funkcji kierownika lub jego zastępcy w jednostce organizacyjnej tej gminy.</a:t>
            </a:r>
          </a:p>
          <a:p>
            <a:endParaRPr lang="pl-PL" dirty="0" smtClean="0"/>
          </a:p>
          <a:p>
            <a:r>
              <a:rPr lang="pl-PL" dirty="0" smtClean="0"/>
              <a:t>Przed przystąpieniem do wykonywania mandatu osoba ta jest obowiązana złożyć wniosek o urlop bezpłatny w terminie 7 dni od dnia ogłoszenia wyników wyborów przez właściwy organ wyborczy.</a:t>
            </a:r>
          </a:p>
          <a:p>
            <a:endParaRPr lang="pl-PL" dirty="0" smtClean="0"/>
          </a:p>
          <a:p>
            <a:r>
              <a:rPr lang="pl-PL" dirty="0" smtClean="0"/>
              <a:t>Radny otrzymuje urlop bezpłatny na okres sprawowania mandatu oraz 3 miesięcy po jego wygaśnięciu.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Zakazy dotyczące radnego: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Wójt nie może powierzyć radnemu gminy, w której uzyskał mandat, wykonywania pracy na podstawie umowy cywilnoprawnej.</a:t>
            </a:r>
          </a:p>
          <a:p>
            <a:endParaRPr lang="pl-PL" dirty="0" smtClean="0"/>
          </a:p>
          <a:p>
            <a:r>
              <a:rPr lang="pl-PL" dirty="0" smtClean="0"/>
              <a:t>Radni nie mogą podejmować dodatkowych zajęć ani otrzymywać darowizn mogących podważyć zaufanie wyborców do wykonywania mandatu.</a:t>
            </a:r>
          </a:p>
          <a:p>
            <a:endParaRPr lang="pl-PL" dirty="0" smtClean="0"/>
          </a:p>
          <a:p>
            <a:r>
              <a:rPr lang="pl-PL" dirty="0" smtClean="0"/>
              <a:t>Radni nie mogą powoływać się na swój mandat w związku z podjętymi dodatkowymi zajęciami bądź działalnością gospodarczą prowadzoną na własny rachunek lub wspólnie z innymi osobami.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Zakazy dotyczące radnego c.d.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Radni nie mogą prowadzić działalności gospodarczej na własny rachunek lub wspólnie z innymi osobami z wykorzystaniem mienia komunalnego gminy, w której radny uzyskał mandat, a także zarządzać taką działalnością lub być przedstawicielem czy pełnomocnikiem w prowadzeniu takiej działalności.</a:t>
            </a:r>
          </a:p>
          <a:p>
            <a:endParaRPr lang="pl-PL" dirty="0" smtClean="0"/>
          </a:p>
          <a:p>
            <a:r>
              <a:rPr lang="pl-PL" dirty="0" smtClean="0"/>
              <a:t>Jeżeli radny przed rozpoczęciem wykonywania mandatu prowadził działalność gospodarczą (z wykorzystaniem mienia gminy), jest obowiązany do zaprzestania prowadzenia tej działalności gospodarczej w ciągu trzech miesięcy od dnia złożenia ślubowania. Niespełnienie tego obowiązku skutkuje wygaśnięciem mandatu.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Zakazy dotyczące radnego c.d.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Radni i ich małżonkowie nie mogą być członkami władz zarządzających lub kontrolnych i rewizyjnych ani pełnomocnikami spółek handlowych z udziałem osób prawnych lub przedsiębiorców, w których uczestniczą takie osoby. Wybór lub powołanie tych osób na te funkcje są z mocy prawa nieważne.</a:t>
            </a:r>
          </a:p>
          <a:p>
            <a:endParaRPr lang="pl-PL" dirty="0" smtClean="0"/>
          </a:p>
          <a:p>
            <a:r>
              <a:rPr lang="pl-PL" dirty="0" smtClean="0"/>
              <a:t>Jeżeli wybór lub powołanie nastąpiły przed rozpoczęciem wykonywania mandatu radnego, radny obowiązany jest zrzec się stanowiska lub funkcji w terminie trzech miesięcy od dnia złożenia ślubowania. W razie </a:t>
            </a:r>
            <a:r>
              <a:rPr lang="pl-PL" dirty="0" err="1" smtClean="0"/>
              <a:t>niezrzeczenia</a:t>
            </a:r>
            <a:r>
              <a:rPr lang="pl-PL" dirty="0" smtClean="0"/>
              <a:t> się stanowiska lub funkcji traci ją z mocy prawa po upływie trzech miesięcy.</a:t>
            </a:r>
          </a:p>
          <a:p>
            <a:endParaRPr lang="pl-PL" dirty="0" smtClean="0"/>
          </a:p>
          <a:p>
            <a:r>
              <a:rPr lang="pl-PL" dirty="0" smtClean="0"/>
              <a:t>Radni nie mogą posiadać pakietu większego niż 10% udziałów lub akcji w spółkach prawa handlowego z udziałem gminnych osób prawnych lub przedsiębiorców, w których uczestniczą takie osoby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Zakazy dotyczące radnego c.d.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Radny obowiązany jest do złożenia oświadczenia o swoim stanie majątkowym. Oświadczenie dotyczy ich majątku odrębnego oraz majątku objętego małżeńską wspólnotą majątkową. Oświadczenie majątkowe zawiera informację o:</a:t>
            </a:r>
          </a:p>
          <a:p>
            <a:pPr>
              <a:buFontTx/>
              <a:buChar char="-"/>
            </a:pPr>
            <a:r>
              <a:rPr lang="pl-PL" dirty="0" smtClean="0"/>
              <a:t>zasobach pieniężnych,</a:t>
            </a:r>
          </a:p>
          <a:p>
            <a:pPr>
              <a:buFontTx/>
              <a:buChar char="-"/>
            </a:pPr>
            <a:r>
              <a:rPr lang="pl-PL" dirty="0" smtClean="0"/>
              <a:t>u</a:t>
            </a:r>
            <a:r>
              <a:rPr lang="pl-PL" dirty="0" smtClean="0"/>
              <a:t>działach i akcjach,</a:t>
            </a:r>
          </a:p>
          <a:p>
            <a:pPr>
              <a:buFontTx/>
              <a:buChar char="-"/>
            </a:pPr>
            <a:r>
              <a:rPr lang="pl-PL" dirty="0" smtClean="0"/>
              <a:t>nieruchomościach,</a:t>
            </a:r>
          </a:p>
          <a:p>
            <a:pPr>
              <a:buFontTx/>
              <a:buChar char="-"/>
            </a:pPr>
            <a:r>
              <a:rPr lang="pl-PL" dirty="0" smtClean="0"/>
              <a:t>dochodach osiąganych z tytułu zatrudnienia lub innej działalności zarobkowej lub zajęć,</a:t>
            </a:r>
          </a:p>
          <a:p>
            <a:pPr>
              <a:buFontTx/>
              <a:buChar char="-"/>
            </a:pPr>
            <a:r>
              <a:rPr lang="pl-PL" dirty="0" smtClean="0"/>
              <a:t>mieniu ruchomym o wartości pow. 10 000 złotych,</a:t>
            </a:r>
          </a:p>
          <a:p>
            <a:pPr>
              <a:buFontTx/>
              <a:buChar char="-"/>
            </a:pPr>
            <a:r>
              <a:rPr lang="pl-PL" dirty="0" smtClean="0"/>
              <a:t>zobowiązaniach pieniężnych o wartości powyżej 10 000 złotych.</a:t>
            </a:r>
          </a:p>
          <a:p>
            <a:pPr>
              <a:buFontTx/>
              <a:buChar char="-"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Oświadczenie majątkowe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199</TotalTime>
  <Words>880</Words>
  <Application>Microsoft Office PowerPoint</Application>
  <PresentationFormat>Pokaz na ekranie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Hol</vt:lpstr>
      <vt:lpstr>Status radnego</vt:lpstr>
      <vt:lpstr>Obowiązki radnego:</vt:lpstr>
      <vt:lpstr>Obowiązki radnego c.d.:</vt:lpstr>
      <vt:lpstr>Ślubowanie radnego:</vt:lpstr>
      <vt:lpstr>Zakazy dotyczące radnego:</vt:lpstr>
      <vt:lpstr>Zakazy dotyczące radnego c.d.</vt:lpstr>
      <vt:lpstr>Zakazy dotyczące radnego c.d.</vt:lpstr>
      <vt:lpstr>Zakazy dotyczące radnego c.d.</vt:lpstr>
      <vt:lpstr>Oświadczenie majątkowe</vt:lpstr>
      <vt:lpstr>Oświadczenie majątkowe c.d.</vt:lpstr>
      <vt:lpstr>Oświadczenia majątkowe c.d.</vt:lpstr>
      <vt:lpstr>Skutki niezłożenia oświadczenia</vt:lpstr>
      <vt:lpstr>Zakazy łączenia funkcji</vt:lpstr>
      <vt:lpstr>Prawa radnego</vt:lpstr>
      <vt:lpstr>Prawa radnego c.d.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radnego</dc:title>
  <dc:creator>Ja</dc:creator>
  <cp:lastModifiedBy>Ja</cp:lastModifiedBy>
  <cp:revision>20</cp:revision>
  <dcterms:created xsi:type="dcterms:W3CDTF">2015-05-17T00:01:30Z</dcterms:created>
  <dcterms:modified xsi:type="dcterms:W3CDTF">2015-05-17T03:20:31Z</dcterms:modified>
</cp:coreProperties>
</file>