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332" r:id="rId3"/>
    <p:sldId id="333" r:id="rId4"/>
    <p:sldId id="334" r:id="rId5"/>
    <p:sldId id="309" r:id="rId6"/>
    <p:sldId id="310" r:id="rId7"/>
    <p:sldId id="311" r:id="rId8"/>
    <p:sldId id="312" r:id="rId9"/>
    <p:sldId id="313" r:id="rId10"/>
    <p:sldId id="314" r:id="rId11"/>
    <p:sldId id="315" r:id="rId12"/>
    <p:sldId id="316" r:id="rId13"/>
    <p:sldId id="317" r:id="rId14"/>
    <p:sldId id="318" r:id="rId15"/>
    <p:sldId id="319" r:id="rId16"/>
    <p:sldId id="320" r:id="rId17"/>
    <p:sldId id="321" r:id="rId18"/>
    <p:sldId id="322" r:id="rId19"/>
    <p:sldId id="323" r:id="rId20"/>
    <p:sldId id="324" r:id="rId21"/>
    <p:sldId id="325" r:id="rId22"/>
    <p:sldId id="326" r:id="rId23"/>
    <p:sldId id="327" r:id="rId24"/>
    <p:sldId id="328" r:id="rId25"/>
    <p:sldId id="329" r:id="rId26"/>
    <p:sldId id="330" r:id="rId27"/>
    <p:sldId id="331" r:id="rId28"/>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71" autoAdjust="0"/>
    <p:restoredTop sz="94660"/>
  </p:normalViewPr>
  <p:slideViewPr>
    <p:cSldViewPr snapToGrid="0">
      <p:cViewPr>
        <p:scale>
          <a:sx n="63" d="100"/>
          <a:sy n="63" d="100"/>
        </p:scale>
        <p:origin x="-114" y="-3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l-PL" smtClean="0"/>
              <a:t>Kliknij, aby edytować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4" name="Date Placeholder 3"/>
          <p:cNvSpPr>
            <a:spLocks noGrp="1"/>
          </p:cNvSpPr>
          <p:nvPr>
            <p:ph type="dt" sz="half" idx="10"/>
          </p:nvPr>
        </p:nvSpPr>
        <p:spPr/>
        <p:txBody>
          <a:bodyPr/>
          <a:lstStyle/>
          <a:p>
            <a:fld id="{FEEB5218-0C70-4200-A3D4-08F804392F82}" type="datetimeFigureOut">
              <a:rPr lang="pl-PL" smtClean="0"/>
              <a:pPr/>
              <a:t>2015-11-03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C23E0C5-7904-40BB-BE57-AF230147BA47}" type="slidenum">
              <a:rPr lang="pl-PL" smtClean="0"/>
              <a:pPr/>
              <a:t>‹#›</a:t>
            </a:fld>
            <a:endParaRPr lang="pl-PL"/>
          </a:p>
        </p:txBody>
      </p:sp>
    </p:spTree>
    <p:extLst>
      <p:ext uri="{BB962C8B-B14F-4D97-AF65-F5344CB8AC3E}">
        <p14:creationId xmlns:p14="http://schemas.microsoft.com/office/powerpoint/2010/main" val="3233393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l-PL" smtClean="0"/>
              <a:t>Kliknij, aby edytować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FEEB5218-0C70-4200-A3D4-08F804392F82}" type="datetimeFigureOut">
              <a:rPr lang="pl-PL" smtClean="0"/>
              <a:pPr/>
              <a:t>2015-11-03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C23E0C5-7904-40BB-BE57-AF230147BA47}" type="slidenum">
              <a:rPr lang="pl-PL" smtClean="0"/>
              <a:pPr/>
              <a:t>‹#›</a:t>
            </a:fld>
            <a:endParaRPr lang="pl-PL"/>
          </a:p>
        </p:txBody>
      </p:sp>
    </p:spTree>
    <p:extLst>
      <p:ext uri="{BB962C8B-B14F-4D97-AF65-F5344CB8AC3E}">
        <p14:creationId xmlns:p14="http://schemas.microsoft.com/office/powerpoint/2010/main" val="215519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l-PL" smtClean="0"/>
              <a:t>Kliknij, aby edytować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FEEB5218-0C70-4200-A3D4-08F804392F82}" type="datetimeFigureOut">
              <a:rPr lang="pl-PL" smtClean="0"/>
              <a:pPr/>
              <a:t>2015-11-03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C23E0C5-7904-40BB-BE57-AF230147BA47}" type="slidenum">
              <a:rPr lang="pl-PL" smtClean="0"/>
              <a:pPr/>
              <a:t>‹#›</a:t>
            </a:fld>
            <a:endParaRPr lang="pl-P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08718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l-PL" smtClean="0"/>
              <a:t>Kliknij, aby edytować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FEEB5218-0C70-4200-A3D4-08F804392F82}" type="datetimeFigureOut">
              <a:rPr lang="pl-PL" smtClean="0"/>
              <a:pPr/>
              <a:t>2015-11-03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C23E0C5-7904-40BB-BE57-AF230147BA47}" type="slidenum">
              <a:rPr lang="pl-PL" smtClean="0"/>
              <a:pPr/>
              <a:t>‹#›</a:t>
            </a:fld>
            <a:endParaRPr lang="pl-PL"/>
          </a:p>
        </p:txBody>
      </p:sp>
    </p:spTree>
    <p:extLst>
      <p:ext uri="{BB962C8B-B14F-4D97-AF65-F5344CB8AC3E}">
        <p14:creationId xmlns:p14="http://schemas.microsoft.com/office/powerpoint/2010/main" val="13396901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l-PL" smtClean="0"/>
              <a:t>Kliknij, aby edytować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FEEB5218-0C70-4200-A3D4-08F804392F82}" type="datetimeFigureOut">
              <a:rPr lang="pl-PL" smtClean="0"/>
              <a:pPr/>
              <a:t>2015-11-03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C23E0C5-7904-40BB-BE57-AF230147BA47}" type="slidenum">
              <a:rPr lang="pl-PL" smtClean="0"/>
              <a:pPr/>
              <a:t>‹#›</a:t>
            </a:fld>
            <a:endParaRPr lang="pl-P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013832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l-PL" smtClean="0"/>
              <a:t>Kliknij, aby edytować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FEEB5218-0C70-4200-A3D4-08F804392F82}" type="datetimeFigureOut">
              <a:rPr lang="pl-PL" smtClean="0"/>
              <a:pPr/>
              <a:t>2015-11-03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C23E0C5-7904-40BB-BE57-AF230147BA47}" type="slidenum">
              <a:rPr lang="pl-PL" smtClean="0"/>
              <a:pPr/>
              <a:t>‹#›</a:t>
            </a:fld>
            <a:endParaRPr lang="pl-PL"/>
          </a:p>
        </p:txBody>
      </p:sp>
    </p:spTree>
    <p:extLst>
      <p:ext uri="{BB962C8B-B14F-4D97-AF65-F5344CB8AC3E}">
        <p14:creationId xmlns:p14="http://schemas.microsoft.com/office/powerpoint/2010/main" val="32534807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FEEB5218-0C70-4200-A3D4-08F804392F82}" type="datetimeFigureOut">
              <a:rPr lang="pl-PL" smtClean="0"/>
              <a:pPr/>
              <a:t>2015-11-03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C23E0C5-7904-40BB-BE57-AF230147BA47}" type="slidenum">
              <a:rPr lang="pl-PL" smtClean="0"/>
              <a:pPr/>
              <a:t>‹#›</a:t>
            </a:fld>
            <a:endParaRPr lang="pl-PL"/>
          </a:p>
        </p:txBody>
      </p:sp>
    </p:spTree>
    <p:extLst>
      <p:ext uri="{BB962C8B-B14F-4D97-AF65-F5344CB8AC3E}">
        <p14:creationId xmlns:p14="http://schemas.microsoft.com/office/powerpoint/2010/main" val="2473506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l-PL" smtClean="0"/>
              <a:t>Kliknij, aby edytować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FEEB5218-0C70-4200-A3D4-08F804392F82}" type="datetimeFigureOut">
              <a:rPr lang="pl-PL" smtClean="0"/>
              <a:pPr/>
              <a:t>2015-11-03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C23E0C5-7904-40BB-BE57-AF230147BA47}" type="slidenum">
              <a:rPr lang="pl-PL" smtClean="0"/>
              <a:pPr/>
              <a:t>‹#›</a:t>
            </a:fld>
            <a:endParaRPr lang="pl-PL"/>
          </a:p>
        </p:txBody>
      </p:sp>
    </p:spTree>
    <p:extLst>
      <p:ext uri="{BB962C8B-B14F-4D97-AF65-F5344CB8AC3E}">
        <p14:creationId xmlns:p14="http://schemas.microsoft.com/office/powerpoint/2010/main" val="925590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FEEB5218-0C70-4200-A3D4-08F804392F82}" type="datetimeFigureOut">
              <a:rPr lang="pl-PL" smtClean="0"/>
              <a:pPr/>
              <a:t>2015-11-03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C23E0C5-7904-40BB-BE57-AF230147BA47}" type="slidenum">
              <a:rPr lang="pl-PL" smtClean="0"/>
              <a:pPr/>
              <a:t>‹#›</a:t>
            </a:fld>
            <a:endParaRPr lang="pl-PL"/>
          </a:p>
        </p:txBody>
      </p:sp>
    </p:spTree>
    <p:extLst>
      <p:ext uri="{BB962C8B-B14F-4D97-AF65-F5344CB8AC3E}">
        <p14:creationId xmlns:p14="http://schemas.microsoft.com/office/powerpoint/2010/main" val="2626648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l-PL" smtClean="0"/>
              <a:t>Kliknij, aby edytować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FEEB5218-0C70-4200-A3D4-08F804392F82}" type="datetimeFigureOut">
              <a:rPr lang="pl-PL" smtClean="0"/>
              <a:pPr/>
              <a:t>2015-11-03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C23E0C5-7904-40BB-BE57-AF230147BA47}" type="slidenum">
              <a:rPr lang="pl-PL" smtClean="0"/>
              <a:pPr/>
              <a:t>‹#›</a:t>
            </a:fld>
            <a:endParaRPr lang="pl-PL"/>
          </a:p>
        </p:txBody>
      </p:sp>
    </p:spTree>
    <p:extLst>
      <p:ext uri="{BB962C8B-B14F-4D97-AF65-F5344CB8AC3E}">
        <p14:creationId xmlns:p14="http://schemas.microsoft.com/office/powerpoint/2010/main" val="3158266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Date Placeholder 4"/>
          <p:cNvSpPr>
            <a:spLocks noGrp="1"/>
          </p:cNvSpPr>
          <p:nvPr>
            <p:ph type="dt" sz="half" idx="10"/>
          </p:nvPr>
        </p:nvSpPr>
        <p:spPr/>
        <p:txBody>
          <a:bodyPr/>
          <a:lstStyle/>
          <a:p>
            <a:fld id="{FEEB5218-0C70-4200-A3D4-08F804392F82}" type="datetimeFigureOut">
              <a:rPr lang="pl-PL" smtClean="0"/>
              <a:pPr/>
              <a:t>2015-11-03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4C23E0C5-7904-40BB-BE57-AF230147BA47}" type="slidenum">
              <a:rPr lang="pl-PL" smtClean="0"/>
              <a:pPr/>
              <a:t>‹#›</a:t>
            </a:fld>
            <a:endParaRPr lang="pl-PL"/>
          </a:p>
        </p:txBody>
      </p:sp>
    </p:spTree>
    <p:extLst>
      <p:ext uri="{BB962C8B-B14F-4D97-AF65-F5344CB8AC3E}">
        <p14:creationId xmlns:p14="http://schemas.microsoft.com/office/powerpoint/2010/main" val="87011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smtClean="0"/>
              <a:t>Kliknij, aby edytować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p:txBody>
          <a:bodyPr/>
          <a:lstStyle/>
          <a:p>
            <a:fld id="{FEEB5218-0C70-4200-A3D4-08F804392F82}" type="datetimeFigureOut">
              <a:rPr lang="pl-PL" smtClean="0"/>
              <a:pPr/>
              <a:t>2015-11-03</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4C23E0C5-7904-40BB-BE57-AF230147BA47}" type="slidenum">
              <a:rPr lang="pl-PL" smtClean="0"/>
              <a:pPr/>
              <a:t>‹#›</a:t>
            </a:fld>
            <a:endParaRPr lang="pl-PL"/>
          </a:p>
        </p:txBody>
      </p:sp>
    </p:spTree>
    <p:extLst>
      <p:ext uri="{BB962C8B-B14F-4D97-AF65-F5344CB8AC3E}">
        <p14:creationId xmlns:p14="http://schemas.microsoft.com/office/powerpoint/2010/main" val="3339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l-PL" smtClean="0"/>
              <a:t>Kliknij, aby edytować styl</a:t>
            </a:r>
            <a:endParaRPr lang="en-US" dirty="0"/>
          </a:p>
        </p:txBody>
      </p:sp>
      <p:sp>
        <p:nvSpPr>
          <p:cNvPr id="3" name="Date Placeholder 2"/>
          <p:cNvSpPr>
            <a:spLocks noGrp="1"/>
          </p:cNvSpPr>
          <p:nvPr>
            <p:ph type="dt" sz="half" idx="10"/>
          </p:nvPr>
        </p:nvSpPr>
        <p:spPr/>
        <p:txBody>
          <a:bodyPr/>
          <a:lstStyle/>
          <a:p>
            <a:fld id="{FEEB5218-0C70-4200-A3D4-08F804392F82}" type="datetimeFigureOut">
              <a:rPr lang="pl-PL" smtClean="0"/>
              <a:pPr/>
              <a:t>2015-11-03</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4C23E0C5-7904-40BB-BE57-AF230147BA47}" type="slidenum">
              <a:rPr lang="pl-PL" smtClean="0"/>
              <a:pPr/>
              <a:t>‹#›</a:t>
            </a:fld>
            <a:endParaRPr lang="pl-PL"/>
          </a:p>
        </p:txBody>
      </p:sp>
    </p:spTree>
    <p:extLst>
      <p:ext uri="{BB962C8B-B14F-4D97-AF65-F5344CB8AC3E}">
        <p14:creationId xmlns:p14="http://schemas.microsoft.com/office/powerpoint/2010/main" val="3811459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EB5218-0C70-4200-A3D4-08F804392F82}" type="datetimeFigureOut">
              <a:rPr lang="pl-PL" smtClean="0"/>
              <a:pPr/>
              <a:t>2015-11-03</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4C23E0C5-7904-40BB-BE57-AF230147BA47}" type="slidenum">
              <a:rPr lang="pl-PL" smtClean="0"/>
              <a:pPr/>
              <a:t>‹#›</a:t>
            </a:fld>
            <a:endParaRPr lang="pl-PL"/>
          </a:p>
        </p:txBody>
      </p:sp>
    </p:spTree>
    <p:extLst>
      <p:ext uri="{BB962C8B-B14F-4D97-AF65-F5344CB8AC3E}">
        <p14:creationId xmlns:p14="http://schemas.microsoft.com/office/powerpoint/2010/main" val="3026065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l-PL" smtClean="0"/>
              <a:t>Kliknij, aby edytować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FEEB5218-0C70-4200-A3D4-08F804392F82}" type="datetimeFigureOut">
              <a:rPr lang="pl-PL" smtClean="0"/>
              <a:pPr/>
              <a:t>2015-11-03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4C23E0C5-7904-40BB-BE57-AF230147BA47}" type="slidenum">
              <a:rPr lang="pl-PL" smtClean="0"/>
              <a:pPr/>
              <a:t>‹#›</a:t>
            </a:fld>
            <a:endParaRPr lang="pl-PL"/>
          </a:p>
        </p:txBody>
      </p:sp>
    </p:spTree>
    <p:extLst>
      <p:ext uri="{BB962C8B-B14F-4D97-AF65-F5344CB8AC3E}">
        <p14:creationId xmlns:p14="http://schemas.microsoft.com/office/powerpoint/2010/main" val="3382672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l-PL" smtClean="0"/>
              <a:t>Kliknij, aby edytować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4C23E0C5-7904-40BB-BE57-AF230147BA47}" type="slidenum">
              <a:rPr lang="pl-PL" smtClean="0"/>
              <a:pPr/>
              <a:t>‹#›</a:t>
            </a:fld>
            <a:endParaRPr lang="pl-PL"/>
          </a:p>
        </p:txBody>
      </p:sp>
      <p:sp>
        <p:nvSpPr>
          <p:cNvPr id="5" name="Date Placeholder 4"/>
          <p:cNvSpPr>
            <a:spLocks noGrp="1"/>
          </p:cNvSpPr>
          <p:nvPr>
            <p:ph type="dt" sz="half" idx="10"/>
          </p:nvPr>
        </p:nvSpPr>
        <p:spPr/>
        <p:txBody>
          <a:bodyPr/>
          <a:lstStyle/>
          <a:p>
            <a:fld id="{FEEB5218-0C70-4200-A3D4-08F804392F82}" type="datetimeFigureOut">
              <a:rPr lang="pl-PL" smtClean="0"/>
              <a:pPr/>
              <a:t>2015-11-03</a:t>
            </a:fld>
            <a:endParaRPr lang="pl-PL"/>
          </a:p>
        </p:txBody>
      </p:sp>
    </p:spTree>
    <p:extLst>
      <p:ext uri="{BB962C8B-B14F-4D97-AF65-F5344CB8AC3E}">
        <p14:creationId xmlns:p14="http://schemas.microsoft.com/office/powerpoint/2010/main" val="2805710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l-PL" smtClean="0"/>
              <a:t>Kliknij, aby edytować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EEB5218-0C70-4200-A3D4-08F804392F82}" type="datetimeFigureOut">
              <a:rPr lang="pl-PL" smtClean="0"/>
              <a:pPr/>
              <a:t>2015-11-03</a:t>
            </a:fld>
            <a:endParaRPr lang="pl-P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C23E0C5-7904-40BB-BE57-AF230147BA47}" type="slidenum">
              <a:rPr lang="pl-PL" smtClean="0"/>
              <a:pPr/>
              <a:t>‹#›</a:t>
            </a:fld>
            <a:endParaRPr lang="pl-PL"/>
          </a:p>
        </p:txBody>
      </p:sp>
    </p:spTree>
    <p:extLst>
      <p:ext uri="{BB962C8B-B14F-4D97-AF65-F5344CB8AC3E}">
        <p14:creationId xmlns:p14="http://schemas.microsoft.com/office/powerpoint/2010/main" val="224554595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bip.gov.pl/"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prawo.uni.wroc.p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smtClean="0"/>
              <a:t>Techniki informacji i komunikacji</a:t>
            </a:r>
            <a:endParaRPr lang="pl-PL" dirty="0"/>
          </a:p>
        </p:txBody>
      </p:sp>
      <p:sp>
        <p:nvSpPr>
          <p:cNvPr id="3" name="Podtytuł 2"/>
          <p:cNvSpPr>
            <a:spLocks noGrp="1"/>
          </p:cNvSpPr>
          <p:nvPr>
            <p:ph type="subTitle" idx="1"/>
          </p:nvPr>
        </p:nvSpPr>
        <p:spPr>
          <a:xfrm>
            <a:off x="1507066" y="4050833"/>
            <a:ext cx="8002693" cy="1679407"/>
          </a:xfrm>
        </p:spPr>
        <p:txBody>
          <a:bodyPr>
            <a:normAutofit/>
          </a:bodyPr>
          <a:lstStyle/>
          <a:p>
            <a:r>
              <a:rPr lang="pl-PL" dirty="0" smtClean="0"/>
              <a:t>Ćwiczenia nr 3</a:t>
            </a:r>
          </a:p>
          <a:p>
            <a:r>
              <a:rPr lang="pl-PL" dirty="0" smtClean="0"/>
              <a:t>Mgr Anna </a:t>
            </a:r>
            <a:r>
              <a:rPr lang="pl-PL" dirty="0" err="1" smtClean="0"/>
              <a:t>Materla</a:t>
            </a:r>
            <a:endParaRPr lang="pl-PL" dirty="0" smtClean="0"/>
          </a:p>
          <a:p>
            <a:endParaRPr lang="pl-PL" dirty="0" smtClean="0"/>
          </a:p>
          <a:p>
            <a:endParaRPr lang="pl-PL" dirty="0" smtClean="0"/>
          </a:p>
        </p:txBody>
      </p:sp>
    </p:spTree>
    <p:extLst>
      <p:ext uri="{BB962C8B-B14F-4D97-AF65-F5344CB8AC3E}">
        <p14:creationId xmlns:p14="http://schemas.microsoft.com/office/powerpoint/2010/main" val="3194558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PRZYKŁAD </a:t>
            </a:r>
            <a:endParaRPr lang="pl-PL" dirty="0"/>
          </a:p>
        </p:txBody>
      </p:sp>
      <p:sp>
        <p:nvSpPr>
          <p:cNvPr id="3" name="Symbol zastępczy zawartości 2"/>
          <p:cNvSpPr>
            <a:spLocks noGrp="1"/>
          </p:cNvSpPr>
          <p:nvPr>
            <p:ph idx="1"/>
          </p:nvPr>
        </p:nvSpPr>
        <p:spPr/>
        <p:txBody>
          <a:bodyPr/>
          <a:lstStyle/>
          <a:p>
            <a:r>
              <a:rPr lang="pl-PL" dirty="0" smtClean="0"/>
              <a:t>Znajdź ustawę regulującą becikowe.</a:t>
            </a:r>
          </a:p>
          <a:p>
            <a:r>
              <a:rPr lang="pl-PL" dirty="0" smtClean="0"/>
              <a:t>Znajdź w ustawie, </a:t>
            </a:r>
            <a:r>
              <a:rPr lang="pl-PL" b="1" dirty="0" smtClean="0"/>
              <a:t>jakie jest ograniczenie dochodu rodziny w przeliczeniu na głowę</a:t>
            </a:r>
            <a:r>
              <a:rPr lang="pl-PL" dirty="0" smtClean="0"/>
              <a:t>, które pozbawia możliwości ubiegania się o to świadczenie.</a:t>
            </a:r>
          </a:p>
          <a:p>
            <a:r>
              <a:rPr lang="pl-PL" dirty="0" smtClean="0"/>
              <a:t>Kto przyznaje becikowe?</a:t>
            </a:r>
          </a:p>
          <a:p>
            <a:r>
              <a:rPr lang="pl-PL" dirty="0" smtClean="0"/>
              <a:t>Podaj jej miejsce publikacji (Dz. U. itd.)</a:t>
            </a:r>
            <a:endParaRPr lang="pl-P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Wyszukiwanie w </a:t>
            </a:r>
            <a:r>
              <a:rPr lang="pl-PL" dirty="0" err="1" smtClean="0"/>
              <a:t>LEX-ie</a:t>
            </a:r>
            <a:endParaRPr lang="pl-PL" dirty="0"/>
          </a:p>
        </p:txBody>
      </p:sp>
      <p:sp>
        <p:nvSpPr>
          <p:cNvPr id="3" name="Symbol zastępczy zawartości 2"/>
          <p:cNvSpPr>
            <a:spLocks noGrp="1"/>
          </p:cNvSpPr>
          <p:nvPr>
            <p:ph idx="1"/>
          </p:nvPr>
        </p:nvSpPr>
        <p:spPr/>
        <p:txBody>
          <a:bodyPr>
            <a:normAutofit lnSpcReduction="10000"/>
          </a:bodyPr>
          <a:lstStyle/>
          <a:p>
            <a:pPr algn="just"/>
            <a:r>
              <a:rPr lang="pl-PL" b="1" dirty="0" smtClean="0"/>
              <a:t>1) Wyszukiwanie </a:t>
            </a:r>
            <a:r>
              <a:rPr lang="pl-PL" b="1" dirty="0" err="1" smtClean="0"/>
              <a:t>pełnotekstowe</a:t>
            </a:r>
            <a:endParaRPr lang="pl-PL" b="1" dirty="0" smtClean="0"/>
          </a:p>
          <a:p>
            <a:pPr algn="just"/>
            <a:endParaRPr lang="pl-PL" dirty="0" smtClean="0"/>
          </a:p>
          <a:p>
            <a:pPr algn="just"/>
            <a:r>
              <a:rPr lang="pl-PL" b="1" dirty="0" smtClean="0"/>
              <a:t>„Szukaj” </a:t>
            </a:r>
            <a:r>
              <a:rPr lang="pl-PL" dirty="0" smtClean="0"/>
              <a:t>– narzędzie służące do wyszukiwania dowolnie wpisanego przez Użytkownika ciągu znaków we wszystkich tekstach dokumentów i notach bibliograficznych znajdujących się w programie. Narzędzie poprawnie rozpoznaje popularne skróty (np.: PIT, CIT, VAT) oraz potoczne nazwy ustaw i instytucji prawnych (np.: becikowe, ustawa kominowa).</a:t>
            </a:r>
          </a:p>
          <a:p>
            <a:pPr algn="just"/>
            <a:endParaRPr lang="pl-PL" dirty="0" smtClean="0"/>
          </a:p>
          <a:p>
            <a:pPr algn="just"/>
            <a:r>
              <a:rPr lang="pl-PL" b="1" dirty="0" smtClean="0"/>
              <a:t>Podpowiedzi </a:t>
            </a:r>
            <a:r>
              <a:rPr lang="pl-PL" dirty="0" smtClean="0"/>
              <a:t>- wyszukiwarka jest wyposażona w mechanizm podpowiadający szukane frazy oraz linki do powiązanych z nimi haseł. Podpowiedzi wyświetlają się w trakcie wpisywania przez Użytkownika kolejnych znaków w polu wyszukiwarki.</a:t>
            </a:r>
            <a:endParaRPr lang="pl-PL"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Wyszukiwanie w </a:t>
            </a:r>
            <a:r>
              <a:rPr lang="pl-PL" dirty="0" err="1" smtClean="0"/>
              <a:t>LEX-ie</a:t>
            </a:r>
            <a:endParaRPr lang="pl-PL" dirty="0"/>
          </a:p>
        </p:txBody>
      </p:sp>
      <p:sp>
        <p:nvSpPr>
          <p:cNvPr id="3" name="Symbol zastępczy zawartości 2"/>
          <p:cNvSpPr>
            <a:spLocks noGrp="1"/>
          </p:cNvSpPr>
          <p:nvPr>
            <p:ph idx="1"/>
          </p:nvPr>
        </p:nvSpPr>
        <p:spPr>
          <a:xfrm>
            <a:off x="677334" y="1328928"/>
            <a:ext cx="8990922" cy="5266944"/>
          </a:xfrm>
        </p:spPr>
        <p:txBody>
          <a:bodyPr>
            <a:normAutofit fontScale="70000" lnSpcReduction="20000"/>
          </a:bodyPr>
          <a:lstStyle/>
          <a:p>
            <a:pPr algn="just"/>
            <a:r>
              <a:rPr lang="pl-PL" b="1" dirty="0" smtClean="0"/>
              <a:t>2) Hasła i Indeks główny</a:t>
            </a:r>
          </a:p>
          <a:p>
            <a:pPr algn="just">
              <a:buNone/>
            </a:pPr>
            <a:r>
              <a:rPr lang="pl-PL" dirty="0" smtClean="0"/>
              <a:t>Poszczególne kategorie dokumentów w programie pogrupowane są w hasła, co ułatwia wyszukiwanie dokumentów związanych z danym zagadnieniem. Hasła dostępne są dla:</a:t>
            </a:r>
          </a:p>
          <a:p>
            <a:pPr algn="just"/>
            <a:r>
              <a:rPr lang="pl-PL" dirty="0" smtClean="0"/>
              <a:t>wszystkich rodzajów aktów prawnych;</a:t>
            </a:r>
          </a:p>
          <a:p>
            <a:pPr algn="just"/>
            <a:r>
              <a:rPr lang="pl-PL" dirty="0" smtClean="0"/>
              <a:t>orzeczeń sądowych;</a:t>
            </a:r>
          </a:p>
          <a:p>
            <a:pPr algn="just"/>
            <a:r>
              <a:rPr lang="pl-PL" dirty="0" smtClean="0"/>
              <a:t>orzeczeń administracji;</a:t>
            </a:r>
          </a:p>
          <a:p>
            <a:pPr algn="just"/>
            <a:r>
              <a:rPr lang="pl-PL" dirty="0" smtClean="0"/>
              <a:t>orzeczeń strasburskich;</a:t>
            </a:r>
          </a:p>
          <a:p>
            <a:pPr algn="just"/>
            <a:r>
              <a:rPr lang="pl-PL" dirty="0" smtClean="0"/>
              <a:t>orzeczeń luksemburskich;</a:t>
            </a:r>
          </a:p>
          <a:p>
            <a:pPr algn="just"/>
            <a:r>
              <a:rPr lang="pl-PL" dirty="0" smtClean="0"/>
              <a:t>komentarzy;</a:t>
            </a:r>
          </a:p>
          <a:p>
            <a:pPr algn="just"/>
            <a:r>
              <a:rPr lang="pl-PL" dirty="0" smtClean="0"/>
              <a:t>komentarzy praktycznych;</a:t>
            </a:r>
          </a:p>
          <a:p>
            <a:pPr algn="just"/>
            <a:r>
              <a:rPr lang="pl-PL" dirty="0" smtClean="0"/>
              <a:t>monografii;</a:t>
            </a:r>
          </a:p>
          <a:p>
            <a:pPr algn="just"/>
            <a:r>
              <a:rPr lang="pl-PL" dirty="0" smtClean="0"/>
              <a:t>pism urzędowych;</a:t>
            </a:r>
          </a:p>
          <a:p>
            <a:pPr algn="just"/>
            <a:r>
              <a:rPr lang="pl-PL" dirty="0" smtClean="0"/>
              <a:t>tez z piśmiennictwa;</a:t>
            </a:r>
          </a:p>
          <a:p>
            <a:pPr algn="just"/>
            <a:r>
              <a:rPr lang="pl-PL" dirty="0" smtClean="0"/>
              <a:t>glos;</a:t>
            </a:r>
          </a:p>
          <a:p>
            <a:pPr algn="just"/>
            <a:r>
              <a:rPr lang="pl-PL" dirty="0" smtClean="0"/>
              <a:t>wzorów;</a:t>
            </a:r>
          </a:p>
          <a:p>
            <a:pPr algn="just"/>
            <a:r>
              <a:rPr lang="pl-PL" dirty="0" smtClean="0"/>
              <a:t>zestawień;</a:t>
            </a:r>
          </a:p>
          <a:p>
            <a:pPr algn="just"/>
            <a:r>
              <a:rPr lang="pl-PL" dirty="0" smtClean="0"/>
              <a:t>not bibliograficznych publikacji prawniczych;</a:t>
            </a:r>
          </a:p>
          <a:p>
            <a:pPr algn="just"/>
            <a:r>
              <a:rPr lang="pl-PL" dirty="0" smtClean="0"/>
              <a:t>procedur.</a:t>
            </a:r>
          </a:p>
          <a:p>
            <a:pPr algn="just">
              <a:buNone/>
            </a:pPr>
            <a:r>
              <a:rPr lang="pl-PL" b="1" dirty="0" smtClean="0"/>
              <a:t>Struktura haseł jest jednolita dla wszystkich rodzajów dokumentów.</a:t>
            </a:r>
            <a:endParaRPr lang="pl-P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Wyszukiwanie w </a:t>
            </a:r>
            <a:r>
              <a:rPr lang="pl-PL" dirty="0" err="1" smtClean="0"/>
              <a:t>LEX-ie</a:t>
            </a:r>
            <a:endParaRPr lang="pl-PL" dirty="0"/>
          </a:p>
        </p:txBody>
      </p:sp>
      <p:sp>
        <p:nvSpPr>
          <p:cNvPr id="3" name="Symbol zastępczy zawartości 2"/>
          <p:cNvSpPr>
            <a:spLocks noGrp="1"/>
          </p:cNvSpPr>
          <p:nvPr>
            <p:ph idx="1"/>
          </p:nvPr>
        </p:nvSpPr>
        <p:spPr>
          <a:xfrm>
            <a:off x="677334" y="1328928"/>
            <a:ext cx="8990922" cy="5266944"/>
          </a:xfrm>
        </p:spPr>
        <p:txBody>
          <a:bodyPr>
            <a:normAutofit/>
          </a:bodyPr>
          <a:lstStyle/>
          <a:p>
            <a:pPr algn="just"/>
            <a:r>
              <a:rPr lang="pl-PL" b="1" dirty="0" smtClean="0"/>
              <a:t>3) Wyszukiwanie formalne</a:t>
            </a:r>
          </a:p>
          <a:p>
            <a:pPr algn="just"/>
            <a:endParaRPr lang="pl-PL" dirty="0" smtClean="0"/>
          </a:p>
          <a:p>
            <a:pPr algn="just"/>
            <a:r>
              <a:rPr lang="pl-PL" b="1" dirty="0" smtClean="0"/>
              <a:t>Filtry</a:t>
            </a:r>
            <a:r>
              <a:rPr lang="pl-PL" dirty="0" smtClean="0"/>
              <a:t> – poszczególne kategorie dokumentów w programie można przeszukiwać za pomocą filtrów pozwalającego na wyszukanie dokumentów o określonych cechach formalnych takich jak identyfikator, sygnatura, data, autor, wydawnictwo, tytuł, aktualność, obowiązywanie etc.</a:t>
            </a:r>
            <a:endParaRPr lang="pl-P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Wyszukiwanie w </a:t>
            </a:r>
            <a:r>
              <a:rPr lang="pl-PL" dirty="0" err="1" smtClean="0"/>
              <a:t>LEX-ie</a:t>
            </a:r>
            <a:endParaRPr lang="pl-PL" dirty="0"/>
          </a:p>
        </p:txBody>
      </p:sp>
      <p:sp>
        <p:nvSpPr>
          <p:cNvPr id="3" name="Symbol zastępczy zawartości 2"/>
          <p:cNvSpPr>
            <a:spLocks noGrp="1"/>
          </p:cNvSpPr>
          <p:nvPr>
            <p:ph idx="1"/>
          </p:nvPr>
        </p:nvSpPr>
        <p:spPr>
          <a:xfrm>
            <a:off x="677334" y="1328928"/>
            <a:ext cx="8990922" cy="5266944"/>
          </a:xfrm>
        </p:spPr>
        <p:txBody>
          <a:bodyPr>
            <a:normAutofit/>
          </a:bodyPr>
          <a:lstStyle/>
          <a:p>
            <a:pPr algn="just"/>
            <a:r>
              <a:rPr lang="pl-PL" b="1" dirty="0" smtClean="0"/>
              <a:t>4) Szybkie wyszukiwanie</a:t>
            </a:r>
          </a:p>
          <a:p>
            <a:pPr algn="just"/>
            <a:endParaRPr lang="pl-PL" b="1" dirty="0" smtClean="0"/>
          </a:p>
          <a:p>
            <a:pPr algn="just"/>
            <a:r>
              <a:rPr lang="pl-PL" b="1" dirty="0" smtClean="0"/>
              <a:t>"Roczniki" </a:t>
            </a:r>
            <a:r>
              <a:rPr lang="pl-PL" dirty="0" smtClean="0"/>
              <a:t>– narzędzie służące do wyszukiwania dokumentów opublikowanych przez poszczególne wydawnictwa w poszczególnych latach.</a:t>
            </a:r>
          </a:p>
          <a:p>
            <a:pPr algn="just"/>
            <a:endParaRPr lang="pl-PL" dirty="0" smtClean="0"/>
          </a:p>
          <a:p>
            <a:pPr algn="just"/>
            <a:r>
              <a:rPr lang="pl-PL" b="1" dirty="0" smtClean="0"/>
              <a:t>"Kodeksy" </a:t>
            </a:r>
            <a:r>
              <a:rPr lang="pl-PL" dirty="0" smtClean="0"/>
              <a:t>– funkcja umożliwiająca szybki dostęp do listy wszystkich kodeksów oraz najważniejszych ustaw podatkowych.</a:t>
            </a:r>
          </a:p>
          <a:p>
            <a:pPr algn="just"/>
            <a:endParaRPr lang="pl-PL" dirty="0" smtClean="0"/>
          </a:p>
          <a:p>
            <a:pPr algn="just"/>
            <a:r>
              <a:rPr lang="pl-PL" b="1" dirty="0" smtClean="0"/>
              <a:t>"Szukaj po identyfikatorze" </a:t>
            </a:r>
            <a:r>
              <a:rPr lang="pl-PL" dirty="0" smtClean="0"/>
              <a:t>– narzędzie służące do szybkiego wyszukiwania dokumentów wybranej kategorii po ich indywidualnych cechach.</a:t>
            </a:r>
          </a:p>
          <a:p>
            <a:pPr algn="just"/>
            <a:endParaRPr lang="pl-PL" dirty="0" smtClean="0"/>
          </a:p>
          <a:p>
            <a:pPr algn="just"/>
            <a:r>
              <a:rPr lang="pl-PL" b="1" dirty="0" smtClean="0"/>
              <a:t>"Biblioteka" </a:t>
            </a:r>
            <a:r>
              <a:rPr lang="pl-PL" dirty="0" smtClean="0"/>
              <a:t>- narzędzie służące szybkiemu wyszukaniu komentarzy i monografii poświęconych danej tematyce.</a:t>
            </a:r>
            <a:endParaRPr lang="pl-PL"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Wyszukiwanie w </a:t>
            </a:r>
            <a:r>
              <a:rPr lang="pl-PL" dirty="0" err="1" smtClean="0"/>
              <a:t>LEX-ie</a:t>
            </a:r>
            <a:endParaRPr lang="pl-PL" dirty="0"/>
          </a:p>
        </p:txBody>
      </p:sp>
      <p:sp>
        <p:nvSpPr>
          <p:cNvPr id="3" name="Symbol zastępczy zawartości 2"/>
          <p:cNvSpPr>
            <a:spLocks noGrp="1"/>
          </p:cNvSpPr>
          <p:nvPr>
            <p:ph idx="1"/>
          </p:nvPr>
        </p:nvSpPr>
        <p:spPr>
          <a:xfrm>
            <a:off x="677334" y="1328928"/>
            <a:ext cx="8990922" cy="5266944"/>
          </a:xfrm>
        </p:spPr>
        <p:txBody>
          <a:bodyPr>
            <a:normAutofit/>
          </a:bodyPr>
          <a:lstStyle/>
          <a:p>
            <a:pPr algn="just"/>
            <a:r>
              <a:rPr lang="pl-PL" b="1" dirty="0" smtClean="0"/>
              <a:t>4) Szybkie wyszukiwanie</a:t>
            </a:r>
          </a:p>
          <a:p>
            <a:pPr algn="just"/>
            <a:endParaRPr lang="pl-PL" b="1" dirty="0" smtClean="0"/>
          </a:p>
          <a:p>
            <a:pPr algn="just"/>
            <a:r>
              <a:rPr lang="pl-PL" b="1" dirty="0" smtClean="0"/>
              <a:t>"Roczniki" </a:t>
            </a:r>
            <a:r>
              <a:rPr lang="pl-PL" dirty="0" smtClean="0"/>
              <a:t>– narzędzie służące do wyszukiwania dokumentów opublikowanych przez poszczególne wydawnictwa w poszczególnych latach.</a:t>
            </a:r>
          </a:p>
          <a:p>
            <a:pPr algn="just"/>
            <a:endParaRPr lang="pl-PL" dirty="0" smtClean="0"/>
          </a:p>
          <a:p>
            <a:pPr algn="just"/>
            <a:r>
              <a:rPr lang="pl-PL" b="1" dirty="0" smtClean="0"/>
              <a:t>"Kodeksy" </a:t>
            </a:r>
            <a:r>
              <a:rPr lang="pl-PL" dirty="0" smtClean="0"/>
              <a:t>– funkcja umożliwiająca szybki dostęp do listy wszystkich kodeksów oraz najważniejszych ustaw podatkowych.</a:t>
            </a:r>
          </a:p>
          <a:p>
            <a:pPr algn="just"/>
            <a:endParaRPr lang="pl-PL" dirty="0" smtClean="0"/>
          </a:p>
          <a:p>
            <a:pPr algn="just"/>
            <a:r>
              <a:rPr lang="pl-PL" b="1" dirty="0" smtClean="0"/>
              <a:t>"Szukaj po identyfikatorze" </a:t>
            </a:r>
            <a:r>
              <a:rPr lang="pl-PL" dirty="0" smtClean="0"/>
              <a:t>– narzędzie służące do szybkiego wyszukiwania dokumentów wybranej kategorii po ich indywidualnych cechach.</a:t>
            </a:r>
          </a:p>
          <a:p>
            <a:pPr algn="just"/>
            <a:endParaRPr lang="pl-PL" dirty="0" smtClean="0"/>
          </a:p>
          <a:p>
            <a:pPr algn="just"/>
            <a:r>
              <a:rPr lang="pl-PL" b="1" dirty="0" smtClean="0"/>
              <a:t>"Biblioteka" </a:t>
            </a:r>
            <a:r>
              <a:rPr lang="pl-PL" dirty="0" smtClean="0"/>
              <a:t>- narzędzie służące szybkiemu wyszukaniu komentarzy i monografii poświęconych danej tematyce.</a:t>
            </a:r>
            <a:endParaRPr lang="pl-PL"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Praca z tekstem w </a:t>
            </a:r>
            <a:r>
              <a:rPr lang="pl-PL" dirty="0" err="1" smtClean="0"/>
              <a:t>LEX-ie</a:t>
            </a:r>
            <a:endParaRPr lang="pl-PL" dirty="0"/>
          </a:p>
        </p:txBody>
      </p:sp>
      <p:sp>
        <p:nvSpPr>
          <p:cNvPr id="3" name="Symbol zastępczy zawartości 2"/>
          <p:cNvSpPr>
            <a:spLocks noGrp="1"/>
          </p:cNvSpPr>
          <p:nvPr>
            <p:ph idx="1"/>
          </p:nvPr>
        </p:nvSpPr>
        <p:spPr>
          <a:xfrm>
            <a:off x="677334" y="1328928"/>
            <a:ext cx="8990922" cy="5266944"/>
          </a:xfrm>
        </p:spPr>
        <p:txBody>
          <a:bodyPr>
            <a:normAutofit fontScale="77500" lnSpcReduction="20000"/>
          </a:bodyPr>
          <a:lstStyle/>
          <a:p>
            <a:pPr>
              <a:buNone/>
            </a:pPr>
            <a:r>
              <a:rPr lang="pl-PL" b="1" dirty="0" smtClean="0"/>
              <a:t>Ocena obowiązywania aktu prawnego. </a:t>
            </a:r>
          </a:p>
          <a:p>
            <a:r>
              <a:rPr lang="pl-PL" dirty="0" smtClean="0"/>
              <a:t>O statusie aktu informują Użytkownika kolory identyfikatorów aktów (na listach) oraz kolory wstęg (w tekstach):</a:t>
            </a:r>
          </a:p>
          <a:p>
            <a:r>
              <a:rPr lang="pl-PL" dirty="0" smtClean="0"/>
              <a:t>zielony  = obowiązujący;</a:t>
            </a:r>
          </a:p>
          <a:p>
            <a:r>
              <a:rPr lang="pl-PL" dirty="0" smtClean="0"/>
              <a:t>niebieski  = oczekujący;</a:t>
            </a:r>
          </a:p>
          <a:p>
            <a:r>
              <a:rPr lang="pl-PL" dirty="0" smtClean="0"/>
              <a:t>fioletowy = archiwalny;</a:t>
            </a:r>
          </a:p>
          <a:p>
            <a:pPr>
              <a:buNone/>
            </a:pPr>
            <a:r>
              <a:rPr lang="pl-PL" b="1" dirty="0" smtClean="0"/>
              <a:t>Informacja o obowiązywaniu aktu prawnego.</a:t>
            </a:r>
          </a:p>
          <a:p>
            <a:r>
              <a:rPr lang="pl-PL" dirty="0" smtClean="0"/>
              <a:t>W </a:t>
            </a:r>
            <a:r>
              <a:rPr lang="pl-PL" b="1" dirty="0" smtClean="0"/>
              <a:t>metryce aktu </a:t>
            </a:r>
            <a:r>
              <a:rPr lang="pl-PL" dirty="0" smtClean="0"/>
              <a:t>prawnego znajduje się informacja o:</a:t>
            </a:r>
          </a:p>
          <a:p>
            <a:r>
              <a:rPr lang="pl-PL" dirty="0" smtClean="0"/>
              <a:t>datach uchwalenia i ogłoszenia aktu;</a:t>
            </a:r>
          </a:p>
          <a:p>
            <a:r>
              <a:rPr lang="pl-PL" dirty="0" smtClean="0"/>
              <a:t>wszystkich datach wejścia w życie aktu oraz dacie mocy wstecznej aktu  (data główna jest wyróżniona kolorem zielonym);</a:t>
            </a:r>
          </a:p>
          <a:p>
            <a:r>
              <a:rPr lang="pl-PL" dirty="0" smtClean="0"/>
              <a:t>datach utraty mocy aktu.</a:t>
            </a:r>
          </a:p>
          <a:p>
            <a:endParaRPr lang="pl-PL" dirty="0" smtClean="0"/>
          </a:p>
          <a:p>
            <a:r>
              <a:rPr lang="pl-PL" dirty="0" smtClean="0"/>
              <a:t>W </a:t>
            </a:r>
            <a:r>
              <a:rPr lang="pl-PL" b="1" dirty="0" smtClean="0"/>
              <a:t>lewym panelu tekstu</a:t>
            </a:r>
            <a:r>
              <a:rPr lang="pl-PL" dirty="0" smtClean="0"/>
              <a:t> aktu znajduje się informacja o:</a:t>
            </a:r>
          </a:p>
          <a:p>
            <a:r>
              <a:rPr lang="pl-PL" dirty="0" smtClean="0"/>
              <a:t>statusie obowiązywania aktu;</a:t>
            </a:r>
          </a:p>
          <a:p>
            <a:r>
              <a:rPr lang="pl-PL" dirty="0" smtClean="0"/>
              <a:t>dacie wejścia w życie aktu, wraz ze wskazaniem na jednostkę redakcyjną tego samego lub innego aktu, jeżeli wejście w życie ma charakter nietypowy (tzw. komplikacja);</a:t>
            </a:r>
          </a:p>
          <a:p>
            <a:r>
              <a:rPr lang="pl-PL" dirty="0" smtClean="0"/>
              <a:t>dacie utraty mocy aktu, wraz ze wskazaniem na jednostkę redakcyjną  aktu, jeżeli utrata mocy ma charakter nietypowy.</a:t>
            </a:r>
          </a:p>
          <a:p>
            <a:pPr>
              <a:buNone/>
            </a:pPr>
            <a:endParaRPr lang="pl-PL" dirty="0" smtClean="0"/>
          </a:p>
          <a:p>
            <a:pPr algn="just"/>
            <a:endParaRPr lang="pl-PL"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Praca z tekstem w </a:t>
            </a:r>
            <a:r>
              <a:rPr lang="pl-PL" dirty="0" err="1" smtClean="0"/>
              <a:t>LEX-ie</a:t>
            </a:r>
            <a:endParaRPr lang="pl-PL" dirty="0"/>
          </a:p>
        </p:txBody>
      </p:sp>
      <p:sp>
        <p:nvSpPr>
          <p:cNvPr id="3" name="Symbol zastępczy zawartości 2"/>
          <p:cNvSpPr>
            <a:spLocks noGrp="1"/>
          </p:cNvSpPr>
          <p:nvPr>
            <p:ph idx="1"/>
          </p:nvPr>
        </p:nvSpPr>
        <p:spPr>
          <a:xfrm>
            <a:off x="677334" y="1328928"/>
            <a:ext cx="8990922" cy="5266944"/>
          </a:xfrm>
        </p:spPr>
        <p:txBody>
          <a:bodyPr>
            <a:normAutofit fontScale="85000" lnSpcReduction="10000"/>
          </a:bodyPr>
          <a:lstStyle/>
          <a:p>
            <a:pPr>
              <a:buNone/>
            </a:pPr>
            <a:r>
              <a:rPr lang="pl-PL" b="1" dirty="0" smtClean="0"/>
              <a:t>„Porównaj z poprzednią wersją”  </a:t>
            </a:r>
            <a:r>
              <a:rPr lang="pl-PL" dirty="0" smtClean="0"/>
              <a:t>– funkcja umożliwiająca porównywanie zmian między wersjami:</a:t>
            </a:r>
          </a:p>
          <a:p>
            <a:pPr>
              <a:buNone/>
            </a:pPr>
            <a:r>
              <a:rPr lang="pl-PL" dirty="0" smtClean="0"/>
              <a:t>aktów prawa powszechnego, resortowego, miejscowego i europejskiego;</a:t>
            </a:r>
          </a:p>
          <a:p>
            <a:pPr>
              <a:buNone/>
            </a:pPr>
            <a:r>
              <a:rPr lang="pl-PL" dirty="0" smtClean="0"/>
              <a:t>treści jednostek redakcyjnych aktów prawa powszechnego w randze ustawy;</a:t>
            </a:r>
          </a:p>
          <a:p>
            <a:pPr>
              <a:buNone/>
            </a:pPr>
            <a:endParaRPr lang="pl-PL" dirty="0" smtClean="0"/>
          </a:p>
          <a:p>
            <a:pPr>
              <a:buNone/>
            </a:pPr>
            <a:r>
              <a:rPr lang="pl-PL" b="1" dirty="0" smtClean="0"/>
              <a:t>Historia jednostki </a:t>
            </a:r>
            <a:r>
              <a:rPr lang="pl-PL" dirty="0" smtClean="0"/>
              <a:t> - funkcja prezentująca wszystkie wersje treści jednostki redakcyjnej ustawy. Aby historia była dostępna jednostka musi być przynajmniej raz zmieniona, lub dodana już po publikacji aktu. Dla jednostek od wersji pierwotnej nigdy nie zmienianych historia nie jest prezentowana.</a:t>
            </a:r>
          </a:p>
          <a:p>
            <a:pPr>
              <a:buFontTx/>
              <a:buChar char="-"/>
            </a:pPr>
            <a:endParaRPr lang="pl-PL" dirty="0" smtClean="0"/>
          </a:p>
          <a:p>
            <a:pPr>
              <a:buNone/>
            </a:pPr>
            <a:r>
              <a:rPr lang="pl-PL" b="1" dirty="0" smtClean="0"/>
              <a:t>Dokumenty powiązane</a:t>
            </a:r>
            <a:r>
              <a:rPr lang="pl-PL" dirty="0" smtClean="0"/>
              <a:t> – pod jednostkami redakcyjnymi aktów prawnych znajdują się odesłania do powiązanych z jednostkami dokumentów, takich jak:</a:t>
            </a:r>
          </a:p>
          <a:p>
            <a:r>
              <a:rPr lang="pl-PL" dirty="0" smtClean="0"/>
              <a:t>akty wykonawcze;</a:t>
            </a:r>
          </a:p>
          <a:p>
            <a:r>
              <a:rPr lang="pl-PL" dirty="0" smtClean="0"/>
              <a:t>orzeczenia sądowe;</a:t>
            </a:r>
          </a:p>
          <a:p>
            <a:r>
              <a:rPr lang="pl-PL" dirty="0" smtClean="0"/>
              <a:t>pisma urzędowe;</a:t>
            </a:r>
          </a:p>
          <a:p>
            <a:r>
              <a:rPr lang="pl-PL" dirty="0" smtClean="0"/>
              <a:t>tezy z piśmiennictwa;</a:t>
            </a:r>
          </a:p>
          <a:p>
            <a:r>
              <a:rPr lang="pl-PL" dirty="0" smtClean="0"/>
              <a:t>komentarze;</a:t>
            </a:r>
          </a:p>
          <a:p>
            <a:r>
              <a:rPr lang="pl-PL" dirty="0" smtClean="0"/>
              <a:t>Wzory i zestawienia itp.</a:t>
            </a:r>
          </a:p>
          <a:p>
            <a:endParaRPr lang="pl-PL" dirty="0" smtClean="0"/>
          </a:p>
          <a:p>
            <a:pPr>
              <a:buNone/>
            </a:pPr>
            <a:endParaRPr lang="pl-PL" dirty="0" smtClean="0"/>
          </a:p>
          <a:p>
            <a:pPr algn="just"/>
            <a:endParaRPr lang="pl-PL"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Praca z tekstem w </a:t>
            </a:r>
            <a:r>
              <a:rPr lang="pl-PL" dirty="0" err="1" smtClean="0"/>
              <a:t>LEX-ie</a:t>
            </a:r>
            <a:endParaRPr lang="pl-PL" dirty="0"/>
          </a:p>
        </p:txBody>
      </p:sp>
      <p:sp>
        <p:nvSpPr>
          <p:cNvPr id="3" name="Symbol zastępczy zawartości 2"/>
          <p:cNvSpPr>
            <a:spLocks noGrp="1"/>
          </p:cNvSpPr>
          <p:nvPr>
            <p:ph idx="1"/>
          </p:nvPr>
        </p:nvSpPr>
        <p:spPr>
          <a:xfrm>
            <a:off x="677334" y="1328928"/>
            <a:ext cx="8990922" cy="5266944"/>
          </a:xfrm>
        </p:spPr>
        <p:txBody>
          <a:bodyPr>
            <a:normAutofit/>
          </a:bodyPr>
          <a:lstStyle/>
          <a:p>
            <a:r>
              <a:rPr lang="pl-PL" dirty="0" smtClean="0"/>
              <a:t>Relacje – uwidocznione w metrykach dokumentów typy powiązań z innymi dokumentami. Na system powiązań składają się:</a:t>
            </a:r>
          </a:p>
          <a:p>
            <a:endParaRPr lang="pl-PL" dirty="0" smtClean="0"/>
          </a:p>
          <a:p>
            <a:r>
              <a:rPr lang="pl-PL" dirty="0" smtClean="0"/>
              <a:t>Relacje między aktami prawnymi:</a:t>
            </a:r>
          </a:p>
          <a:p>
            <a:r>
              <a:rPr lang="pl-PL" dirty="0" smtClean="0"/>
              <a:t>zmiana, sprostowanie, zmiana wynikająca z;</a:t>
            </a:r>
          </a:p>
          <a:p>
            <a:r>
              <a:rPr lang="pl-PL" dirty="0" smtClean="0"/>
              <a:t>uchylenie;</a:t>
            </a:r>
          </a:p>
          <a:p>
            <a:r>
              <a:rPr lang="pl-PL" dirty="0" smtClean="0"/>
              <a:t>wykonanie;</a:t>
            </a:r>
          </a:p>
          <a:p>
            <a:r>
              <a:rPr lang="pl-PL" dirty="0" smtClean="0"/>
              <a:t>ujednolicenie;</a:t>
            </a:r>
          </a:p>
          <a:p>
            <a:r>
              <a:rPr lang="pl-PL" dirty="0" smtClean="0"/>
              <a:t>wprowadzenie;</a:t>
            </a:r>
          </a:p>
          <a:p>
            <a:r>
              <a:rPr lang="pl-PL" dirty="0" smtClean="0"/>
              <a:t>interpretacja;</a:t>
            </a:r>
          </a:p>
          <a:p>
            <a:r>
              <a:rPr lang="pl-PL" dirty="0" smtClean="0"/>
              <a:t>implementacja;</a:t>
            </a:r>
          </a:p>
          <a:p>
            <a:pPr>
              <a:buNone/>
            </a:pPr>
            <a:endParaRPr lang="pl-PL" dirty="0" smtClean="0"/>
          </a:p>
          <a:p>
            <a:pPr algn="just"/>
            <a:endParaRPr lang="pl-PL"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Praca z tekstem w </a:t>
            </a:r>
            <a:r>
              <a:rPr lang="pl-PL" dirty="0" err="1" smtClean="0"/>
              <a:t>LEX-ie</a:t>
            </a:r>
            <a:endParaRPr lang="pl-PL" dirty="0"/>
          </a:p>
        </p:txBody>
      </p:sp>
      <p:sp>
        <p:nvSpPr>
          <p:cNvPr id="3" name="Symbol zastępczy zawartości 2"/>
          <p:cNvSpPr>
            <a:spLocks noGrp="1"/>
          </p:cNvSpPr>
          <p:nvPr>
            <p:ph idx="1"/>
          </p:nvPr>
        </p:nvSpPr>
        <p:spPr>
          <a:xfrm>
            <a:off x="677334" y="1328928"/>
            <a:ext cx="8990922" cy="5266944"/>
          </a:xfrm>
        </p:spPr>
        <p:txBody>
          <a:bodyPr>
            <a:normAutofit/>
          </a:bodyPr>
          <a:lstStyle/>
          <a:p>
            <a:pPr>
              <a:buNone/>
            </a:pPr>
            <a:r>
              <a:rPr lang="pl-PL" dirty="0" smtClean="0"/>
              <a:t>Drukowanie, zapis, wysyłka mailem</a:t>
            </a:r>
          </a:p>
          <a:p>
            <a:pPr>
              <a:buNone/>
            </a:pPr>
            <a:endParaRPr lang="pl-PL" dirty="0" smtClean="0"/>
          </a:p>
          <a:p>
            <a:pPr>
              <a:buFont typeface="Courier New" pitchFamily="49" charset="0"/>
              <a:buChar char="o"/>
            </a:pPr>
            <a:r>
              <a:rPr lang="pl-PL" b="1" dirty="0" smtClean="0"/>
              <a:t>Eksport dokumentów </a:t>
            </a:r>
            <a:r>
              <a:rPr lang="pl-PL" dirty="0" smtClean="0"/>
              <a:t>- dokumenty tekstowy w programie można otworzyć w edytorze tekstu i zapisać na dysku. Domyślnym formatem zapisu jest format RTF.</a:t>
            </a:r>
          </a:p>
          <a:p>
            <a:pPr>
              <a:buFont typeface="Courier New" pitchFamily="49" charset="0"/>
              <a:buChar char="o"/>
            </a:pPr>
            <a:endParaRPr lang="pl-PL" dirty="0" smtClean="0"/>
          </a:p>
          <a:p>
            <a:pPr>
              <a:buFont typeface="Courier New" pitchFamily="49" charset="0"/>
              <a:buChar char="o"/>
            </a:pPr>
            <a:r>
              <a:rPr lang="pl-PL" b="1" dirty="0" smtClean="0"/>
              <a:t>Wysyłanie dokumentów mailem </a:t>
            </a:r>
            <a:r>
              <a:rPr lang="pl-PL" dirty="0" smtClean="0"/>
              <a:t>- dokumenty tekstowe w programie  można wysłać jako załącznik do wiadomości e-mail.</a:t>
            </a:r>
          </a:p>
          <a:p>
            <a:pPr>
              <a:buFont typeface="Courier New" pitchFamily="49" charset="0"/>
              <a:buChar char="o"/>
            </a:pPr>
            <a:endParaRPr lang="pl-PL" dirty="0" smtClean="0"/>
          </a:p>
          <a:p>
            <a:pPr>
              <a:buFont typeface="Courier New" pitchFamily="49" charset="0"/>
              <a:buChar char="o"/>
            </a:pPr>
            <a:r>
              <a:rPr lang="pl-PL" b="1" dirty="0" smtClean="0"/>
              <a:t>Kopiowanie informacji o zmianach </a:t>
            </a:r>
            <a:r>
              <a:rPr lang="pl-PL" dirty="0" smtClean="0"/>
              <a:t>- możliwość wstawienia do dokumentu informacji o zmianach w akcie zapisanej wg ustalonej formuły.</a:t>
            </a:r>
          </a:p>
          <a:p>
            <a:pPr>
              <a:buFont typeface="Courier New" pitchFamily="49" charset="0"/>
              <a:buChar char="o"/>
            </a:pPr>
            <a:endParaRPr lang="pl-PL" dirty="0" smtClean="0"/>
          </a:p>
          <a:p>
            <a:pPr>
              <a:buFont typeface="Courier New" pitchFamily="49" charset="0"/>
              <a:buChar char="o"/>
            </a:pPr>
            <a:r>
              <a:rPr lang="pl-PL" b="1" dirty="0" smtClean="0"/>
              <a:t>Aktówka/ Drukuj biuletyn </a:t>
            </a:r>
            <a:r>
              <a:rPr lang="pl-PL" dirty="0" smtClean="0"/>
              <a:t>- treść dokumentów dodanych do aktówki można zapisać/ drukować w formie biuletynu.</a:t>
            </a:r>
          </a:p>
          <a:p>
            <a:pPr algn="just"/>
            <a:endParaRPr 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Dostęp do informacji publicznej – Biuletyn Informacji Publicznej (BIP)</a:t>
            </a:r>
            <a:endParaRPr lang="pl-PL" dirty="0"/>
          </a:p>
        </p:txBody>
      </p:sp>
      <p:sp>
        <p:nvSpPr>
          <p:cNvPr id="3" name="Symbol zastępczy zawartości 2"/>
          <p:cNvSpPr>
            <a:spLocks noGrp="1"/>
          </p:cNvSpPr>
          <p:nvPr>
            <p:ph idx="1"/>
          </p:nvPr>
        </p:nvSpPr>
        <p:spPr/>
        <p:txBody>
          <a:bodyPr/>
          <a:lstStyle/>
          <a:p>
            <a:r>
              <a:rPr lang="pl-PL" dirty="0" smtClean="0"/>
              <a:t>BIP =  system stron internetowych służący powszechnemu i bezpłatnemu dostępowi do informacji publicznej;</a:t>
            </a:r>
          </a:p>
          <a:p>
            <a:r>
              <a:rPr lang="pl-PL" dirty="0" smtClean="0"/>
              <a:t>Art. 8 ustawy o dostępie do informacji publicznej</a:t>
            </a:r>
          </a:p>
          <a:p>
            <a:pPr>
              <a:buNone/>
            </a:pPr>
            <a:r>
              <a:rPr lang="pl-PL" dirty="0" smtClean="0">
                <a:sym typeface="Wingdings" pitchFamily="2" charset="2"/>
              </a:rPr>
              <a:t> </a:t>
            </a:r>
            <a:r>
              <a:rPr lang="pl-PL" dirty="0" smtClean="0"/>
              <a:t>ujednolicony system stron</a:t>
            </a:r>
          </a:p>
          <a:p>
            <a:endParaRPr lang="pl-PL" dirty="0" smtClean="0"/>
          </a:p>
          <a:p>
            <a:r>
              <a:rPr lang="pl-PL" dirty="0" smtClean="0"/>
              <a:t>Dostęp:</a:t>
            </a:r>
          </a:p>
          <a:p>
            <a:r>
              <a:rPr lang="pl-PL" dirty="0" smtClean="0">
                <a:sym typeface="Wingdings" pitchFamily="2" charset="2"/>
              </a:rPr>
              <a:t>za pomocą strony głównej BIP </a:t>
            </a:r>
            <a:r>
              <a:rPr lang="pl-PL" dirty="0" smtClean="0">
                <a:hlinkClick r:id="rId2"/>
              </a:rPr>
              <a:t>http://www.bip.gov.pl/</a:t>
            </a:r>
            <a:endParaRPr lang="pl-PL" dirty="0" smtClean="0"/>
          </a:p>
          <a:p>
            <a:r>
              <a:rPr lang="pl-PL" dirty="0" smtClean="0">
                <a:sym typeface="Wingdings" pitchFamily="2" charset="2"/>
              </a:rPr>
              <a:t>za pomocą </a:t>
            </a:r>
            <a:r>
              <a:rPr lang="pl-PL" dirty="0" smtClean="0"/>
              <a:t>stron podmiotowych, np. UM Wrocław</a:t>
            </a:r>
          </a:p>
          <a:p>
            <a:endParaRPr lang="pl-PL" dirty="0" smtClean="0"/>
          </a:p>
          <a:p>
            <a:pPr>
              <a:buNone/>
            </a:pPr>
            <a:endParaRPr lang="pl-PL" dirty="0"/>
          </a:p>
        </p:txBody>
      </p:sp>
      <p:pic>
        <p:nvPicPr>
          <p:cNvPr id="4" name="Obraz 3" descr="BIP logo.png"/>
          <p:cNvPicPr>
            <a:picLocks noChangeAspect="1"/>
          </p:cNvPicPr>
          <p:nvPr/>
        </p:nvPicPr>
        <p:blipFill>
          <a:blip r:embed="rId3" cstate="print"/>
          <a:stretch>
            <a:fillRect/>
          </a:stretch>
        </p:blipFill>
        <p:spPr>
          <a:xfrm>
            <a:off x="6526911" y="5297233"/>
            <a:ext cx="2381250" cy="847725"/>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Przykład</a:t>
            </a:r>
            <a:endParaRPr lang="pl-PL" dirty="0"/>
          </a:p>
        </p:txBody>
      </p:sp>
      <p:sp>
        <p:nvSpPr>
          <p:cNvPr id="3" name="Symbol zastępczy zawartości 2"/>
          <p:cNvSpPr>
            <a:spLocks noGrp="1"/>
          </p:cNvSpPr>
          <p:nvPr>
            <p:ph idx="1"/>
          </p:nvPr>
        </p:nvSpPr>
        <p:spPr/>
        <p:txBody>
          <a:bodyPr/>
          <a:lstStyle/>
          <a:p>
            <a:r>
              <a:rPr lang="pl-PL" dirty="0" smtClean="0"/>
              <a:t>Odszukać kodeks cywilny i przepisy dotyczące oznaczenia przedsiębiorcy (firmy).</a:t>
            </a:r>
          </a:p>
          <a:p>
            <a:pPr algn="just"/>
            <a:r>
              <a:rPr lang="pl-PL" dirty="0" smtClean="0"/>
              <a:t>Przedsiębiorca pod firmą XYZ we Wrocławiu, działający w branży informatycznej dowiedział się, że w mieście działa nowa firma XYZ, zajmująca się dostawą oprogramowania i często jest mylona przez klientów.</a:t>
            </a:r>
          </a:p>
          <a:p>
            <a:endParaRPr lang="pl-PL"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Przykładowa odpowiedź</a:t>
            </a:r>
            <a:endParaRPr lang="pl-PL" dirty="0"/>
          </a:p>
        </p:txBody>
      </p:sp>
      <p:sp>
        <p:nvSpPr>
          <p:cNvPr id="3" name="Symbol zastępczy zawartości 2"/>
          <p:cNvSpPr>
            <a:spLocks noGrp="1"/>
          </p:cNvSpPr>
          <p:nvPr>
            <p:ph idx="1"/>
          </p:nvPr>
        </p:nvSpPr>
        <p:spPr/>
        <p:txBody>
          <a:bodyPr/>
          <a:lstStyle/>
          <a:p>
            <a:r>
              <a:rPr lang="pl-PL" b="1" dirty="0" smtClean="0"/>
              <a:t>III CSK 120/11</a:t>
            </a:r>
            <a:endParaRPr lang="pl-PL" dirty="0" smtClean="0"/>
          </a:p>
          <a:p>
            <a:pPr>
              <a:buNone/>
            </a:pPr>
            <a:endParaRPr lang="pl-PL"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ZADANIE 1</a:t>
            </a:r>
            <a:endParaRPr lang="pl-PL" dirty="0"/>
          </a:p>
        </p:txBody>
      </p:sp>
      <p:sp>
        <p:nvSpPr>
          <p:cNvPr id="3" name="Symbol zastępczy zawartości 2"/>
          <p:cNvSpPr>
            <a:spLocks noGrp="1"/>
          </p:cNvSpPr>
          <p:nvPr>
            <p:ph idx="1"/>
          </p:nvPr>
        </p:nvSpPr>
        <p:spPr/>
        <p:txBody>
          <a:bodyPr/>
          <a:lstStyle/>
          <a:p>
            <a:pPr lvl="0"/>
            <a:r>
              <a:rPr lang="pl-PL" dirty="0" smtClean="0"/>
              <a:t>Proszę przy użyciu wyszukiwarki LEX znaleźć, w jakiej ustawie definiowane jest pojęcie „odnawialne źródło energii”. Proszę podać ustawę, podstawę prawną oraz szukaną definicję.</a:t>
            </a:r>
          </a:p>
          <a:p>
            <a:pPr>
              <a:buNone/>
            </a:pPr>
            <a:endParaRPr lang="pl-PL"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ZADANIE 2</a:t>
            </a:r>
            <a:endParaRPr lang="pl-PL" dirty="0"/>
          </a:p>
        </p:txBody>
      </p:sp>
      <p:sp>
        <p:nvSpPr>
          <p:cNvPr id="3" name="Symbol zastępczy zawartości 2"/>
          <p:cNvSpPr>
            <a:spLocks noGrp="1"/>
          </p:cNvSpPr>
          <p:nvPr>
            <p:ph idx="1"/>
          </p:nvPr>
        </p:nvSpPr>
        <p:spPr/>
        <p:txBody>
          <a:bodyPr/>
          <a:lstStyle/>
          <a:p>
            <a:pPr lvl="0"/>
            <a:r>
              <a:rPr lang="pl-PL" dirty="0" smtClean="0"/>
              <a:t>Proszę podać:</a:t>
            </a:r>
          </a:p>
          <a:p>
            <a:pPr lvl="0"/>
            <a:r>
              <a:rPr lang="pl-PL" dirty="0" smtClean="0"/>
              <a:t> nr i poz. Dz. U., </a:t>
            </a:r>
          </a:p>
          <a:p>
            <a:pPr lvl="0"/>
            <a:r>
              <a:rPr lang="pl-PL" dirty="0" smtClean="0"/>
              <a:t>datę wejścia w życie, </a:t>
            </a:r>
          </a:p>
          <a:p>
            <a:pPr lvl="0"/>
            <a:r>
              <a:rPr lang="pl-PL" dirty="0" smtClean="0"/>
              <a:t>datę ostatniej zmiany </a:t>
            </a:r>
          </a:p>
          <a:p>
            <a:pPr lvl="0"/>
            <a:r>
              <a:rPr lang="pl-PL" dirty="0" smtClean="0"/>
              <a:t>liczbę nowelizacji </a:t>
            </a:r>
          </a:p>
          <a:p>
            <a:pPr lvl="0">
              <a:buNone/>
            </a:pPr>
            <a:r>
              <a:rPr lang="pl-PL" dirty="0" smtClean="0"/>
              <a:t>dla ustawy Kodeksu pracy.</a:t>
            </a:r>
            <a:endParaRPr lang="pl-PL"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ZADANIE 3</a:t>
            </a:r>
            <a:endParaRPr lang="pl-PL" dirty="0"/>
          </a:p>
        </p:txBody>
      </p:sp>
      <p:sp>
        <p:nvSpPr>
          <p:cNvPr id="3" name="Symbol zastępczy zawartości 2"/>
          <p:cNvSpPr>
            <a:spLocks noGrp="1"/>
          </p:cNvSpPr>
          <p:nvPr>
            <p:ph idx="1"/>
          </p:nvPr>
        </p:nvSpPr>
        <p:spPr/>
        <p:txBody>
          <a:bodyPr/>
          <a:lstStyle/>
          <a:p>
            <a:pPr lvl="0"/>
            <a:r>
              <a:rPr lang="pl-PL" dirty="0" smtClean="0"/>
              <a:t>Proszę podać informację o najbliższej nowelizacji oczekującej na wejście w życie dotyczącej Prawa energetycznego i datę, kiedy ta nowelizacja ma wejść w życie.</a:t>
            </a:r>
          </a:p>
          <a:p>
            <a:pPr>
              <a:buNone/>
            </a:pPr>
            <a:endParaRPr lang="pl-PL"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ZADANIE 4</a:t>
            </a:r>
            <a:endParaRPr lang="pl-PL" dirty="0"/>
          </a:p>
        </p:txBody>
      </p:sp>
      <p:sp>
        <p:nvSpPr>
          <p:cNvPr id="3" name="Symbol zastępczy zawartości 2"/>
          <p:cNvSpPr>
            <a:spLocks noGrp="1"/>
          </p:cNvSpPr>
          <p:nvPr>
            <p:ph idx="1"/>
          </p:nvPr>
        </p:nvSpPr>
        <p:spPr/>
        <p:txBody>
          <a:bodyPr/>
          <a:lstStyle/>
          <a:p>
            <a:pPr lvl="0"/>
            <a:r>
              <a:rPr lang="pl-PL" dirty="0" smtClean="0"/>
              <a:t>Znajdź Kodeks spółek handlowych oraz podaj:</a:t>
            </a:r>
          </a:p>
          <a:p>
            <a:pPr lvl="0"/>
            <a:r>
              <a:rPr lang="pl-PL" dirty="0" smtClean="0"/>
              <a:t>3 autorów komentarzy do tej ustawy,</a:t>
            </a:r>
          </a:p>
          <a:p>
            <a:pPr lvl="0"/>
            <a:r>
              <a:rPr lang="pl-PL" dirty="0" smtClean="0"/>
              <a:t>sygnaturę przynajmniej trzech orzeczeń sądowych SN, wydanych na podstawie tej ustawy, z tym że nie mogą być starsze niż przed 2012,</a:t>
            </a:r>
          </a:p>
          <a:p>
            <a:pPr lvl="0"/>
            <a:r>
              <a:rPr lang="pl-PL" dirty="0" smtClean="0"/>
              <a:t>jeden akt, który został implementowany do tej ustawy.</a:t>
            </a:r>
          </a:p>
          <a:p>
            <a:endParaRPr lang="pl-PL"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ZADANIE 5</a:t>
            </a:r>
            <a:endParaRPr lang="pl-PL" dirty="0"/>
          </a:p>
        </p:txBody>
      </p:sp>
      <p:sp>
        <p:nvSpPr>
          <p:cNvPr id="3" name="Symbol zastępczy zawartości 2"/>
          <p:cNvSpPr>
            <a:spLocks noGrp="1"/>
          </p:cNvSpPr>
          <p:nvPr>
            <p:ph idx="1"/>
          </p:nvPr>
        </p:nvSpPr>
        <p:spPr/>
        <p:txBody>
          <a:bodyPr/>
          <a:lstStyle/>
          <a:p>
            <a:r>
              <a:rPr lang="pl-PL" dirty="0" smtClean="0"/>
              <a:t>Proszę znaleźć wzór umowy darowizny.</a:t>
            </a:r>
            <a:endParaRPr lang="pl-PL"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65142" y="1743456"/>
            <a:ext cx="8596668" cy="1194816"/>
          </a:xfrm>
        </p:spPr>
        <p:txBody>
          <a:bodyPr>
            <a:normAutofit fontScale="90000"/>
          </a:bodyPr>
          <a:lstStyle/>
          <a:p>
            <a:r>
              <a:rPr lang="pl-PL" dirty="0" smtClean="0"/>
              <a:t>Dziękuję za uwagę!</a:t>
            </a:r>
            <a:br>
              <a:rPr lang="pl-PL" dirty="0" smtClean="0"/>
            </a:br>
            <a:r>
              <a:rPr lang="pl-PL" dirty="0" smtClean="0"/>
              <a:t/>
            </a:r>
            <a:br>
              <a:rPr lang="pl-PL" dirty="0" smtClean="0"/>
            </a:br>
            <a:endParaRPr lang="pl-P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Dostęp do informacji publicznej – Biuletyn Informacji Publicznej (BIP)</a:t>
            </a:r>
            <a:endParaRPr lang="pl-PL" dirty="0"/>
          </a:p>
        </p:txBody>
      </p:sp>
      <p:sp>
        <p:nvSpPr>
          <p:cNvPr id="3" name="Symbol zastępczy zawartości 2"/>
          <p:cNvSpPr>
            <a:spLocks noGrp="1"/>
          </p:cNvSpPr>
          <p:nvPr>
            <p:ph idx="1"/>
          </p:nvPr>
        </p:nvSpPr>
        <p:spPr>
          <a:xfrm>
            <a:off x="377952" y="2160589"/>
            <a:ext cx="9326880" cy="4362131"/>
          </a:xfrm>
        </p:spPr>
        <p:txBody>
          <a:bodyPr/>
          <a:lstStyle/>
          <a:p>
            <a:r>
              <a:rPr lang="pl-PL" dirty="0" smtClean="0"/>
              <a:t>ustawa o dostępie do informacji publicznej (</a:t>
            </a:r>
            <a:r>
              <a:rPr lang="nn-NO" dirty="0" smtClean="0"/>
              <a:t>Dz.U. 2001 nr 112 poz. 1198</a:t>
            </a:r>
            <a:r>
              <a:rPr lang="pl-PL" dirty="0" smtClean="0"/>
              <a:t>)</a:t>
            </a:r>
          </a:p>
          <a:p>
            <a:pPr>
              <a:buNone/>
            </a:pPr>
            <a:endParaRPr lang="pl-PL" dirty="0" smtClean="0"/>
          </a:p>
          <a:p>
            <a:pPr>
              <a:buNone/>
            </a:pPr>
            <a:endParaRPr lang="pl-PL" dirty="0" smtClean="0"/>
          </a:p>
          <a:p>
            <a:r>
              <a:rPr lang="pl-PL" dirty="0" smtClean="0"/>
              <a:t>Komu przysługuje prawo do informacji publicznej? </a:t>
            </a:r>
            <a:r>
              <a:rPr lang="pl-PL" b="1" dirty="0" smtClean="0"/>
              <a:t>art. 2</a:t>
            </a:r>
          </a:p>
          <a:p>
            <a:r>
              <a:rPr lang="pl-PL" dirty="0" smtClean="0"/>
              <a:t>Kto jest obowiązany udostępniać informację publiczną? </a:t>
            </a:r>
            <a:r>
              <a:rPr lang="pl-PL" b="1" dirty="0" smtClean="0"/>
              <a:t>art. 4 ust. 1 i 2</a:t>
            </a:r>
          </a:p>
          <a:p>
            <a:r>
              <a:rPr lang="pl-PL" dirty="0" smtClean="0"/>
              <a:t>Jakie informacje powinny zostać udostępnione? </a:t>
            </a:r>
            <a:r>
              <a:rPr lang="pl-PL" b="1" dirty="0" smtClean="0"/>
              <a:t>art. 6</a:t>
            </a:r>
          </a:p>
          <a:p>
            <a:r>
              <a:rPr lang="pl-PL" dirty="0" smtClean="0"/>
              <a:t>Co jeśli informacja podlegająca udostępnianiu nie została udostępniona? </a:t>
            </a:r>
            <a:r>
              <a:rPr lang="pl-PL" b="1" dirty="0" smtClean="0"/>
              <a:t>art. 10 i następne</a:t>
            </a:r>
          </a:p>
          <a:p>
            <a:endParaRPr lang="pl-PL" b="1" dirty="0" smtClean="0"/>
          </a:p>
          <a:p>
            <a:endParaRPr lang="pl-PL" b="1" dirty="0" smtClean="0"/>
          </a:p>
          <a:p>
            <a:endParaRPr lang="pl-PL" b="1" dirty="0" smtClean="0"/>
          </a:p>
          <a:p>
            <a:endParaRPr lang="pl-PL" dirty="0" smtClean="0"/>
          </a:p>
          <a:p>
            <a:endParaRPr lang="pl-PL" dirty="0" smtClean="0"/>
          </a:p>
          <a:p>
            <a:endParaRPr lang="pl-P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Przykład 1</a:t>
            </a:r>
            <a:endParaRPr lang="pl-PL" dirty="0"/>
          </a:p>
        </p:txBody>
      </p:sp>
      <p:sp>
        <p:nvSpPr>
          <p:cNvPr id="3" name="Symbol zastępczy zawartości 2"/>
          <p:cNvSpPr>
            <a:spLocks noGrp="1"/>
          </p:cNvSpPr>
          <p:nvPr>
            <p:ph idx="1"/>
          </p:nvPr>
        </p:nvSpPr>
        <p:spPr/>
        <p:txBody>
          <a:bodyPr>
            <a:normAutofit/>
          </a:bodyPr>
          <a:lstStyle/>
          <a:p>
            <a:r>
              <a:rPr lang="pl-PL" dirty="0" smtClean="0"/>
              <a:t>Proszę za pomocą </a:t>
            </a:r>
            <a:r>
              <a:rPr lang="pl-PL" dirty="0" err="1" smtClean="0"/>
              <a:t>LEX-a</a:t>
            </a:r>
            <a:r>
              <a:rPr lang="pl-PL" dirty="0" smtClean="0"/>
              <a:t> znaleźć przykład (wzór) wniosku o udostępnienie informacji publicznej.</a:t>
            </a:r>
          </a:p>
          <a:p>
            <a:pPr>
              <a:buNone/>
            </a:pPr>
            <a:endParaRPr lang="pl-PL" dirty="0" smtClean="0"/>
          </a:p>
          <a:p>
            <a:r>
              <a:rPr lang="pl-PL" dirty="0" smtClean="0"/>
              <a:t>Korzystając ze strony BIP dla Urzędu Miasta Wrocławia, proszę podać:</a:t>
            </a:r>
          </a:p>
          <a:p>
            <a:endParaRPr lang="pl-PL" dirty="0" smtClean="0"/>
          </a:p>
          <a:p>
            <a:r>
              <a:rPr lang="pl-PL" dirty="0" smtClean="0"/>
              <a:t> jaki numer konta jest właściwy do wpłat opłat skarbowych, m.in. za złożenie dokumentu stwierdzającego udzielenie pełnomocnictwa.</a:t>
            </a:r>
          </a:p>
          <a:p>
            <a:r>
              <a:rPr lang="pl-PL" dirty="0" smtClean="0"/>
              <a:t>Ile jest dostępnych aktualnych ofert pracy w UM Wrocław? na jakie stanowiska?</a:t>
            </a:r>
          </a:p>
          <a:p>
            <a:r>
              <a:rPr lang="pl-PL" dirty="0" smtClean="0"/>
              <a:t>ile  apeli w roku 2013 podjęła Rada Miejska Wrocławia oraz numery tych aktów. </a:t>
            </a:r>
          </a:p>
          <a:p>
            <a:endParaRPr lang="pl-PL" dirty="0" smtClean="0"/>
          </a:p>
          <a:p>
            <a:endParaRPr lang="pl-PL" dirty="0" smtClean="0"/>
          </a:p>
          <a:p>
            <a:endParaRPr lang="pl-PL" dirty="0" smtClean="0"/>
          </a:p>
          <a:p>
            <a:endParaRPr lang="pl-PL" dirty="0" smtClean="0"/>
          </a:p>
          <a:p>
            <a:endParaRPr lang="pl-PL" dirty="0" smtClean="0"/>
          </a:p>
          <a:p>
            <a:endParaRPr lang="pl-PL" dirty="0" smtClean="0"/>
          </a:p>
          <a:p>
            <a:endParaRPr lang="pl-P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Czym jest LEX?</a:t>
            </a:r>
            <a:endParaRPr lang="pl-PL" dirty="0"/>
          </a:p>
        </p:txBody>
      </p:sp>
      <p:sp>
        <p:nvSpPr>
          <p:cNvPr id="3" name="Symbol zastępczy zawartości 2"/>
          <p:cNvSpPr>
            <a:spLocks noGrp="1"/>
          </p:cNvSpPr>
          <p:nvPr>
            <p:ph idx="1"/>
          </p:nvPr>
        </p:nvSpPr>
        <p:spPr/>
        <p:txBody>
          <a:bodyPr>
            <a:normAutofit lnSpcReduction="10000"/>
          </a:bodyPr>
          <a:lstStyle/>
          <a:p>
            <a:pPr algn="just"/>
            <a:endParaRPr lang="pl-PL" dirty="0" smtClean="0"/>
          </a:p>
          <a:p>
            <a:pPr algn="just">
              <a:buNone/>
            </a:pPr>
            <a:r>
              <a:rPr lang="pl-PL" dirty="0" smtClean="0"/>
              <a:t>= jeden z systemów informacji prawnej działający w Polsce</a:t>
            </a:r>
          </a:p>
          <a:p>
            <a:pPr algn="just">
              <a:buNone/>
            </a:pPr>
            <a:r>
              <a:rPr lang="pl-PL" dirty="0" smtClean="0">
                <a:sym typeface="Wingdings" pitchFamily="2" charset="2"/>
              </a:rPr>
              <a:t> </a:t>
            </a:r>
            <a:r>
              <a:rPr lang="pl-PL" b="1" dirty="0" smtClean="0">
                <a:sym typeface="Wingdings" pitchFamily="2" charset="2"/>
              </a:rPr>
              <a:t>system informacji prawnej </a:t>
            </a:r>
            <a:r>
              <a:rPr lang="pl-PL" dirty="0" smtClean="0">
                <a:sym typeface="Wingdings" pitchFamily="2" charset="2"/>
              </a:rPr>
              <a:t>- spójny system, w którym informacja o prawie uzupełniana jest informacjami o tym, jak to prawo jest interpretowane przez najważniejsze sądy w kraju (w szczególności sąd najwyższy).</a:t>
            </a:r>
            <a:endParaRPr lang="pl-PL" dirty="0" smtClean="0"/>
          </a:p>
          <a:p>
            <a:pPr algn="just">
              <a:buNone/>
            </a:pPr>
            <a:endParaRPr lang="pl-PL" dirty="0" smtClean="0"/>
          </a:p>
          <a:p>
            <a:pPr algn="just">
              <a:buFontTx/>
              <a:buChar char="-"/>
            </a:pPr>
            <a:r>
              <a:rPr lang="pl-PL" dirty="0" smtClean="0"/>
              <a:t>utworzona przez </a:t>
            </a:r>
          </a:p>
          <a:p>
            <a:pPr algn="just">
              <a:buFontTx/>
              <a:buChar char="-"/>
            </a:pPr>
            <a:r>
              <a:rPr lang="pl-PL" dirty="0" smtClean="0"/>
              <a:t>historia powstania </a:t>
            </a:r>
            <a:r>
              <a:rPr lang="pl-PL" dirty="0" err="1" smtClean="0"/>
              <a:t>Lex-a</a:t>
            </a:r>
            <a:r>
              <a:rPr lang="pl-PL" dirty="0" smtClean="0"/>
              <a:t>,</a:t>
            </a:r>
          </a:p>
          <a:p>
            <a:pPr algn="just">
              <a:buFontTx/>
              <a:buChar char="-"/>
            </a:pPr>
            <a:r>
              <a:rPr lang="pl-PL" dirty="0" smtClean="0"/>
              <a:t>istnieje od 1987 r., pierwsze elementy </a:t>
            </a:r>
            <a:r>
              <a:rPr lang="pl-PL" dirty="0" err="1" smtClean="0"/>
              <a:t>on-line</a:t>
            </a:r>
            <a:r>
              <a:rPr lang="pl-PL" dirty="0" smtClean="0"/>
              <a:t> od 1998 r.</a:t>
            </a:r>
          </a:p>
          <a:p>
            <a:pPr algn="just">
              <a:buFontTx/>
              <a:buChar char="-"/>
            </a:pPr>
            <a:r>
              <a:rPr lang="pl-PL" dirty="0" smtClean="0"/>
              <a:t>wymaga założenia konta i logowania,</a:t>
            </a:r>
          </a:p>
          <a:p>
            <a:pPr algn="just">
              <a:buFontTx/>
              <a:buChar char="-"/>
            </a:pPr>
            <a:r>
              <a:rPr lang="pl-PL" dirty="0" smtClean="0"/>
              <a:t>trzeba wykupić licencję – cena uzależniona jest od funkcjonalności</a:t>
            </a:r>
          </a:p>
          <a:p>
            <a:pPr algn="just">
              <a:buFontTx/>
              <a:buChar char="-"/>
            </a:pPr>
            <a:endParaRPr lang="pl-PL" dirty="0" smtClean="0"/>
          </a:p>
          <a:p>
            <a:pPr algn="just">
              <a:buFontTx/>
              <a:buChar char="-"/>
            </a:pPr>
            <a:endParaRPr lang="pl-PL" dirty="0" smtClean="0"/>
          </a:p>
          <a:p>
            <a:pPr algn="just"/>
            <a:endParaRPr lang="pl-PL"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Czym jest LEX?</a:t>
            </a:r>
            <a:endParaRPr lang="pl-PL" dirty="0"/>
          </a:p>
        </p:txBody>
      </p:sp>
      <p:sp>
        <p:nvSpPr>
          <p:cNvPr id="3" name="Symbol zastępczy zawartości 2"/>
          <p:cNvSpPr>
            <a:spLocks noGrp="1"/>
          </p:cNvSpPr>
          <p:nvPr>
            <p:ph idx="1"/>
          </p:nvPr>
        </p:nvSpPr>
        <p:spPr/>
        <p:txBody>
          <a:bodyPr>
            <a:normAutofit/>
          </a:bodyPr>
          <a:lstStyle/>
          <a:p>
            <a:pPr algn="just">
              <a:buFont typeface="Courier New" pitchFamily="49" charset="0"/>
              <a:buChar char="o"/>
            </a:pPr>
            <a:r>
              <a:rPr lang="pl-PL" dirty="0" smtClean="0"/>
              <a:t>stale poszerzana i uaktualniana baza dokumentów autorskich, </a:t>
            </a:r>
          </a:p>
          <a:p>
            <a:pPr algn="just">
              <a:buFont typeface="Courier New" pitchFamily="49" charset="0"/>
              <a:buChar char="o"/>
            </a:pPr>
            <a:r>
              <a:rPr lang="pl-PL" dirty="0" smtClean="0"/>
              <a:t>codzienna aktualizacja, </a:t>
            </a:r>
          </a:p>
          <a:p>
            <a:pPr algn="just">
              <a:buFont typeface="Courier New" pitchFamily="49" charset="0"/>
              <a:buChar char="o"/>
            </a:pPr>
            <a:r>
              <a:rPr lang="pl-PL" dirty="0" smtClean="0"/>
              <a:t>łatwe przeszukiwanie rozbudowanej bazy informacji za pomocą słownika, haseł i filtrów,</a:t>
            </a:r>
          </a:p>
          <a:p>
            <a:pPr algn="just">
              <a:buFont typeface="Courier New" pitchFamily="49" charset="0"/>
              <a:buChar char="o"/>
            </a:pPr>
            <a:r>
              <a:rPr lang="pl-PL" dirty="0" smtClean="0"/>
              <a:t>możliwość personalizacji programu poprzez dodawanie dokumentów do ulubionych czy opatrywanie ich własnymi notatkami</a:t>
            </a:r>
          </a:p>
          <a:p>
            <a:pPr algn="just">
              <a:buFontTx/>
              <a:buChar char="-"/>
            </a:pPr>
            <a:endParaRPr lang="pl-PL" dirty="0" smtClean="0"/>
          </a:p>
          <a:p>
            <a:pPr algn="just">
              <a:buFontTx/>
              <a:buChar char="-"/>
            </a:pPr>
            <a:endParaRPr lang="pl-PL" dirty="0" smtClean="0"/>
          </a:p>
          <a:p>
            <a:pPr algn="just"/>
            <a:endParaRPr lang="pl-PL"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Dostęp do </a:t>
            </a:r>
            <a:r>
              <a:rPr lang="pl-PL" dirty="0" err="1" smtClean="0"/>
              <a:t>LEX-a</a:t>
            </a:r>
            <a:endParaRPr lang="pl-PL" dirty="0"/>
          </a:p>
        </p:txBody>
      </p:sp>
      <p:sp>
        <p:nvSpPr>
          <p:cNvPr id="3" name="Symbol zastępczy zawartości 2"/>
          <p:cNvSpPr>
            <a:spLocks noGrp="1"/>
          </p:cNvSpPr>
          <p:nvPr>
            <p:ph idx="1"/>
          </p:nvPr>
        </p:nvSpPr>
        <p:spPr>
          <a:xfrm>
            <a:off x="616374" y="2136205"/>
            <a:ext cx="8393514" cy="3880773"/>
          </a:xfrm>
        </p:spPr>
        <p:txBody>
          <a:bodyPr/>
          <a:lstStyle/>
          <a:p>
            <a:pPr>
              <a:buNone/>
            </a:pPr>
            <a:endParaRPr lang="pl-PL" dirty="0" smtClean="0">
              <a:hlinkClick r:id="rId2"/>
            </a:endParaRPr>
          </a:p>
          <a:p>
            <a:pPr>
              <a:buNone/>
            </a:pPr>
            <a:r>
              <a:rPr lang="pl-PL" dirty="0" err="1" smtClean="0">
                <a:hlinkClick r:id="rId2"/>
              </a:rPr>
              <a:t>www.prawo.uni.wroc.pl</a:t>
            </a:r>
            <a:r>
              <a:rPr lang="pl-PL" dirty="0" smtClean="0"/>
              <a:t> </a:t>
            </a:r>
            <a:r>
              <a:rPr lang="pl-PL" dirty="0" smtClean="0">
                <a:sym typeface="Wingdings" pitchFamily="2" charset="2"/>
              </a:rPr>
              <a:t> WYDZIAŁ  Bazy danych  </a:t>
            </a:r>
            <a:r>
              <a:rPr lang="pl-PL" smtClean="0">
                <a:sym typeface="Wingdings" pitchFamily="2" charset="2"/>
              </a:rPr>
              <a:t>Bazy wydziału </a:t>
            </a:r>
            <a:endParaRPr lang="pl-PL" dirty="0" smtClean="0">
              <a:sym typeface="Wingdings" pitchFamily="2" charset="2"/>
            </a:endParaRPr>
          </a:p>
          <a:p>
            <a:pPr>
              <a:buFont typeface="Wingdings"/>
              <a:buChar char="à"/>
            </a:pPr>
            <a:r>
              <a:rPr lang="pl-PL" dirty="0" smtClean="0">
                <a:sym typeface="Wingdings" pitchFamily="2" charset="2"/>
              </a:rPr>
              <a:t>Baza Prawnicza </a:t>
            </a:r>
            <a:r>
              <a:rPr lang="pl-PL" dirty="0" err="1" smtClean="0">
                <a:sym typeface="Wingdings" pitchFamily="2" charset="2"/>
              </a:rPr>
              <a:t>Lex</a:t>
            </a:r>
            <a:r>
              <a:rPr lang="pl-PL" dirty="0" smtClean="0">
                <a:sym typeface="Wingdings" pitchFamily="2" charset="2"/>
              </a:rPr>
              <a:t>  </a:t>
            </a:r>
          </a:p>
          <a:p>
            <a:pPr>
              <a:buFont typeface="Wingdings"/>
              <a:buChar char="à"/>
            </a:pPr>
            <a:endParaRPr lang="pl-PL" dirty="0" smtClean="0">
              <a:sym typeface="Wingdings" pitchFamily="2" charset="2"/>
            </a:endParaRPr>
          </a:p>
          <a:p>
            <a:pPr>
              <a:buFont typeface="Wingdings" pitchFamily="2" charset="2"/>
              <a:buChar char="Ø"/>
            </a:pPr>
            <a:r>
              <a:rPr lang="pl-PL" dirty="0" smtClean="0">
                <a:sym typeface="Wingdings" pitchFamily="2" charset="2"/>
              </a:rPr>
              <a:t>Dostęp z:</a:t>
            </a:r>
          </a:p>
          <a:p>
            <a:pPr>
              <a:buAutoNum type="alphaLcParenR"/>
            </a:pPr>
            <a:r>
              <a:rPr lang="pl-PL" dirty="0" smtClean="0">
                <a:sym typeface="Wingdings" pitchFamily="2" charset="2"/>
              </a:rPr>
              <a:t>Komputerów będących własnością </a:t>
            </a:r>
            <a:r>
              <a:rPr lang="pl-PL" dirty="0" err="1" smtClean="0">
                <a:sym typeface="Wingdings" pitchFamily="2" charset="2"/>
              </a:rPr>
              <a:t>Uwr</a:t>
            </a:r>
            <a:r>
              <a:rPr lang="pl-PL" dirty="0" smtClean="0">
                <a:sym typeface="Wingdings" pitchFamily="2" charset="2"/>
              </a:rPr>
              <a:t>.</a:t>
            </a:r>
          </a:p>
          <a:p>
            <a:pPr>
              <a:buAutoNum type="alphaLcParenR"/>
            </a:pPr>
            <a:r>
              <a:rPr lang="pl-PL" dirty="0" smtClean="0">
                <a:sym typeface="Wingdings" pitchFamily="2" charset="2"/>
              </a:rPr>
              <a:t>Komputerów osobistych podłączonych do sieci wewnętrznej </a:t>
            </a:r>
            <a:r>
              <a:rPr lang="pl-PL" dirty="0" err="1" smtClean="0">
                <a:sym typeface="Wingdings" pitchFamily="2" charset="2"/>
              </a:rPr>
              <a:t>WPAiE</a:t>
            </a:r>
            <a:endParaRPr lang="pl-P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4182" y="352556"/>
            <a:ext cx="3854528" cy="1278466"/>
          </a:xfrm>
        </p:spPr>
        <p:txBody>
          <a:bodyPr>
            <a:normAutofit/>
          </a:bodyPr>
          <a:lstStyle/>
          <a:p>
            <a:r>
              <a:rPr lang="pl-PL" sz="4400" dirty="0" smtClean="0"/>
              <a:t>Moduły</a:t>
            </a:r>
            <a:endParaRPr lang="pl-PL" sz="4400" dirty="0"/>
          </a:p>
        </p:txBody>
      </p:sp>
      <p:pic>
        <p:nvPicPr>
          <p:cNvPr id="6" name="Symbol zastępczy zawartości 5" descr="lex01.jpg"/>
          <p:cNvPicPr>
            <a:picLocks noGrp="1" noChangeAspect="1"/>
          </p:cNvPicPr>
          <p:nvPr>
            <p:ph idx="1"/>
          </p:nvPr>
        </p:nvPicPr>
        <p:blipFill>
          <a:blip r:embed="rId2" cstate="print"/>
          <a:stretch>
            <a:fillRect/>
          </a:stretch>
        </p:blipFill>
        <p:spPr>
          <a:xfrm>
            <a:off x="201104" y="1731263"/>
            <a:ext cx="6784911" cy="3873341"/>
          </a:xfrm>
        </p:spPr>
      </p:pic>
      <p:sp>
        <p:nvSpPr>
          <p:cNvPr id="5" name="Symbol zastępczy tekstu 4"/>
          <p:cNvSpPr>
            <a:spLocks noGrp="1"/>
          </p:cNvSpPr>
          <p:nvPr>
            <p:ph type="body" sz="half" idx="2"/>
          </p:nvPr>
        </p:nvSpPr>
        <p:spPr>
          <a:xfrm>
            <a:off x="6822102" y="829056"/>
            <a:ext cx="4053162" cy="4742688"/>
          </a:xfrm>
        </p:spPr>
        <p:txBody>
          <a:bodyPr>
            <a:normAutofit/>
          </a:bodyPr>
          <a:lstStyle/>
          <a:p>
            <a:pPr algn="just">
              <a:buFontTx/>
              <a:buChar char="-"/>
            </a:pPr>
            <a:r>
              <a:rPr lang="pl-PL" dirty="0" smtClean="0"/>
              <a:t> różne moduły, w zależności od potrzeb,</a:t>
            </a:r>
          </a:p>
          <a:p>
            <a:pPr algn="just">
              <a:buFontTx/>
              <a:buChar char="-"/>
            </a:pPr>
            <a:r>
              <a:rPr lang="pl-PL" dirty="0" smtClean="0"/>
              <a:t>wersje: </a:t>
            </a:r>
          </a:p>
          <a:p>
            <a:pPr algn="just">
              <a:buFontTx/>
              <a:buChar char="-"/>
            </a:pPr>
            <a:r>
              <a:rPr lang="pl-PL" b="1" dirty="0" smtClean="0"/>
              <a:t>LEX Omega </a:t>
            </a:r>
            <a:r>
              <a:rPr lang="pl-PL" dirty="0" smtClean="0"/>
              <a:t>- zawiera szeroki wybór dokumentów, w tym pełną bazę orzecznictwa sądowego i administracyjnego, piśmiennictwa prawniczego i źródeł prawa polskiego. Wersja ta przeznaczona jest dla większych kancelarii prawnych, dużych firm i korporacji.</a:t>
            </a:r>
          </a:p>
          <a:p>
            <a:pPr algn="just">
              <a:buFontTx/>
              <a:buChar char="-"/>
            </a:pPr>
            <a:r>
              <a:rPr lang="pl-PL" b="1" dirty="0" smtClean="0"/>
              <a:t>LEX Gamma </a:t>
            </a:r>
            <a:r>
              <a:rPr lang="pl-PL" dirty="0" smtClean="0"/>
              <a:t>- wersja ta jest przeznaczona dla kancelarii prawnych i mniejszych firm. Dobór zawartości w tej wersji zapewnia dostęp do najważniejszych dokumentów i jednocześnie pozwala na optymalizację kosztów poprzez możliwość uzupełnienia programu o potrzebne moduły.</a:t>
            </a:r>
          </a:p>
          <a:p>
            <a:pPr algn="just">
              <a:buFontTx/>
              <a:buChar char="-"/>
            </a:pPr>
            <a:r>
              <a:rPr lang="pl-PL" b="1" dirty="0" smtClean="0"/>
              <a:t>LEX Sigma </a:t>
            </a:r>
            <a:r>
              <a:rPr lang="pl-PL" dirty="0" smtClean="0"/>
              <a:t>- podstawowa wersja </a:t>
            </a:r>
          </a:p>
          <a:p>
            <a:pPr algn="just">
              <a:buFontTx/>
              <a:buChar char="-"/>
            </a:pPr>
            <a:endParaRPr lang="pl-PL" dirty="0" smtClean="0"/>
          </a:p>
          <a:p>
            <a:pPr algn="just">
              <a:buFontTx/>
              <a:buChar char="-"/>
            </a:pPr>
            <a:endParaRPr lang="pl-P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Podawanie informacji z </a:t>
            </a:r>
            <a:r>
              <a:rPr lang="pl-PL" dirty="0" err="1" smtClean="0"/>
              <a:t>LEX-a</a:t>
            </a:r>
            <a:endParaRPr lang="pl-PL" dirty="0"/>
          </a:p>
        </p:txBody>
      </p:sp>
      <p:sp>
        <p:nvSpPr>
          <p:cNvPr id="3" name="Symbol zastępczy zawartości 2"/>
          <p:cNvSpPr>
            <a:spLocks noGrp="1"/>
          </p:cNvSpPr>
          <p:nvPr>
            <p:ph idx="1"/>
          </p:nvPr>
        </p:nvSpPr>
        <p:spPr/>
        <p:txBody>
          <a:bodyPr/>
          <a:lstStyle/>
          <a:p>
            <a:r>
              <a:rPr lang="pl-PL" dirty="0" smtClean="0"/>
              <a:t>Np. wyrok NSA z 4 grudnia 1998 r., I SA/Lu 1687/98, </a:t>
            </a:r>
            <a:r>
              <a:rPr lang="pl-PL" b="1" dirty="0" err="1" smtClean="0"/>
              <a:t>Lex</a:t>
            </a:r>
            <a:r>
              <a:rPr lang="pl-PL" b="1" dirty="0" smtClean="0"/>
              <a:t> nr 37652.</a:t>
            </a:r>
          </a:p>
          <a:p>
            <a:endParaRPr lang="pl-PL" dirty="0" smtClean="0"/>
          </a:p>
        </p:txBody>
      </p:sp>
    </p:spTree>
  </p:cSld>
  <p:clrMapOvr>
    <a:masterClrMapping/>
  </p:clrMapOvr>
</p:sld>
</file>

<file path=ppt/theme/theme1.xml><?xml version="1.0" encoding="utf-8"?>
<a:theme xmlns:a="http://schemas.openxmlformats.org/drawingml/2006/main" name="Faseta">
  <a:themeElements>
    <a:clrScheme name="Fas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seta">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1486</TotalTime>
  <Words>1313</Words>
  <Application>Microsoft Office PowerPoint</Application>
  <PresentationFormat>Niestandardowy</PresentationFormat>
  <Paragraphs>199</Paragraphs>
  <Slides>27</Slides>
  <Notes>0</Notes>
  <HiddenSlides>0</HiddenSlides>
  <MMClips>0</MMClips>
  <ScaleCrop>false</ScaleCrop>
  <HeadingPairs>
    <vt:vector size="4" baseType="variant">
      <vt:variant>
        <vt:lpstr>Motyw</vt:lpstr>
      </vt:variant>
      <vt:variant>
        <vt:i4>1</vt:i4>
      </vt:variant>
      <vt:variant>
        <vt:lpstr>Tytuły slajdów</vt:lpstr>
      </vt:variant>
      <vt:variant>
        <vt:i4>27</vt:i4>
      </vt:variant>
    </vt:vector>
  </HeadingPairs>
  <TitlesOfParts>
    <vt:vector size="28" baseType="lpstr">
      <vt:lpstr>Faseta</vt:lpstr>
      <vt:lpstr>Techniki informacji i komunikacji</vt:lpstr>
      <vt:lpstr>Dostęp do informacji publicznej – Biuletyn Informacji Publicznej (BIP)</vt:lpstr>
      <vt:lpstr>Dostęp do informacji publicznej – Biuletyn Informacji Publicznej (BIP)</vt:lpstr>
      <vt:lpstr>Przykład 1</vt:lpstr>
      <vt:lpstr>Czym jest LEX?</vt:lpstr>
      <vt:lpstr>Czym jest LEX?</vt:lpstr>
      <vt:lpstr>Dostęp do LEX-a</vt:lpstr>
      <vt:lpstr>Moduły</vt:lpstr>
      <vt:lpstr>Podawanie informacji z LEX-a</vt:lpstr>
      <vt:lpstr>PRZYKŁAD </vt:lpstr>
      <vt:lpstr>Wyszukiwanie w LEX-ie</vt:lpstr>
      <vt:lpstr>Wyszukiwanie w LEX-ie</vt:lpstr>
      <vt:lpstr>Wyszukiwanie w LEX-ie</vt:lpstr>
      <vt:lpstr>Wyszukiwanie w LEX-ie</vt:lpstr>
      <vt:lpstr>Wyszukiwanie w LEX-ie</vt:lpstr>
      <vt:lpstr>Praca z tekstem w LEX-ie</vt:lpstr>
      <vt:lpstr>Praca z tekstem w LEX-ie</vt:lpstr>
      <vt:lpstr>Praca z tekstem w LEX-ie</vt:lpstr>
      <vt:lpstr>Praca z tekstem w LEX-ie</vt:lpstr>
      <vt:lpstr>Przykład</vt:lpstr>
      <vt:lpstr>Przykładowa odpowiedź</vt:lpstr>
      <vt:lpstr>ZADANIE 1</vt:lpstr>
      <vt:lpstr>ZADANIE 2</vt:lpstr>
      <vt:lpstr>ZADANIE 3</vt:lpstr>
      <vt:lpstr>ZADANIE 4</vt:lpstr>
      <vt:lpstr>ZADANIE 5</vt:lpstr>
      <vt:lpstr>Dziękuję za uwagę!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Technologia informacyjna</dc:title>
  <dc:creator>Krzysztof</dc:creator>
  <cp:lastModifiedBy>Anna Materla</cp:lastModifiedBy>
  <cp:revision>124</cp:revision>
  <dcterms:created xsi:type="dcterms:W3CDTF">2013-11-01T07:23:33Z</dcterms:created>
  <dcterms:modified xsi:type="dcterms:W3CDTF">2015-11-03T07:12:27Z</dcterms:modified>
</cp:coreProperties>
</file>