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7" r:id="rId3"/>
    <p:sldId id="268" r:id="rId4"/>
    <p:sldId id="269" r:id="rId5"/>
    <p:sldId id="278" r:id="rId6"/>
    <p:sldId id="284" r:id="rId7"/>
    <p:sldId id="285" r:id="rId8"/>
    <p:sldId id="280" r:id="rId9"/>
    <p:sldId id="281" r:id="rId10"/>
    <p:sldId id="286" r:id="rId11"/>
    <p:sldId id="279" r:id="rId12"/>
    <p:sldId id="271" r:id="rId13"/>
    <p:sldId id="273" r:id="rId14"/>
    <p:sldId id="275" r:id="rId15"/>
    <p:sldId id="282" r:id="rId16"/>
    <p:sldId id="288" r:id="rId17"/>
    <p:sldId id="289" r:id="rId18"/>
    <p:sldId id="274" r:id="rId19"/>
    <p:sldId id="283" r:id="rId20"/>
    <p:sldId id="287" r:id="rId21"/>
    <p:sldId id="276" r:id="rId2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9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8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33393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5519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08718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339690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401383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53480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473506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2559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2664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58266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701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39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81145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2606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82672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0571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B5218-0C70-4200-A3D4-08F804392F82}" type="datetimeFigureOut">
              <a:rPr lang="pl-PL" smtClean="0"/>
              <a:pPr/>
              <a:t>2015-12-05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23E0C5-7904-40BB-BE57-AF230147BA4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245545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rzeczenia.nsa.gov.pl/cbo/query" TargetMode="External"/><Relationship Id="rId2" Type="http://schemas.openxmlformats.org/officeDocument/2006/relationships/hyperlink" Target="http://www.nsa.gov.pl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ybunal.gov.pl/orzeczenia/" TargetMode="External"/><Relationship Id="rId2" Type="http://schemas.openxmlformats.org/officeDocument/2006/relationships/hyperlink" Target="http://www.trybunal.gov.pl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n.p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orzeczenia.ms.gov.p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Techniki informacji i komunikacji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002693" cy="1679407"/>
          </a:xfrm>
        </p:spPr>
        <p:txBody>
          <a:bodyPr>
            <a:normAutofit/>
          </a:bodyPr>
          <a:lstStyle/>
          <a:p>
            <a:r>
              <a:rPr lang="pl-PL" dirty="0" smtClean="0"/>
              <a:t>Ćwiczenia nr 4</a:t>
            </a:r>
          </a:p>
          <a:p>
            <a:r>
              <a:rPr lang="pl-PL" dirty="0" smtClean="0"/>
              <a:t>Mgr Anna </a:t>
            </a:r>
            <a:r>
              <a:rPr lang="pl-PL" dirty="0" err="1" smtClean="0"/>
              <a:t>Materla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Publiczne bazy orzeczeń sądowych.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1247440" y="158496"/>
            <a:ext cx="810382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>
                <a:latin typeface="+mj-lt"/>
                <a:cs typeface="Calibri" pitchFamily="34" charset="0"/>
              </a:rPr>
              <a:t>Uniwersytet Wrocławski</a:t>
            </a:r>
          </a:p>
          <a:p>
            <a:pPr algn="ctr"/>
            <a:r>
              <a:rPr lang="pl-PL" sz="1600" dirty="0" smtClean="0">
                <a:latin typeface="+mj-lt"/>
                <a:cs typeface="Calibri" pitchFamily="34" charset="0"/>
              </a:rPr>
              <a:t>Wydział Prawa, Administracji i Ekonomii</a:t>
            </a:r>
          </a:p>
          <a:p>
            <a:pPr algn="ctr"/>
            <a:r>
              <a:rPr lang="pl-PL" sz="1600" dirty="0" smtClean="0">
                <a:latin typeface="+mj-lt"/>
                <a:cs typeface="Calibri" pitchFamily="34" charset="0"/>
              </a:rPr>
              <a:t>Centrum Badań Problemów Prawnych i Ekonomicznych Komunikacji Elektronicznej (CBKE)</a:t>
            </a:r>
          </a:p>
          <a:p>
            <a:endParaRPr lang="pl-PL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4558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 smtClean="0"/>
              <a:t>Znajdź orzeczenie z sygn. sprawy VI C 788/12. Podaj który sąd, w którym wydziale je wydał, datę i rozstrzygnięcie (tylko </a:t>
            </a:r>
            <a:r>
              <a:rPr lang="pl-PL" dirty="0" err="1" smtClean="0"/>
              <a:t>pkt</a:t>
            </a:r>
            <a:r>
              <a:rPr lang="pl-PL" dirty="0" smtClean="0"/>
              <a:t> I).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Struktura wyroku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52" y="1463040"/>
            <a:ext cx="9265920" cy="4864607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Sentencja</a:t>
            </a:r>
          </a:p>
          <a:p>
            <a:pPr>
              <a:buNone/>
            </a:pPr>
            <a:r>
              <a:rPr lang="pl-PL" dirty="0" smtClean="0"/>
              <a:t>• część wstępna (komparycja) </a:t>
            </a:r>
          </a:p>
          <a:p>
            <a:pPr>
              <a:buNone/>
            </a:pPr>
            <a:r>
              <a:rPr lang="pl-PL" dirty="0" smtClean="0"/>
              <a:t>– 	nagłówek;</a:t>
            </a:r>
          </a:p>
          <a:p>
            <a:pPr>
              <a:buFontTx/>
              <a:buChar char="-"/>
            </a:pPr>
            <a:r>
              <a:rPr lang="pl-PL" dirty="0" smtClean="0"/>
              <a:t>nazwa sądu, wydziału, imiona i nazwiska sędziów, ławników, protokolanta; </a:t>
            </a:r>
          </a:p>
          <a:p>
            <a:pPr>
              <a:buFontTx/>
              <a:buChar char="-"/>
            </a:pPr>
            <a:r>
              <a:rPr lang="pl-PL" dirty="0" smtClean="0"/>
              <a:t>data i miejsce rozpoznania sprawy; </a:t>
            </a:r>
          </a:p>
          <a:p>
            <a:pPr>
              <a:buFontTx/>
              <a:buChar char="-"/>
            </a:pPr>
            <a:r>
              <a:rPr lang="pl-PL" dirty="0" smtClean="0"/>
              <a:t>dokładne określenie stron , interwenientów, ew. przedstawicieli ustawowych; </a:t>
            </a:r>
          </a:p>
          <a:p>
            <a:pPr>
              <a:buFontTx/>
              <a:buChar char="-"/>
            </a:pPr>
            <a:r>
              <a:rPr lang="pl-PL" dirty="0" smtClean="0"/>
              <a:t>oznaczenie przedmiotu sprawy (np. o zapłatę, o odszkodowanie)</a:t>
            </a:r>
          </a:p>
          <a:p>
            <a:pPr>
              <a:buNone/>
            </a:pPr>
            <a:r>
              <a:rPr lang="pl-PL" dirty="0" smtClean="0"/>
              <a:t>• rozstrzygnięcie sądu (formuła , tenor) – np. „zasądza”, „oddala”</a:t>
            </a:r>
          </a:p>
          <a:p>
            <a:pPr>
              <a:buNone/>
            </a:pPr>
            <a:r>
              <a:rPr lang="pl-PL" dirty="0" smtClean="0"/>
              <a:t>• podpisy sędziów pod sentencją</a:t>
            </a:r>
          </a:p>
          <a:p>
            <a:r>
              <a:rPr lang="pl-PL" dirty="0" smtClean="0"/>
              <a:t>Uzasadnienie</a:t>
            </a:r>
          </a:p>
          <a:p>
            <a:pPr>
              <a:buNone/>
            </a:pPr>
            <a:r>
              <a:rPr lang="pl-PL" dirty="0" smtClean="0"/>
              <a:t>• uzasadnienie faktyczne</a:t>
            </a:r>
          </a:p>
          <a:p>
            <a:pPr>
              <a:buNone/>
            </a:pPr>
            <a:r>
              <a:rPr lang="pl-PL" dirty="0" smtClean="0"/>
              <a:t>• uzasadnienie prawne</a:t>
            </a:r>
          </a:p>
          <a:p>
            <a:r>
              <a:rPr lang="pl-PL" b="1" dirty="0" smtClean="0"/>
              <a:t>Teza</a:t>
            </a:r>
            <a:r>
              <a:rPr lang="pl-PL" dirty="0" smtClean="0"/>
              <a:t> – wyeksponowany w części wstępnej orzeczenia fragment uzasadnienia dotyczący dokonanej przez sąd wykładni (element fakultatywny)</a:t>
            </a:r>
          </a:p>
          <a:p>
            <a:endParaRPr lang="pl-PL" dirty="0" smtClean="0"/>
          </a:p>
          <a:p>
            <a:r>
              <a:rPr lang="pl-PL" dirty="0" smtClean="0"/>
              <a:t>Przykład: Sąd Okręgowy we Wrocławiu, II Ca 637/13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7264" y="182880"/>
            <a:ext cx="9534144" cy="134112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Serwis Naczelnego Sądu Administracyjnego</a:t>
            </a:r>
            <a:br>
              <a:rPr lang="pl-PL" dirty="0" smtClean="0"/>
            </a:br>
            <a:r>
              <a:rPr lang="pl-PL" dirty="0" smtClean="0"/>
              <a:t>Centralna Baza Orzeczeń Sądów Administracyjnych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5488" y="1609344"/>
            <a:ext cx="9070848" cy="4693919"/>
          </a:xfrm>
        </p:spPr>
        <p:txBody>
          <a:bodyPr/>
          <a:lstStyle/>
          <a:p>
            <a:r>
              <a:rPr lang="pl-PL" dirty="0" smtClean="0">
                <a:hlinkClick r:id="rId2"/>
              </a:rPr>
              <a:t>http://www.nsa.gov.pl/</a:t>
            </a:r>
            <a:endParaRPr lang="pl-PL" dirty="0" smtClean="0"/>
          </a:p>
          <a:p>
            <a:r>
              <a:rPr lang="pl-PL" dirty="0" smtClean="0">
                <a:hlinkClick r:id="rId3"/>
              </a:rPr>
              <a:t>http://orzeczenia.nsa.gov.pl/cbo/query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m.in. dane kontaktowe, informacje o opłatach, formularze, przyjmowanie skarg i wniosków – informacje, </a:t>
            </a:r>
            <a:r>
              <a:rPr lang="pl-PL" dirty="0" err="1" smtClean="0"/>
              <a:t>informacje</a:t>
            </a:r>
            <a:r>
              <a:rPr lang="pl-PL" dirty="0" smtClean="0"/>
              <a:t> dot. prawa UE</a:t>
            </a:r>
          </a:p>
          <a:p>
            <a:r>
              <a:rPr lang="pl-PL" dirty="0" smtClean="0"/>
              <a:t>Orzecznictwo </a:t>
            </a:r>
            <a:r>
              <a:rPr lang="pl-PL" dirty="0" smtClean="0">
                <a:sym typeface="Wingdings" pitchFamily="2" charset="2"/>
              </a:rPr>
              <a:t> odesłanie do stron Centralnej Bazy Orzeczeń Sądów Administracyjnych</a:t>
            </a:r>
          </a:p>
          <a:p>
            <a:r>
              <a:rPr lang="pl-PL" dirty="0" smtClean="0">
                <a:sym typeface="Wingdings" pitchFamily="2" charset="2"/>
              </a:rPr>
              <a:t>Orzeczenia zarówno NSA jak i WSA</a:t>
            </a:r>
          </a:p>
          <a:p>
            <a:endParaRPr lang="pl-PL" dirty="0" smtClean="0">
              <a:sym typeface="Wingdings" pitchFamily="2" charset="2"/>
            </a:endParaRP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7264" y="182880"/>
            <a:ext cx="9534144" cy="134112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Serwis Naczelnego Sądu Administracyjnego</a:t>
            </a:r>
            <a:br>
              <a:rPr lang="pl-PL" dirty="0" smtClean="0"/>
            </a:br>
            <a:r>
              <a:rPr lang="pl-PL" dirty="0" smtClean="0"/>
              <a:t>Centralna Baza Orzeczeń Sądów Administracyjnych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5488" y="1609344"/>
            <a:ext cx="9070848" cy="4693919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>
                <a:sym typeface="Wingdings" pitchFamily="2" charset="2"/>
              </a:rPr>
              <a:t>Wyszukiwanie </a:t>
            </a:r>
            <a:r>
              <a:rPr lang="pl-PL" dirty="0" err="1" smtClean="0">
                <a:sym typeface="Wingdings" pitchFamily="2" charset="2"/>
              </a:rPr>
              <a:t>wg</a:t>
            </a:r>
            <a:r>
              <a:rPr lang="pl-PL" dirty="0" smtClean="0">
                <a:sym typeface="Wingdings" pitchFamily="2" charset="2"/>
              </a:rPr>
              <a:t>.:</a:t>
            </a:r>
          </a:p>
          <a:p>
            <a:pPr>
              <a:buFontTx/>
              <a:buChar char="-"/>
            </a:pPr>
            <a:r>
              <a:rPr lang="pl-PL" dirty="0" smtClean="0">
                <a:sym typeface="Wingdings" pitchFamily="2" charset="2"/>
              </a:rPr>
              <a:t>Frazy</a:t>
            </a:r>
          </a:p>
          <a:p>
            <a:pPr>
              <a:buFontTx/>
              <a:buChar char="-"/>
            </a:pPr>
            <a:r>
              <a:rPr lang="pl-PL" dirty="0" smtClean="0">
                <a:sym typeface="Wingdings" pitchFamily="2" charset="2"/>
              </a:rPr>
              <a:t>Sygnatury</a:t>
            </a:r>
          </a:p>
          <a:p>
            <a:pPr>
              <a:buFontTx/>
              <a:buChar char="-"/>
            </a:pPr>
            <a:r>
              <a:rPr lang="pl-PL" dirty="0" smtClean="0"/>
              <a:t>Sądu</a:t>
            </a:r>
          </a:p>
          <a:p>
            <a:pPr>
              <a:buFontTx/>
              <a:buChar char="-"/>
            </a:pPr>
            <a:r>
              <a:rPr lang="pl-PL" dirty="0" smtClean="0"/>
              <a:t>Rodzaju orzeczenia (uchwała, wyrok itp.)</a:t>
            </a:r>
          </a:p>
          <a:p>
            <a:pPr>
              <a:buFontTx/>
              <a:buChar char="-"/>
            </a:pPr>
            <a:r>
              <a:rPr lang="pl-PL" dirty="0" smtClean="0"/>
              <a:t>Symbol sprawy</a:t>
            </a:r>
          </a:p>
          <a:p>
            <a:pPr>
              <a:buFontTx/>
              <a:buChar char="-"/>
            </a:pPr>
            <a:r>
              <a:rPr lang="pl-PL" dirty="0" smtClean="0"/>
              <a:t>Daty</a:t>
            </a:r>
          </a:p>
          <a:p>
            <a:pPr>
              <a:buFontTx/>
              <a:buChar char="-"/>
            </a:pPr>
            <a:r>
              <a:rPr lang="pl-PL" dirty="0" smtClean="0"/>
              <a:t>Sędziego</a:t>
            </a:r>
          </a:p>
          <a:p>
            <a:pPr>
              <a:buFontTx/>
              <a:buChar char="-"/>
            </a:pPr>
            <a:r>
              <a:rPr lang="pl-PL" dirty="0" smtClean="0"/>
              <a:t>Rodzaju skarżonego organu</a:t>
            </a:r>
          </a:p>
          <a:p>
            <a:pPr>
              <a:buFontTx/>
              <a:buChar char="-"/>
            </a:pPr>
            <a:r>
              <a:rPr lang="pl-PL" dirty="0" smtClean="0"/>
              <a:t>Hasła  tematycznego</a:t>
            </a:r>
          </a:p>
          <a:p>
            <a:pPr>
              <a:buFontTx/>
              <a:buChar char="-"/>
            </a:pPr>
            <a:r>
              <a:rPr lang="pl-PL" dirty="0" smtClean="0"/>
              <a:t>Przepisu</a:t>
            </a:r>
          </a:p>
          <a:p>
            <a:pPr>
              <a:buFontTx/>
              <a:buChar char="-"/>
            </a:pPr>
            <a:r>
              <a:rPr lang="pl-PL" dirty="0" smtClean="0"/>
              <a:t>Zbioru orzeczeń</a:t>
            </a:r>
          </a:p>
          <a:p>
            <a:pPr>
              <a:buFontTx/>
              <a:buChar char="-"/>
            </a:pPr>
            <a:r>
              <a:rPr lang="pl-PL" dirty="0" smtClean="0"/>
              <a:t>Glosy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7264" y="182880"/>
            <a:ext cx="9534144" cy="75590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Centralna Baza Orzeczeń Sądów Administracyjnych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5488" y="1609344"/>
            <a:ext cx="9070848" cy="4693919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Zawiera przede wszystkim wydane po dniu 1 października 2007 r. wyroki i postanowienia wraz z uzasadnieniami oraz wybrane orzeczenia Naczelnego Sądu Administracyjnego z lat wcześniejszych, w szczególności orzeczenia publikowane.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Wyłącznie cele informacyjne oraz edukacyjne</a:t>
            </a:r>
          </a:p>
          <a:p>
            <a:pPr algn="just"/>
            <a:r>
              <a:rPr lang="pl-PL" dirty="0" smtClean="0"/>
              <a:t>Nie ma statusu zbioru urzędowego! 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Orzeczenia są </a:t>
            </a:r>
            <a:r>
              <a:rPr lang="pl-PL" b="1" dirty="0" err="1" smtClean="0"/>
              <a:t>anonimizowane</a:t>
            </a:r>
            <a:r>
              <a:rPr lang="pl-PL" dirty="0" smtClean="0"/>
              <a:t> z uwzględnieniem celów wynikających z przepisów ustawy o ochronie danych osobowych i innych regulacji szczególnych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 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Ile wyroków wydał NSA w grudniu 2013 r., z tym, że należy uwzględnić tylko orzeczenia z uzasadnieniem?</a:t>
            </a:r>
          </a:p>
          <a:p>
            <a:r>
              <a:rPr lang="pl-PL" dirty="0" smtClean="0"/>
              <a:t>Podać </a:t>
            </a:r>
          </a:p>
          <a:p>
            <a:pPr>
              <a:buFontTx/>
              <a:buChar char="-"/>
            </a:pPr>
            <a:r>
              <a:rPr lang="pl-PL" dirty="0" smtClean="0"/>
              <a:t>ich sygnatury,</a:t>
            </a:r>
          </a:p>
          <a:p>
            <a:pPr>
              <a:buFontTx/>
              <a:buChar char="-"/>
            </a:pPr>
            <a:r>
              <a:rPr lang="pl-PL" dirty="0" smtClean="0"/>
              <a:t>czego dotyczyły (hasła tematyczne),</a:t>
            </a:r>
          </a:p>
          <a:p>
            <a:pPr>
              <a:buFontTx/>
              <a:buChar char="-"/>
            </a:pPr>
            <a:r>
              <a:rPr lang="pl-PL" dirty="0" smtClean="0"/>
              <a:t>treść wyniku. 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Czy skarga kasacyjna w sprawie o sygn. II GSK 1290/10 (rozpatrywanej przez NSA) została uwzględniona czy oddalona? 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5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Ile uchwał podjął NSA w październiku 2013 r.? Proszę podać sygnatury każdej z nich.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7264" y="182880"/>
            <a:ext cx="9534144" cy="1341120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Serwis Trybunału Konstytucyjnego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5488" y="1609344"/>
            <a:ext cx="9070848" cy="4693919"/>
          </a:xfrm>
        </p:spPr>
        <p:txBody>
          <a:bodyPr>
            <a:normAutofit lnSpcReduction="10000"/>
          </a:bodyPr>
          <a:lstStyle/>
          <a:p>
            <a:r>
              <a:rPr lang="pl-PL" dirty="0" smtClean="0">
                <a:hlinkClick r:id="rId2"/>
              </a:rPr>
              <a:t>http://www.trybunal.gov.pl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Zakładka „Sprawy w trybunale”</a:t>
            </a:r>
          </a:p>
          <a:p>
            <a:pPr>
              <a:buFontTx/>
              <a:buChar char="-"/>
            </a:pPr>
            <a:r>
              <a:rPr lang="pl-PL" dirty="0" smtClean="0">
                <a:sym typeface="Wingdings" pitchFamily="2" charset="2"/>
              </a:rPr>
              <a:t>Informacje o oznaczeniach </a:t>
            </a:r>
          </a:p>
          <a:p>
            <a:pPr>
              <a:buFontTx/>
              <a:buChar char="-"/>
            </a:pPr>
            <a:r>
              <a:rPr lang="pl-PL" dirty="0" smtClean="0">
                <a:sym typeface="Wingdings" pitchFamily="2" charset="2"/>
              </a:rPr>
              <a:t>Wykaz spraw</a:t>
            </a:r>
          </a:p>
          <a:p>
            <a:pPr>
              <a:buFontTx/>
              <a:buChar char="-"/>
            </a:pPr>
            <a:r>
              <a:rPr lang="pl-PL" dirty="0" smtClean="0">
                <a:sym typeface="Wingdings" pitchFamily="2" charset="2"/>
              </a:rPr>
              <a:t>Wokanda (rozpatrywane sprawy)</a:t>
            </a:r>
          </a:p>
          <a:p>
            <a:pPr>
              <a:buFontTx/>
              <a:buChar char="-"/>
            </a:pPr>
            <a:r>
              <a:rPr lang="pl-PL" dirty="0" smtClean="0">
                <a:sym typeface="Wingdings" pitchFamily="2" charset="2"/>
              </a:rPr>
              <a:t>Komunikaty prasowe</a:t>
            </a:r>
            <a:endParaRPr lang="pl-PL" dirty="0" smtClean="0"/>
          </a:p>
          <a:p>
            <a:r>
              <a:rPr lang="pl-PL" dirty="0" smtClean="0"/>
              <a:t>Zakładka „Orzecznictwo”</a:t>
            </a:r>
          </a:p>
          <a:p>
            <a:pPr>
              <a:buFontTx/>
              <a:buChar char="-"/>
            </a:pPr>
            <a:r>
              <a:rPr lang="pl-PL" dirty="0" smtClean="0"/>
              <a:t>Odnośnik do strony </a:t>
            </a:r>
            <a:r>
              <a:rPr lang="pl-PL" dirty="0" smtClean="0">
                <a:hlinkClick r:id="rId3"/>
              </a:rPr>
              <a:t>http://www.trybunal.gov.pl/orzeczenia/</a:t>
            </a:r>
            <a:endParaRPr lang="pl-PL" dirty="0" smtClean="0"/>
          </a:p>
          <a:p>
            <a:pPr>
              <a:buFontTx/>
              <a:buChar char="-"/>
            </a:pPr>
            <a:r>
              <a:rPr lang="pl-PL" dirty="0" smtClean="0">
                <a:sym typeface="Wingdings" pitchFamily="2" charset="2"/>
              </a:rPr>
              <a:t> 10 ostatnich opublikowanych w Internecie (wraz z uzasadnieniami) rozstrzygnięć merytorycznych Trybunału Konstytucyjnego</a:t>
            </a:r>
          </a:p>
          <a:p>
            <a:pPr>
              <a:buFontTx/>
              <a:buChar char="-"/>
            </a:pPr>
            <a:r>
              <a:rPr lang="pl-PL" dirty="0" smtClean="0">
                <a:sym typeface="Wingdings" pitchFamily="2" charset="2"/>
              </a:rPr>
              <a:t> Układ chronologiczny =&gt; wyszukiwanie za pomocą sygnatury, daty, miejsca publikacji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 4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Znaleźć wyrok TK z sygn. SK 35/08 i podać jego rozstrzygnięcie.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Publiczne Bazy Orzeczeń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Serwis Sądu Najwyższego</a:t>
            </a:r>
          </a:p>
          <a:p>
            <a:r>
              <a:rPr lang="pl-PL" dirty="0" smtClean="0"/>
              <a:t>Serwis Orzeczeń Sądów Powszechnych</a:t>
            </a:r>
          </a:p>
          <a:p>
            <a:r>
              <a:rPr lang="pl-PL" dirty="0" smtClean="0"/>
              <a:t>Serwis Naczelnego Sądu Administracyjnego</a:t>
            </a:r>
          </a:p>
          <a:p>
            <a:r>
              <a:rPr lang="pl-PL" dirty="0" smtClean="0"/>
              <a:t>Centralna Baza Orzeczeń Sądów Administracyjnych</a:t>
            </a:r>
          </a:p>
          <a:p>
            <a:r>
              <a:rPr lang="pl-PL" dirty="0" smtClean="0"/>
              <a:t>Serwis Trybunału Konstytucyjnego</a:t>
            </a:r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6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 smtClean="0"/>
              <a:t>Proszę podać sygnaturę wyroku TK ostatnio opublikowanego na stronie TK?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566" y="3035808"/>
            <a:ext cx="8596668" cy="1320800"/>
          </a:xfrm>
        </p:spPr>
        <p:txBody>
          <a:bodyPr/>
          <a:lstStyle/>
          <a:p>
            <a:r>
              <a:rPr lang="pl-PL" dirty="0" smtClean="0"/>
              <a:t>Dziękuję za uwagę!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Serwis Sądu Najwyższego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dirty="0" smtClean="0">
                <a:hlinkClick r:id="rId2"/>
              </a:rPr>
              <a:t>http://www.sn.pl/ </a:t>
            </a:r>
            <a:endParaRPr lang="pl-PL" dirty="0" smtClean="0"/>
          </a:p>
          <a:p>
            <a:r>
              <a:rPr lang="pl-PL" dirty="0" smtClean="0"/>
              <a:t>Informacje o:</a:t>
            </a:r>
          </a:p>
          <a:p>
            <a:pPr>
              <a:buFontTx/>
              <a:buChar char="-"/>
            </a:pPr>
            <a:r>
              <a:rPr lang="pl-PL" dirty="0" smtClean="0"/>
              <a:t>podstawie prawnej działania SN,</a:t>
            </a:r>
          </a:p>
          <a:p>
            <a:pPr>
              <a:buFontTx/>
              <a:buChar char="-"/>
            </a:pPr>
            <a:r>
              <a:rPr lang="pl-PL" dirty="0" smtClean="0"/>
              <a:t>organizacji/strukturze,</a:t>
            </a:r>
          </a:p>
          <a:p>
            <a:pPr>
              <a:buFontTx/>
              <a:buChar char="-"/>
            </a:pPr>
            <a:r>
              <a:rPr lang="pl-PL" dirty="0" smtClean="0"/>
              <a:t>siedzibie i historii</a:t>
            </a:r>
          </a:p>
          <a:p>
            <a:pPr>
              <a:buFontTx/>
              <a:buChar char="-"/>
            </a:pPr>
            <a:r>
              <a:rPr lang="pl-PL" dirty="0" smtClean="0"/>
              <a:t>budżecie</a:t>
            </a:r>
          </a:p>
          <a:p>
            <a:pPr>
              <a:buFontTx/>
              <a:buChar char="-"/>
            </a:pPr>
            <a:r>
              <a:rPr lang="pl-PL" dirty="0" smtClean="0"/>
              <a:t>sprawozdaniach z działalności</a:t>
            </a:r>
          </a:p>
          <a:p>
            <a:pPr>
              <a:buNone/>
            </a:pPr>
            <a:endParaRPr lang="pl-PL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Serwis Sądu Najwyższego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76787"/>
          </a:xfrm>
        </p:spPr>
        <p:txBody>
          <a:bodyPr/>
          <a:lstStyle/>
          <a:p>
            <a:r>
              <a:rPr lang="pl-PL" dirty="0" smtClean="0"/>
              <a:t>Zakładka: Orzecznictwo </a:t>
            </a:r>
            <a:r>
              <a:rPr lang="pl-PL" dirty="0" smtClean="0">
                <a:sym typeface="Wingdings" pitchFamily="2" charset="2"/>
              </a:rPr>
              <a:t></a:t>
            </a:r>
            <a:r>
              <a:rPr lang="pl-PL" dirty="0" smtClean="0"/>
              <a:t> </a:t>
            </a:r>
            <a:r>
              <a:rPr lang="pl-PL" b="1" dirty="0" smtClean="0"/>
              <a:t>Najnowsze orzeczenia </a:t>
            </a:r>
            <a:r>
              <a:rPr lang="pl-PL" dirty="0" smtClean="0"/>
              <a:t>oraz </a:t>
            </a:r>
            <a:r>
              <a:rPr lang="pl-PL" b="1" dirty="0" smtClean="0"/>
              <a:t>Baza orzeczeń</a:t>
            </a:r>
          </a:p>
          <a:p>
            <a:r>
              <a:rPr lang="pl-PL" dirty="0" smtClean="0"/>
              <a:t>ponadto: odnośnik do poprzedniej bazy orzeczeń SN</a:t>
            </a:r>
          </a:p>
          <a:p>
            <a:pPr>
              <a:buFontTx/>
              <a:buChar char="-"/>
            </a:pPr>
            <a:r>
              <a:rPr lang="pl-PL" dirty="0" smtClean="0"/>
              <a:t>Wyszukiwanie według: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Frazy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Sygnatury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Formy orzeczenia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Daty wydania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Izby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Tożsamości członków składu (sędziów, przewodniczącego, sprawozdawcy, autora uzasadnienia)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Typu składów sędziów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 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Znajdź uchwałę SN sygn. akt I KZP 18/06.</a:t>
            </a:r>
          </a:p>
          <a:p>
            <a:r>
              <a:rPr lang="pl-PL" dirty="0" smtClean="0"/>
              <a:t>Podaj:</a:t>
            </a:r>
          </a:p>
          <a:p>
            <a:pPr>
              <a:buNone/>
            </a:pPr>
            <a:r>
              <a:rPr lang="pl-PL" dirty="0" smtClean="0"/>
              <a:t>a) datę wydania, </a:t>
            </a:r>
          </a:p>
          <a:p>
            <a:pPr>
              <a:buNone/>
            </a:pPr>
            <a:r>
              <a:rPr lang="pl-PL" dirty="0" smtClean="0"/>
              <a:t>b) izbę, która wydała uchwałę,</a:t>
            </a:r>
          </a:p>
          <a:p>
            <a:pPr>
              <a:buNone/>
            </a:pPr>
            <a:r>
              <a:rPr lang="pl-PL" dirty="0" smtClean="0"/>
              <a:t>c) tezę uchwały,</a:t>
            </a:r>
          </a:p>
          <a:p>
            <a:pPr>
              <a:buNone/>
            </a:pPr>
            <a:r>
              <a:rPr lang="pl-PL" dirty="0" smtClean="0"/>
              <a:t>d) na skutek jakiego środka prawnego została wydana uchwała?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 smtClean="0"/>
              <a:t>Proszę podać sygnaturę, datę oraz izbę, która wydała ostatnie orzeczenie, jakie zostało opublikowane na stronie SN?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Jakie orzeczenie zostało wydane przez SN pod sygnaturą III CZP 38/11? Proszę podać rodzaj orzeczenia, datę wydania oraz jego tezę.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Portal Orzeczeń Sądów Powszechnych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hlinkClick r:id="rId2"/>
              </a:rPr>
              <a:t>http://orzeczenia.ms.gov.pl/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 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Proszę odszukać orzeczenia dotyczące </a:t>
            </a:r>
            <a:r>
              <a:rPr lang="pl-PL" dirty="0" err="1" smtClean="0"/>
              <a:t>stalkingu</a:t>
            </a:r>
            <a:r>
              <a:rPr lang="pl-PL" dirty="0" smtClean="0"/>
              <a:t>.</a:t>
            </a:r>
          </a:p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Znajdź orzeczenie z sygn. akt I </a:t>
            </a:r>
            <a:r>
              <a:rPr lang="pl-PL" dirty="0" err="1" smtClean="0"/>
              <a:t>ACz</a:t>
            </a:r>
            <a:r>
              <a:rPr lang="pl-PL" dirty="0" smtClean="0"/>
              <a:t> 1096/12</a:t>
            </a:r>
          </a:p>
          <a:p>
            <a:pPr>
              <a:buAutoNum type="alphaLcParenR"/>
            </a:pPr>
            <a:r>
              <a:rPr lang="pl-PL" dirty="0" smtClean="0"/>
              <a:t>Podaj datę orzeczenia,</a:t>
            </a:r>
          </a:p>
          <a:p>
            <a:pPr>
              <a:buAutoNum type="alphaLcParenR"/>
            </a:pPr>
            <a:r>
              <a:rPr lang="pl-PL" dirty="0" smtClean="0"/>
              <a:t>Sąd, który je wydał,</a:t>
            </a:r>
          </a:p>
          <a:p>
            <a:pPr>
              <a:buAutoNum type="alphaLcParenR"/>
            </a:pPr>
            <a:r>
              <a:rPr lang="pl-PL" dirty="0" smtClean="0"/>
              <a:t>Rozstrzygnięcie sądu.</a:t>
            </a:r>
          </a:p>
          <a:p>
            <a:pPr>
              <a:buAutoNum type="alphaLcParenR"/>
            </a:pP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1520</TotalTime>
  <Words>613</Words>
  <Application>Microsoft Office PowerPoint</Application>
  <PresentationFormat>Niestandardowy</PresentationFormat>
  <Paragraphs>131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Faseta</vt:lpstr>
      <vt:lpstr>Techniki informacji i komunikacji</vt:lpstr>
      <vt:lpstr>Publiczne Bazy Orzeczeń</vt:lpstr>
      <vt:lpstr>Serwis Sądu Najwyższego </vt:lpstr>
      <vt:lpstr>Serwis Sądu Najwyższego </vt:lpstr>
      <vt:lpstr>Przykład 1</vt:lpstr>
      <vt:lpstr>ZADANIE 1</vt:lpstr>
      <vt:lpstr>ZADANIE 2</vt:lpstr>
      <vt:lpstr>Portal Orzeczeń Sądów Powszechnych</vt:lpstr>
      <vt:lpstr>Przykład 2</vt:lpstr>
      <vt:lpstr>ZADANIE 3</vt:lpstr>
      <vt:lpstr>Struktura wyroku</vt:lpstr>
      <vt:lpstr>Serwis Naczelnego Sądu Administracyjnego Centralna Baza Orzeczeń Sądów Administracyjnych </vt:lpstr>
      <vt:lpstr>Serwis Naczelnego Sądu Administracyjnego Centralna Baza Orzeczeń Sądów Administracyjnych </vt:lpstr>
      <vt:lpstr>Centralna Baza Orzeczeń Sądów Administracyjnych </vt:lpstr>
      <vt:lpstr>Przykład 3</vt:lpstr>
      <vt:lpstr>ZADANIE 4</vt:lpstr>
      <vt:lpstr>ZADANIE 5</vt:lpstr>
      <vt:lpstr>Serwis Trybunału Konstytucyjnego </vt:lpstr>
      <vt:lpstr>Przykład 4 </vt:lpstr>
      <vt:lpstr>ZADANIE 6</vt:lpstr>
      <vt:lpstr>Dziękuję za uwagę!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Technologia informacyjna</dc:title>
  <dc:creator>Krzysztof</dc:creator>
  <cp:lastModifiedBy>anna.materla</cp:lastModifiedBy>
  <cp:revision>147</cp:revision>
  <dcterms:created xsi:type="dcterms:W3CDTF">2013-11-01T07:23:33Z</dcterms:created>
  <dcterms:modified xsi:type="dcterms:W3CDTF">2015-12-05T11:04:44Z</dcterms:modified>
</cp:coreProperties>
</file>