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77" r:id="rId3"/>
    <p:sldId id="282" r:id="rId4"/>
    <p:sldId id="281" r:id="rId5"/>
    <p:sldId id="278" r:id="rId6"/>
    <p:sldId id="279" r:id="rId7"/>
    <p:sldId id="280" r:id="rId8"/>
    <p:sldId id="283" r:id="rId9"/>
    <p:sldId id="284" r:id="rId10"/>
    <p:sldId id="276" r:id="rId1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49" autoAdjust="0"/>
    <p:restoredTop sz="94660"/>
  </p:normalViewPr>
  <p:slideViewPr>
    <p:cSldViewPr snapToGrid="0">
      <p:cViewPr>
        <p:scale>
          <a:sx n="72" d="100"/>
          <a:sy n="72" d="100"/>
        </p:scale>
        <p:origin x="-96" y="-4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3393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519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8718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96901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1383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34807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3506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5590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6648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8266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011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9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2015-12-01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1459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2015-12-01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6065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2672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5710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B5218-0C70-4200-A3D4-08F804392F82}" type="datetimeFigureOut">
              <a:rPr lang="pl-PL" smtClean="0"/>
              <a:pPr/>
              <a:t>2015-12-01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5545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ms.ms.gov.pl/star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rma.gov.pl/" TargetMode="External"/><Relationship Id="rId2" Type="http://schemas.openxmlformats.org/officeDocument/2006/relationships/hyperlink" Target="https://prod.ceidg.gov.pl/ceidg.cms.engine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Techniki informacji i komunikacji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70490" y="4050833"/>
            <a:ext cx="8002693" cy="1679407"/>
          </a:xfrm>
        </p:spPr>
        <p:txBody>
          <a:bodyPr>
            <a:normAutofit/>
          </a:bodyPr>
          <a:lstStyle/>
          <a:p>
            <a:r>
              <a:rPr lang="pl-PL" dirty="0" smtClean="0"/>
              <a:t>Ćwiczenia nr 7</a:t>
            </a:r>
          </a:p>
          <a:p>
            <a:r>
              <a:rPr lang="pl-PL" dirty="0" smtClean="0"/>
              <a:t>Mgr Anna </a:t>
            </a:r>
            <a:r>
              <a:rPr lang="pl-PL" dirty="0" err="1" smtClean="0"/>
              <a:t>Materla</a:t>
            </a:r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Krajowy Rejestr Sądowy. CEIDG. </a:t>
            </a:r>
          </a:p>
          <a:p>
            <a:endParaRPr lang="pl-PL" dirty="0" smtClean="0"/>
          </a:p>
        </p:txBody>
      </p:sp>
      <p:sp>
        <p:nvSpPr>
          <p:cNvPr id="4" name="pole tekstowe 3"/>
          <p:cNvSpPr txBox="1"/>
          <p:nvPr/>
        </p:nvSpPr>
        <p:spPr>
          <a:xfrm>
            <a:off x="1247440" y="158496"/>
            <a:ext cx="810382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 smtClean="0">
                <a:latin typeface="+mj-lt"/>
                <a:cs typeface="Calibri" pitchFamily="34" charset="0"/>
              </a:rPr>
              <a:t>Uniwersytet Wrocławski</a:t>
            </a:r>
          </a:p>
          <a:p>
            <a:pPr algn="ctr"/>
            <a:r>
              <a:rPr lang="pl-PL" sz="1600" dirty="0" smtClean="0">
                <a:latin typeface="+mj-lt"/>
                <a:cs typeface="Calibri" pitchFamily="34" charset="0"/>
              </a:rPr>
              <a:t>Wydział Prawa, Administracji i Ekonomii</a:t>
            </a:r>
          </a:p>
          <a:p>
            <a:pPr algn="ctr"/>
            <a:r>
              <a:rPr lang="pl-PL" sz="1600" dirty="0" smtClean="0">
                <a:latin typeface="+mj-lt"/>
                <a:cs typeface="Calibri" pitchFamily="34" charset="0"/>
              </a:rPr>
              <a:t>Centrum Badań Problemów Prawnych i Ekonomicznych Komunikacji Elektronicznej (CBKE)</a:t>
            </a:r>
          </a:p>
          <a:p>
            <a:endParaRPr lang="pl-PL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5589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Dziękuję za uwagę!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Krajowy Rejestr Sądowy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142675"/>
          </a:xfrm>
        </p:spPr>
        <p:txBody>
          <a:bodyPr>
            <a:normAutofit lnSpcReduction="10000"/>
          </a:bodyPr>
          <a:lstStyle/>
          <a:p>
            <a:r>
              <a:rPr lang="pl-PL" dirty="0" smtClean="0">
                <a:hlinkClick r:id="rId2"/>
              </a:rPr>
              <a:t>https://ems.ms.gov.pl/start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= ogólnopolska baza danych o podmiotach uczestniczących w obrocie gospodarczym;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KRS składa się z trzech Rejestrów:</a:t>
            </a:r>
          </a:p>
          <a:p>
            <a:pPr>
              <a:buFontTx/>
              <a:buChar char="-"/>
            </a:pPr>
            <a:r>
              <a:rPr lang="pl-PL" dirty="0" smtClean="0"/>
              <a:t>Rejestr przedsiębiorców,</a:t>
            </a:r>
          </a:p>
          <a:p>
            <a:pPr>
              <a:buFontTx/>
              <a:buChar char="-"/>
            </a:pPr>
            <a:r>
              <a:rPr lang="pl-PL" dirty="0" smtClean="0"/>
              <a:t>Rejestr dłużników niewypłacalnych,</a:t>
            </a:r>
          </a:p>
          <a:p>
            <a:pPr>
              <a:buFontTx/>
              <a:buChar char="-"/>
            </a:pPr>
            <a:r>
              <a:rPr lang="pl-PL" dirty="0" smtClean="0"/>
              <a:t>Rejestr stowarzyszeń, innych organizacji społecznych i zawodowych, fundacji oraz samodzielnych publicznych zakładów opieki zdrowotnej.</a:t>
            </a:r>
          </a:p>
          <a:p>
            <a:pPr>
              <a:buFontTx/>
              <a:buChar char="-"/>
            </a:pPr>
            <a:endParaRPr lang="pl-PL" dirty="0" smtClean="0"/>
          </a:p>
          <a:p>
            <a:r>
              <a:rPr lang="pl-PL" dirty="0" smtClean="0"/>
              <a:t>Do Rejestru Przedsiębiorców wpisuje się m.in. spółki osobowe i handlowe, spółdzielnie, przedsiębiorstwa państwowe i inne (art. 36 ustawy o KRS)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Krajowy Rejestr Sądowy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706881"/>
            <a:ext cx="8596668" cy="4334482"/>
          </a:xfrm>
        </p:spPr>
        <p:txBody>
          <a:bodyPr>
            <a:normAutofit lnSpcReduction="10000"/>
          </a:bodyPr>
          <a:lstStyle/>
          <a:p>
            <a:r>
              <a:rPr lang="pl-PL" dirty="0" smtClean="0"/>
              <a:t>Funkcje KRS:</a:t>
            </a:r>
          </a:p>
          <a:p>
            <a:r>
              <a:rPr lang="pl-PL" dirty="0" smtClean="0"/>
              <a:t>Informacyjna </a:t>
            </a:r>
            <a:r>
              <a:rPr lang="pl-PL" dirty="0" smtClean="0">
                <a:sym typeface="Wingdings" pitchFamily="2" charset="2"/>
              </a:rPr>
              <a:t> powszechnie dostępny, jawny, domniemanie prawdziwości wpisów w rejestrze;</a:t>
            </a:r>
            <a:endParaRPr lang="pl-PL" dirty="0" smtClean="0"/>
          </a:p>
          <a:p>
            <a:r>
              <a:rPr lang="pl-PL" dirty="0" smtClean="0"/>
              <a:t>Legalizacyjna </a:t>
            </a:r>
            <a:r>
              <a:rPr lang="pl-PL" dirty="0" smtClean="0">
                <a:sym typeface="Wingdings" pitchFamily="2" charset="2"/>
              </a:rPr>
              <a:t> </a:t>
            </a:r>
            <a:r>
              <a:rPr lang="pl-PL" dirty="0" smtClean="0"/>
              <a:t>Wpis ma charakter konstytutywny;</a:t>
            </a:r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Odpisy i wyciągi można pobierać w ekspozyturach Centralnej Informacji KRS lub w Internecie.</a:t>
            </a:r>
          </a:p>
          <a:p>
            <a:r>
              <a:rPr lang="pl-PL" dirty="0" smtClean="0"/>
              <a:t>Pobrane samodzielnie wydruki komputerowe aktualnych informacji o podmiotach wpisanych do Rejestru mają moc zrównaną z mocą dokumentów wydawanych przez Centralną Informację KRS, jeżeli posiadają cechy umożliwiające ich weryfikację z danymi zawartymi w Rejestrze (art. 4 ust. 4 aa ustawy o KRS).</a:t>
            </a:r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Krajowy Rejestr Sądowy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853184"/>
            <a:ext cx="8942154" cy="4188179"/>
          </a:xfrm>
        </p:spPr>
        <p:txBody>
          <a:bodyPr>
            <a:normAutofit fontScale="92500" lnSpcReduction="20000"/>
          </a:bodyPr>
          <a:lstStyle/>
          <a:p>
            <a:r>
              <a:rPr lang="pl-PL" dirty="0" smtClean="0"/>
              <a:t>Jakie informacje znajdują się w Rejestrze Przedsiębiorców KRS?</a:t>
            </a:r>
          </a:p>
          <a:p>
            <a:r>
              <a:rPr lang="pl-PL" dirty="0" smtClean="0"/>
              <a:t>Nazwę lub firmę,</a:t>
            </a:r>
          </a:p>
          <a:p>
            <a:r>
              <a:rPr lang="pl-PL" dirty="0" smtClean="0"/>
              <a:t>Formę prawną,</a:t>
            </a:r>
          </a:p>
          <a:p>
            <a:r>
              <a:rPr lang="pl-PL" dirty="0" smtClean="0"/>
              <a:t>Siedziba i adres,</a:t>
            </a:r>
          </a:p>
          <a:p>
            <a:r>
              <a:rPr lang="pl-PL" dirty="0" smtClean="0"/>
              <a:t>Oddziały,</a:t>
            </a:r>
          </a:p>
          <a:p>
            <a:r>
              <a:rPr lang="pl-PL" dirty="0" smtClean="0"/>
              <a:t>Informacje o statucie,</a:t>
            </a:r>
          </a:p>
          <a:p>
            <a:r>
              <a:rPr lang="pl-PL" dirty="0" smtClean="0"/>
              <a:t>NIP, REGON,</a:t>
            </a:r>
          </a:p>
          <a:p>
            <a:r>
              <a:rPr lang="pl-PL" dirty="0" smtClean="0"/>
              <a:t>Sposób reprezentacji,</a:t>
            </a:r>
          </a:p>
          <a:p>
            <a:r>
              <a:rPr lang="pl-PL" dirty="0" smtClean="0"/>
              <a:t>Wysokość kapitału zakładowego,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i więcej </a:t>
            </a:r>
            <a:r>
              <a:rPr lang="pl-PL" dirty="0" smtClean="0">
                <a:sym typeface="Wingdings" pitchFamily="2" charset="2"/>
              </a:rPr>
              <a:t></a:t>
            </a:r>
            <a:r>
              <a:rPr lang="pl-PL" dirty="0" smtClean="0"/>
              <a:t> art. 38 - 44 ustawy o KRS</a:t>
            </a:r>
          </a:p>
          <a:p>
            <a:r>
              <a:rPr lang="pl-PL" dirty="0" smtClean="0"/>
              <a:t>Dane te mogą być różne w zależności od rodzaju podmiotu podlegającemu wpisowi.</a:t>
            </a: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Przykład 1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Proszę odnaleźć spółkę KA – NA sp. z o. o. z siedzibą w Raszynie i podać:</a:t>
            </a:r>
          </a:p>
          <a:p>
            <a:pPr>
              <a:buAutoNum type="alphaLcParenR"/>
            </a:pPr>
            <a:r>
              <a:rPr lang="pl-PL" dirty="0" smtClean="0"/>
              <a:t>Adres jej siedziby,</a:t>
            </a:r>
          </a:p>
          <a:p>
            <a:pPr>
              <a:buAutoNum type="alphaLcParenR"/>
            </a:pPr>
            <a:r>
              <a:rPr lang="pl-PL" dirty="0" smtClean="0"/>
              <a:t> Czy znajduje się w upadłości?</a:t>
            </a:r>
          </a:p>
          <a:p>
            <a:pPr>
              <a:buAutoNum type="alphaLcParenR"/>
            </a:pPr>
            <a:r>
              <a:rPr lang="pl-PL" dirty="0" smtClean="0"/>
              <a:t>Sposób reprezentacji,</a:t>
            </a:r>
          </a:p>
          <a:p>
            <a:pPr>
              <a:buAutoNum type="alphaLcParenR"/>
            </a:pPr>
            <a:r>
              <a:rPr lang="pl-PL" dirty="0" smtClean="0"/>
              <a:t>Wysokość kapitału zakładowego,</a:t>
            </a:r>
          </a:p>
          <a:p>
            <a:pPr>
              <a:buAutoNum type="alphaLcParenR"/>
            </a:pPr>
            <a:r>
              <a:rPr lang="pl-PL" dirty="0" smtClean="0"/>
              <a:t>Czy powołano radę nadzorczą? Jaki jest jej skład?</a:t>
            </a:r>
          </a:p>
          <a:p>
            <a:pPr>
              <a:buAutoNum type="alphaLcParenR"/>
            </a:pPr>
            <a:endParaRPr lang="pl-PL" dirty="0" smtClean="0"/>
          </a:p>
          <a:p>
            <a:pPr>
              <a:buAutoNum type="alphaLcParenR"/>
            </a:pP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Przykład 2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400" dirty="0" smtClean="0"/>
              <a:t>Proszę zweryfikować wydruk z oznaczeniem </a:t>
            </a:r>
            <a:r>
              <a:rPr lang="pl-PL" sz="2400" b="1" dirty="0" smtClean="0"/>
              <a:t>RP/86071/42/20140107193257</a:t>
            </a:r>
            <a:r>
              <a:rPr lang="pl-PL" sz="2400" dirty="0" smtClean="0"/>
              <a:t> oraz podać, jakiej spółki dotyczy.</a:t>
            </a:r>
            <a:endParaRPr lang="pl-PL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Centralna Ewidencja i Informacja o Działalności Gospodarczej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14528" y="2160589"/>
            <a:ext cx="8859474" cy="4130483"/>
          </a:xfrm>
        </p:spPr>
        <p:txBody>
          <a:bodyPr>
            <a:normAutofit fontScale="92500" lnSpcReduction="20000"/>
          </a:bodyPr>
          <a:lstStyle/>
          <a:p>
            <a:r>
              <a:rPr lang="pl-PL" dirty="0" smtClean="0">
                <a:hlinkClick r:id="rId2"/>
              </a:rPr>
              <a:t>https://prod.ceidg.gov.pl/ceidg.cms.engine/</a:t>
            </a:r>
            <a:endParaRPr lang="pl-PL" dirty="0" smtClean="0"/>
          </a:p>
          <a:p>
            <a:r>
              <a:rPr lang="pl-PL" dirty="0" err="1" smtClean="0">
                <a:hlinkClick r:id="rId3"/>
              </a:rPr>
              <a:t>www.firma.gov.pl</a:t>
            </a:r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Do CEDG wpisywani są osoby fizyczne prowadzące działalność gospodarczą.</a:t>
            </a:r>
          </a:p>
          <a:p>
            <a:r>
              <a:rPr lang="pl-PL" dirty="0" smtClean="0"/>
              <a:t>Dotyczy to również osób prowadzących spółkę cywilną!</a:t>
            </a:r>
          </a:p>
          <a:p>
            <a:endParaRPr lang="pl-PL" dirty="0" smtClean="0"/>
          </a:p>
          <a:p>
            <a:r>
              <a:rPr lang="pl-PL" dirty="0" smtClean="0"/>
              <a:t>Rejestracja jest wolna od opłat.</a:t>
            </a:r>
          </a:p>
          <a:p>
            <a:r>
              <a:rPr lang="pl-PL" dirty="0" smtClean="0"/>
              <a:t>Złożenie wniosku: </a:t>
            </a:r>
          </a:p>
          <a:p>
            <a:pPr>
              <a:buNone/>
            </a:pPr>
            <a:r>
              <a:rPr lang="pl-PL" dirty="0" smtClean="0"/>
              <a:t>a) Tradycyjnie – wypełnienie i podpisanie wniosku w Urzędzie Gminy,</a:t>
            </a:r>
          </a:p>
          <a:p>
            <a:pPr>
              <a:buNone/>
            </a:pPr>
            <a:r>
              <a:rPr lang="pl-PL" dirty="0" smtClean="0"/>
              <a:t>b) Wypełnienie wniosku </a:t>
            </a:r>
            <a:r>
              <a:rPr lang="pl-PL" dirty="0" err="1" smtClean="0"/>
              <a:t>online</a:t>
            </a:r>
            <a:r>
              <a:rPr lang="pl-PL" dirty="0" smtClean="0"/>
              <a:t>, ale podpisanie w Urzędzie Gminy,</a:t>
            </a:r>
          </a:p>
          <a:p>
            <a:pPr>
              <a:buNone/>
            </a:pPr>
            <a:r>
              <a:rPr lang="pl-PL" dirty="0" smtClean="0"/>
              <a:t>c) Wypełnienie wniosku </a:t>
            </a:r>
            <a:r>
              <a:rPr lang="pl-PL" dirty="0" err="1" smtClean="0"/>
              <a:t>online</a:t>
            </a:r>
            <a:r>
              <a:rPr lang="pl-PL" dirty="0" smtClean="0"/>
              <a:t> i podpisanie przy pomocy </a:t>
            </a:r>
            <a:r>
              <a:rPr lang="pl-PL" dirty="0" err="1" smtClean="0"/>
              <a:t>ePUAP</a:t>
            </a:r>
            <a:r>
              <a:rPr lang="pl-PL" dirty="0" smtClean="0"/>
              <a:t> lub podpisu elektronicznego.</a:t>
            </a:r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Centralna Ewidencja i Informacja o Działalności Gospodarczej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Data rozpoczęcia działalności gospodarczej nie może być wcześniejsza niż dzień złożenia (podpisania) wniosku o wpis do CEIDG.</a:t>
            </a:r>
          </a:p>
          <a:p>
            <a:endParaRPr lang="pl-PL" dirty="0" smtClean="0"/>
          </a:p>
          <a:p>
            <a:r>
              <a:rPr lang="pl-PL" dirty="0" smtClean="0"/>
              <a:t>Wpis zmian, czy zawieszenia lub zakończenia działalności gospodarczej przebiega analogicznie.</a:t>
            </a:r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Założenie działalności gospodarczej: CEDIG </a:t>
            </a:r>
            <a:r>
              <a:rPr lang="pl-PL" dirty="0" smtClean="0">
                <a:sym typeface="Wingdings" pitchFamily="2" charset="2"/>
              </a:rPr>
              <a:t> </a:t>
            </a:r>
            <a:r>
              <a:rPr lang="pl-PL" dirty="0" smtClean="0"/>
              <a:t>ZAŁÓŻ DZIAŁALNOŚĆ GOSPODARCZĄ </a:t>
            </a:r>
            <a:r>
              <a:rPr lang="pl-PL" dirty="0" smtClean="0">
                <a:sym typeface="Wingdings" pitchFamily="2" charset="2"/>
              </a:rPr>
              <a:t> NOWY WNIOSEK  PRZYGOTUJ WNIOSEK WYPEŁNIAJĄC FORMULARZ</a:t>
            </a:r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Przykład 3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Proszę odszukać przedsiębiorcę Małgorzatę Kowalską, prowadzącą działalność w województwie dolnośląskim w </a:t>
            </a:r>
            <a:r>
              <a:rPr lang="pl-PL" smtClean="0"/>
              <a:t>Środzie Śląskiej oraz </a:t>
            </a:r>
            <a:r>
              <a:rPr lang="pl-PL" dirty="0" smtClean="0"/>
              <a:t>podać:</a:t>
            </a:r>
          </a:p>
          <a:p>
            <a:pPr>
              <a:buAutoNum type="alphaLcParenR"/>
            </a:pPr>
            <a:r>
              <a:rPr lang="pl-PL" dirty="0" smtClean="0"/>
              <a:t>firmę,</a:t>
            </a:r>
          </a:p>
          <a:p>
            <a:pPr>
              <a:buAutoNum type="alphaLcParenR"/>
            </a:pPr>
            <a:r>
              <a:rPr lang="pl-PL" dirty="0" smtClean="0"/>
              <a:t>adres siedziby,</a:t>
            </a:r>
          </a:p>
          <a:p>
            <a:pPr>
              <a:buAutoNum type="alphaLcParenR"/>
            </a:pPr>
            <a:r>
              <a:rPr lang="pl-PL" dirty="0" smtClean="0"/>
              <a:t>czy przedsiębiorca jest aktywny,</a:t>
            </a:r>
          </a:p>
          <a:p>
            <a:pPr>
              <a:buAutoNum type="alphaLcParenR"/>
            </a:pPr>
            <a:r>
              <a:rPr lang="pl-PL" dirty="0" smtClean="0"/>
              <a:t>od kiedy prowadzi działalność,</a:t>
            </a:r>
          </a:p>
          <a:p>
            <a:pPr>
              <a:buAutoNum type="alphaLcParenR"/>
            </a:pPr>
            <a:r>
              <a:rPr lang="pl-PL" dirty="0" smtClean="0"/>
              <a:t>czy posiada małżeńską wspólność majątkową.</a:t>
            </a:r>
            <a:endParaRPr lang="pl-P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s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2140</TotalTime>
  <Words>501</Words>
  <Application>Microsoft Office PowerPoint</Application>
  <PresentationFormat>Niestandardowy</PresentationFormat>
  <Paragraphs>77</Paragraphs>
  <Slides>10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Faseta</vt:lpstr>
      <vt:lpstr>Techniki informacji i komunikacji</vt:lpstr>
      <vt:lpstr>Krajowy Rejestr Sądowy</vt:lpstr>
      <vt:lpstr>Krajowy Rejestr Sądowy</vt:lpstr>
      <vt:lpstr>Krajowy Rejestr Sądowy</vt:lpstr>
      <vt:lpstr>Przykład 1</vt:lpstr>
      <vt:lpstr>Przykład 2</vt:lpstr>
      <vt:lpstr>Centralna Ewidencja i Informacja o Działalności Gospodarczej</vt:lpstr>
      <vt:lpstr>Centralna Ewidencja i Informacja o Działalności Gospodarczej</vt:lpstr>
      <vt:lpstr>Przykład 3</vt:lpstr>
      <vt:lpstr>Dziękuję za uwagę!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Technologia informacyjna</dc:title>
  <dc:creator>Krzysztof</dc:creator>
  <cp:lastModifiedBy>Anna Materla</cp:lastModifiedBy>
  <cp:revision>214</cp:revision>
  <dcterms:created xsi:type="dcterms:W3CDTF">2013-11-01T07:23:33Z</dcterms:created>
  <dcterms:modified xsi:type="dcterms:W3CDTF">2015-12-01T07:14:12Z</dcterms:modified>
</cp:coreProperties>
</file>