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ójkąt równoramienny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FD17FA3B-C404-4317-B0BC-953931111309}" type="datetimeFigureOut">
              <a:rPr lang="pl-PL" smtClean="0"/>
              <a:t>2013-10-25</a:t>
            </a:fld>
            <a:endParaRPr lang="pl-PL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pl-PL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2013-10-25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2013-10-25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FD17FA3B-C404-4317-B0BC-953931111309}" type="datetimeFigureOut">
              <a:rPr lang="pl-PL" smtClean="0"/>
              <a:t>2013-10-25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ójkąt prostokątny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rójkąt równoramienny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FD17FA3B-C404-4317-B0BC-953931111309}" type="datetimeFigureOut">
              <a:rPr lang="pl-PL" smtClean="0"/>
              <a:t>2013-10-25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  <p:cxnSp>
        <p:nvCxnSpPr>
          <p:cNvPr id="11" name="Łącznik prostoliniowy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Łącznik prostoliniowy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FD17FA3B-C404-4317-B0BC-953931111309}" type="datetimeFigureOut">
              <a:rPr lang="pl-PL" smtClean="0"/>
              <a:t>2013-10-25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FD17FA3B-C404-4317-B0BC-953931111309}" type="datetimeFigureOut">
              <a:rPr lang="pl-PL" smtClean="0"/>
              <a:t>2013-10-25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2013-10-25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FD17FA3B-C404-4317-B0BC-953931111309}" type="datetimeFigureOut">
              <a:rPr lang="pl-PL" smtClean="0"/>
              <a:t>2013-10-25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FD17FA3B-C404-4317-B0BC-953931111309}" type="datetimeFigureOut">
              <a:rPr lang="pl-PL" smtClean="0"/>
              <a:t>2013-10-25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FD17FA3B-C404-4317-B0BC-953931111309}" type="datetimeFigureOut">
              <a:rPr lang="pl-PL" smtClean="0"/>
              <a:t>2013-10-25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ójkąt prostokątny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Łącznik prostoliniowy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Łącznik prostoliniowy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FD17FA3B-C404-4317-B0BC-953931111309}" type="datetimeFigureOut">
              <a:rPr lang="pl-PL" smtClean="0"/>
              <a:t>2013-10-25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pl-PL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55576" y="1772816"/>
            <a:ext cx="7543800" cy="2520280"/>
          </a:xfrm>
        </p:spPr>
        <p:txBody>
          <a:bodyPr>
            <a:normAutofit/>
          </a:bodyPr>
          <a:lstStyle/>
          <a:p>
            <a:pPr algn="ctr"/>
            <a:r>
              <a:rPr lang="pl-PL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Teorie związku przyczynowego</a:t>
            </a:r>
            <a:endParaRPr lang="pl-PL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4777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777240" y="5301208"/>
            <a:ext cx="7543800" cy="1080120"/>
          </a:xfrm>
        </p:spPr>
        <p:txBody>
          <a:bodyPr/>
          <a:lstStyle/>
          <a:p>
            <a:pPr algn="ctr"/>
            <a:r>
              <a:rPr lang="pl-PL" b="1" dirty="0" smtClean="0">
                <a:latin typeface="Times New Roman" pitchFamily="18" charset="0"/>
                <a:cs typeface="Times New Roman" pitchFamily="18" charset="0"/>
              </a:rPr>
              <a:t>Teoria ekwiwalencji</a:t>
            </a:r>
            <a:endParaRPr lang="pl-PL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395536" y="404664"/>
            <a:ext cx="8280920" cy="5040560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v"/>
            </a:pPr>
            <a:r>
              <a:rPr lang="pl-PL" sz="2600" dirty="0" smtClean="0">
                <a:latin typeface="Times New Roman" pitchFamily="18" charset="0"/>
                <a:cs typeface="Times New Roman" pitchFamily="18" charset="0"/>
              </a:rPr>
              <a:t>Inaczej określana mianem teorii ekwiwalentnego związku przyczynowego (równowartości przyczyn),</a:t>
            </a:r>
          </a:p>
          <a:p>
            <a:pPr algn="just">
              <a:buFont typeface="Wingdings" pitchFamily="2" charset="2"/>
              <a:buChar char="v"/>
            </a:pPr>
            <a:endParaRPr lang="pl-PL" sz="26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l-PL" sz="2600" dirty="0" smtClean="0">
                <a:latin typeface="Times New Roman" pitchFamily="18" charset="0"/>
                <a:cs typeface="Times New Roman" pitchFamily="18" charset="0"/>
              </a:rPr>
              <a:t>Opiera się na założeniu, że skutek stanowi sumę przyczyn, które goi wywołały, wszystkie te przyczyny są jednakowo istotne,</a:t>
            </a:r>
          </a:p>
          <a:p>
            <a:pPr algn="just">
              <a:buFont typeface="Wingdings" pitchFamily="2" charset="2"/>
              <a:buChar char="v"/>
            </a:pPr>
            <a:endParaRPr lang="pl-PL" sz="26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l-PL" sz="2600" dirty="0" smtClean="0">
                <a:latin typeface="Times New Roman" pitchFamily="18" charset="0"/>
                <a:cs typeface="Times New Roman" pitchFamily="18" charset="0"/>
              </a:rPr>
              <a:t>Oznacza to, że każda z szeregu przyczyn towarzyszących skutkowi może zostać uznana za tą, która skutek wywoła,</a:t>
            </a:r>
          </a:p>
          <a:p>
            <a:pPr algn="just">
              <a:buFont typeface="Wingdings" pitchFamily="2" charset="2"/>
              <a:buChar char="v"/>
            </a:pPr>
            <a:endParaRPr lang="pl-PL" sz="26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l-PL" sz="2600" dirty="0" smtClean="0">
                <a:latin typeface="Times New Roman" pitchFamily="18" charset="0"/>
                <a:cs typeface="Times New Roman" pitchFamily="18" charset="0"/>
              </a:rPr>
              <a:t>To czy dana przyczyna jest konieczna dla skutki ocenia się poprzez przeprowadzenie testu </a:t>
            </a:r>
            <a:r>
              <a:rPr lang="pl-PL" sz="2600" i="1" dirty="0" smtClean="0">
                <a:latin typeface="Times New Roman" pitchFamily="18" charset="0"/>
                <a:cs typeface="Times New Roman" pitchFamily="18" charset="0"/>
              </a:rPr>
              <a:t>conditio sine qua non</a:t>
            </a:r>
            <a:endParaRPr lang="pl-PL" sz="2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4741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834120"/>
          </a:xfrm>
        </p:spPr>
        <p:txBody>
          <a:bodyPr>
            <a:normAutofit/>
          </a:bodyPr>
          <a:lstStyle/>
          <a:p>
            <a:pPr marL="64008" indent="0" algn="just">
              <a:buNone/>
            </a:pPr>
            <a:endParaRPr lang="pl-PL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l-PL" sz="2600" dirty="0" smtClean="0">
                <a:latin typeface="Times New Roman" pitchFamily="18" charset="0"/>
                <a:cs typeface="Times New Roman" pitchFamily="18" charset="0"/>
              </a:rPr>
              <a:t>Test ten polega na sprawdzeniu, czy dana przyczyna tą, która skutek wywołała poprzez jej usunięcie, jeśli usunąć jej wystąpienie, a skutek wystąpi, wówczas nie ona spowodowała skutek, jeśli ją usunąć i skutek nie nastąpił wówczas to ona jest przyczyną analizowanego skutku,</a:t>
            </a:r>
          </a:p>
          <a:p>
            <a:pPr algn="just">
              <a:buFont typeface="Wingdings" pitchFamily="2" charset="2"/>
              <a:buChar char="v"/>
            </a:pPr>
            <a:endParaRPr lang="pl-PL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endParaRPr lang="pl-PL" sz="26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l-PL" sz="2600" dirty="0" smtClean="0">
                <a:latin typeface="Times New Roman" pitchFamily="18" charset="0"/>
                <a:cs typeface="Times New Roman" pitchFamily="18" charset="0"/>
              </a:rPr>
              <a:t>Teoria ta wywołała wiele uwag krytycznych, zarzucano jej przede wszystkim, że za bardzo „rozszerza” łańcuch kauzalny</a:t>
            </a:r>
            <a:endParaRPr lang="pl-PL" sz="2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631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145282"/>
          </a:xfrm>
        </p:spPr>
        <p:txBody>
          <a:bodyPr/>
          <a:lstStyle/>
          <a:p>
            <a:pPr algn="ctr"/>
            <a:r>
              <a:rPr lang="pl-PL" b="1" dirty="0" smtClean="0">
                <a:effectLst/>
                <a:latin typeface="Times New Roman" pitchFamily="18" charset="0"/>
                <a:cs typeface="Times New Roman" pitchFamily="18" charset="0"/>
              </a:rPr>
              <a:t>Teoria adekwatności</a:t>
            </a:r>
            <a:endParaRPr lang="pl-PL" b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75400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pl-PL" sz="2600" dirty="0" smtClean="0">
                <a:latin typeface="Times New Roman" pitchFamily="18" charset="0"/>
                <a:cs typeface="Times New Roman" pitchFamily="18" charset="0"/>
              </a:rPr>
              <a:t>Sprawca winien odpowiadać tylko za normalne, typowe, przeciętne, adekwatne następstwa swojego zachowania, a nie za wszystkie,</a:t>
            </a:r>
          </a:p>
          <a:p>
            <a:pPr algn="just">
              <a:buFont typeface="Wingdings" pitchFamily="2" charset="2"/>
              <a:buChar char="v"/>
            </a:pPr>
            <a:endParaRPr lang="pl-PL" sz="26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l-PL" sz="2600" dirty="0" smtClean="0">
                <a:latin typeface="Times New Roman" pitchFamily="18" charset="0"/>
                <a:cs typeface="Times New Roman" pitchFamily="18" charset="0"/>
              </a:rPr>
              <a:t>Każdorazowo należy zatem ustalić, czy skutek jest normalnym następstwem przyczyny, jeśli nie jest sprawca n ie będzie ponosił </a:t>
            </a:r>
            <a:r>
              <a:rPr lang="pl-PL" sz="2600" dirty="0" err="1" smtClean="0">
                <a:latin typeface="Times New Roman" pitchFamily="18" charset="0"/>
                <a:cs typeface="Times New Roman" pitchFamily="18" charset="0"/>
              </a:rPr>
              <a:t>odpowoidzialności</a:t>
            </a:r>
            <a:endParaRPr lang="pl-PL" sz="2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9475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 smtClean="0">
                <a:latin typeface="Times New Roman" pitchFamily="18" charset="0"/>
                <a:cs typeface="Times New Roman" pitchFamily="18" charset="0"/>
              </a:rPr>
              <a:t>Teoria relewancji </a:t>
            </a:r>
            <a:endParaRPr lang="pl-PL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endParaRPr lang="pl-PL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l-PL" sz="2600" dirty="0" smtClean="0">
                <a:latin typeface="Times New Roman" pitchFamily="18" charset="0"/>
                <a:cs typeface="Times New Roman" pitchFamily="18" charset="0"/>
              </a:rPr>
              <a:t>Nie każdy związek przyczynowy pozostaje relewantnym na gruncie prawa karnego,</a:t>
            </a:r>
          </a:p>
          <a:p>
            <a:pPr algn="just">
              <a:buFont typeface="Wingdings" pitchFamily="2" charset="2"/>
              <a:buChar char="v"/>
            </a:pPr>
            <a:endParaRPr lang="pl-PL" sz="26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l-PL" sz="2600" dirty="0" smtClean="0">
                <a:latin typeface="Times New Roman" pitchFamily="18" charset="0"/>
                <a:cs typeface="Times New Roman" pitchFamily="18" charset="0"/>
              </a:rPr>
              <a:t>Nie każde zatem sprzężenie przyczynowe jest istotne dla odpowiedzialności karnej</a:t>
            </a:r>
            <a:endParaRPr lang="pl-PL" sz="2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61582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 smtClean="0">
                <a:latin typeface="Times New Roman" pitchFamily="18" charset="0"/>
                <a:cs typeface="Times New Roman" pitchFamily="18" charset="0"/>
              </a:rPr>
              <a:t>Teoria skutków koniecznych i przypadkowych</a:t>
            </a:r>
            <a:endParaRPr lang="pl-PL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endParaRPr lang="pl-PL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l-PL" sz="2600" dirty="0" smtClean="0">
                <a:latin typeface="Times New Roman" pitchFamily="18" charset="0"/>
                <a:cs typeface="Times New Roman" pitchFamily="18" charset="0"/>
              </a:rPr>
              <a:t>Dla każdej przyczyny istnieją skutki, które są dla niej konieczne (powinny w jej wyniku nastąpić) oraz te, które są dla niej przypadkowe (nie powinny po niej nastąpić),</a:t>
            </a:r>
          </a:p>
          <a:p>
            <a:pPr algn="just">
              <a:buFont typeface="Wingdings" pitchFamily="2" charset="2"/>
              <a:buChar char="v"/>
            </a:pPr>
            <a:endParaRPr lang="pl-PL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l-PL" sz="2600" dirty="0" smtClean="0">
                <a:latin typeface="Times New Roman" pitchFamily="18" charset="0"/>
                <a:cs typeface="Times New Roman" pitchFamily="18" charset="0"/>
              </a:rPr>
              <a:t>Sprawca </a:t>
            </a:r>
            <a:r>
              <a:rPr lang="pl-PL" sz="2600" smtClean="0">
                <a:latin typeface="Times New Roman" pitchFamily="18" charset="0"/>
                <a:cs typeface="Times New Roman" pitchFamily="18" charset="0"/>
              </a:rPr>
              <a:t>odpowiada wyłącznie za </a:t>
            </a:r>
            <a:r>
              <a:rPr lang="pl-PL" sz="2600" dirty="0" smtClean="0">
                <a:latin typeface="Times New Roman" pitchFamily="18" charset="0"/>
                <a:cs typeface="Times New Roman" pitchFamily="18" charset="0"/>
              </a:rPr>
              <a:t>konieczne skutki swojego zachowania</a:t>
            </a:r>
            <a:endParaRPr lang="pl-PL" sz="2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8134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nergetyczny">
  <a:themeElements>
    <a:clrScheme name="Energetyczny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Energetyczny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nergetyczny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23</TotalTime>
  <Words>256</Words>
  <Application>Microsoft Office PowerPoint</Application>
  <PresentationFormat>Pokaz na ekranie (4:3)</PresentationFormat>
  <Paragraphs>28</Paragraphs>
  <Slides>6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7" baseType="lpstr">
      <vt:lpstr>Energetyczny</vt:lpstr>
      <vt:lpstr>Teorie związku przyczynowego</vt:lpstr>
      <vt:lpstr>Teoria ekwiwalencji</vt:lpstr>
      <vt:lpstr>Prezentacja programu PowerPoint</vt:lpstr>
      <vt:lpstr>Teoria adekwatności</vt:lpstr>
      <vt:lpstr>Teoria relewancji </vt:lpstr>
      <vt:lpstr>Teoria skutków koniecznych i przypadkowych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Teorie związku przyczynowego</dc:title>
  <dc:creator>Brzezinska Joanna</dc:creator>
  <cp:lastModifiedBy>Brzezinska Joanna</cp:lastModifiedBy>
  <cp:revision>4</cp:revision>
  <dcterms:created xsi:type="dcterms:W3CDTF">2013-10-25T20:14:29Z</dcterms:created>
  <dcterms:modified xsi:type="dcterms:W3CDTF">2013-10-25T20:48:29Z</dcterms:modified>
</cp:coreProperties>
</file>