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7" r:id="rId15"/>
    <p:sldId id="272" r:id="rId16"/>
    <p:sldId id="273" r:id="rId17"/>
    <p:sldId id="274" r:id="rId18"/>
    <p:sldId id="275" r:id="rId19"/>
    <p:sldId id="276" r:id="rId20"/>
    <p:sldId id="271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1D71F-BDD4-4462-8158-3711CD4FAFB9}" type="datetimeFigureOut">
              <a:rPr lang="pl-PL" smtClean="0"/>
              <a:pPr/>
              <a:t>18.10.2016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40613-F9B5-401F-9BB9-75B7B96AD16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Budowa ustawy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jednostki redakcyjne i systematyzacyjne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Litera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Stanowi wyliczenie w ramach wyliczenia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Oznaczamy je małymi literami polskiego alfabetu, bez liter typowo polskich (ą, ę, ó, ż itp.) z nawiasem okrągłym z prawej strony.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Wysokość określamy podobnie, jak w przypadku punktów, z tym, że tym razem odnosimy się do tekstu punktu, który rozpoczyna wyliczenie.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Litery kończymy przecinkami, poza ostatnią.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Ostatnią literę kończymy: 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Średnikiem – jeśli po niej będą jeszcze inne punkty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Kropką – jeśli kończy ostatni punkt, a tym samym również ustęp lub artykuł.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63" y="714375"/>
            <a:ext cx="8186737" cy="5411788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/>
              <a:t>Art. 3. </a:t>
            </a:r>
            <a:r>
              <a:rPr lang="pl-PL" dirty="0"/>
              <a:t>Ilekroć w ustawie jest mowa o:</a:t>
            </a:r>
          </a:p>
          <a:p>
            <a:pPr indent="2905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1) ustawach podatkowych – rozumie się przez to ustawy dotyczące podatków,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opłat oraz </a:t>
            </a:r>
            <a:r>
              <a:rPr lang="pl-PL" dirty="0" err="1"/>
              <a:t>niepodatkowych</a:t>
            </a:r>
            <a:r>
              <a:rPr lang="pl-PL" dirty="0"/>
              <a:t> należności budżetowych określające podmiot,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przedmiot opodatkowania, powstanie obowiązku podatkowego, podstawę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opodatkowania, stawki podatkowe oraz regulujące prawa i obowiązki organów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podatkowych, podatników, płatników i inkasentów, a także ich następców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prawnych oraz osób trzecich;</a:t>
            </a:r>
          </a:p>
          <a:p>
            <a:pPr marL="900113" indent="0" defTabSz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(…)</a:t>
            </a:r>
            <a:endParaRPr lang="pl-PL" dirty="0"/>
          </a:p>
          <a:p>
            <a:pPr indent="2905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3) podatkach – rozumie się przez to również:</a:t>
            </a:r>
          </a:p>
          <a:p>
            <a:pPr indent="5572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>
                <a:solidFill>
                  <a:srgbClr val="FF0000"/>
                </a:solidFill>
              </a:rPr>
              <a:t>a) zaliczki na podatki,</a:t>
            </a:r>
          </a:p>
          <a:p>
            <a:pPr indent="5572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>
                <a:solidFill>
                  <a:srgbClr val="FF0000"/>
                </a:solidFill>
              </a:rPr>
              <a:t>b) raty podatków, jeżeli przepisy prawa podatkowego przewidują płatność</a:t>
            </a:r>
          </a:p>
          <a:p>
            <a:pPr indent="5572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>
                <a:solidFill>
                  <a:srgbClr val="FF0000"/>
                </a:solidFill>
              </a:rPr>
              <a:t>podatku w ratach,</a:t>
            </a:r>
          </a:p>
          <a:p>
            <a:pPr indent="5572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>
                <a:solidFill>
                  <a:srgbClr val="FF0000"/>
                </a:solidFill>
              </a:rPr>
              <a:t>c) opłaty oraz </a:t>
            </a:r>
            <a:r>
              <a:rPr lang="pl-PL" dirty="0" err="1">
                <a:solidFill>
                  <a:srgbClr val="FF0000"/>
                </a:solidFill>
              </a:rPr>
              <a:t>niepodatkowe</a:t>
            </a:r>
            <a:r>
              <a:rPr lang="pl-PL" dirty="0">
                <a:solidFill>
                  <a:srgbClr val="FF0000"/>
                </a:solidFill>
              </a:rPr>
              <a:t> należności budżetowe;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Tiret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i="1" dirty="0" smtClean="0"/>
              <a:t>Tiret – nie odmienia się, rodzaj nijaki (ostatnie tiret / w ostatnim tiret)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Wyliczenie w ramach litery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Wysokość określamy podobnie, jak w przypadku punktów i liter z tym, że tym razem odnosimy się do tekstu litery, która rozpoczyna wyliczenie.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Tiret kończymy przecinkiem.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Ostatnie tiret kończymy: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Przecinkiem, jeśli po nim będzie jeszcze jakaś litera,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Średnikiem, jeśli kończy literę, ale dalej będą jeszcze punkty,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Kropką, jeśli tym samym kończymy ustęp lub artykuł.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2938" y="-428625"/>
            <a:ext cx="8043862" cy="1428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63" y="357188"/>
            <a:ext cx="8186737" cy="5768975"/>
          </a:xfrm>
        </p:spPr>
        <p:txBody>
          <a:bodyPr rtlCol="0">
            <a:normAutofit fontScale="47500" lnSpcReduction="20000"/>
          </a:bodyPr>
          <a:lstStyle/>
          <a:p>
            <a:pPr marL="530225" indent="-530225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b="1" dirty="0"/>
              <a:t>Art. 2.</a:t>
            </a:r>
            <a:r>
              <a:rPr lang="pl-PL" sz="3400" dirty="0"/>
              <a:t> Ilekroć w dalszych przepisach jest mowa o:</a:t>
            </a:r>
            <a:endParaRPr lang="pl-PL" sz="3400" dirty="0" smtClean="0"/>
          </a:p>
          <a:p>
            <a:pPr marL="722313" indent="-1920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1) terytorium kraju – rozumie się przez to terytorium Rzeczypospolitej Polskiej, z zastrzeżeniem art. 2a;</a:t>
            </a:r>
            <a:endParaRPr lang="pl-PL" sz="3400" dirty="0" smtClean="0"/>
          </a:p>
          <a:p>
            <a:pPr marL="530225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2) państwie członkowskim – rozumie się przez to państwo członkowskie Unii Europejskiej;</a:t>
            </a:r>
            <a:endParaRPr lang="pl-PL" sz="3400" dirty="0" smtClean="0"/>
          </a:p>
          <a:p>
            <a:pPr marL="722313" indent="-1920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3) terytorium Unii Europejskiej – rozumie się przez to terytoria państw członkowskich Unii Europejskiej, z tym że na potrzeby stosowania tej ustawy:</a:t>
            </a:r>
            <a:endParaRPr lang="pl-PL" sz="3400" dirty="0" smtClean="0"/>
          </a:p>
          <a:p>
            <a:pPr marL="7223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a) Księstwo Monako traktuje się jako terytorium Republiki Francuskiej, wyspę Man traktuje się jako terytorium Zjednoczonego Królestwa Wielkiej Brytanii i Irlandii Północnej, suwerenne strefy </a:t>
            </a:r>
            <a:r>
              <a:rPr lang="pl-PL" sz="3400" dirty="0" err="1"/>
              <a:t>Akrotiri</a:t>
            </a:r>
            <a:r>
              <a:rPr lang="pl-PL" sz="3400" dirty="0"/>
              <a:t> i </a:t>
            </a:r>
            <a:r>
              <a:rPr lang="pl-PL" sz="3400" dirty="0" err="1"/>
              <a:t>Dhekelia</a:t>
            </a:r>
            <a:r>
              <a:rPr lang="pl-PL" sz="3400" dirty="0"/>
              <a:t> traktuje się jako terytorium Republiki Cypru,</a:t>
            </a:r>
            <a:endParaRPr lang="pl-PL" sz="3400" dirty="0" smtClean="0"/>
          </a:p>
          <a:p>
            <a:pPr marL="7223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b) następujące terytoria poszczególnych państw członkowskich traktuje się jako wyłączone z terytorium Unii Europejskiej:</a:t>
            </a:r>
            <a:endParaRPr lang="pl-PL" sz="3400" dirty="0" smtClean="0"/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wyspę </a:t>
            </a:r>
            <a:r>
              <a:rPr lang="pl-PL" sz="3400" dirty="0">
                <a:solidFill>
                  <a:srgbClr val="FF0000"/>
                </a:solidFill>
              </a:rPr>
              <a:t>Helgoland, terytorium </a:t>
            </a:r>
            <a:r>
              <a:rPr lang="pl-PL" sz="3400" dirty="0" err="1">
                <a:solidFill>
                  <a:srgbClr val="FF0000"/>
                </a:solidFill>
              </a:rPr>
              <a:t>Buesingen</a:t>
            </a:r>
            <a:r>
              <a:rPr lang="pl-PL" sz="3400" dirty="0">
                <a:solidFill>
                  <a:srgbClr val="FF0000"/>
                </a:solidFill>
              </a:rPr>
              <a:t> – z Republiki Federalnej Niemiec,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Ceutę</a:t>
            </a:r>
            <a:r>
              <a:rPr lang="pl-PL" sz="3400" dirty="0">
                <a:solidFill>
                  <a:srgbClr val="FF0000"/>
                </a:solidFill>
              </a:rPr>
              <a:t>, Melillę, Wyspy Kanaryjskie – z Królestwa Hiszpanii,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</a:t>
            </a:r>
            <a:r>
              <a:rPr lang="pl-PL" sz="3400" dirty="0" err="1" smtClean="0">
                <a:solidFill>
                  <a:srgbClr val="FF0000"/>
                </a:solidFill>
              </a:rPr>
              <a:t>Livigno</a:t>
            </a:r>
            <a:r>
              <a:rPr lang="pl-PL" sz="3400" dirty="0">
                <a:solidFill>
                  <a:srgbClr val="FF0000"/>
                </a:solidFill>
              </a:rPr>
              <a:t>, </a:t>
            </a:r>
            <a:r>
              <a:rPr lang="pl-PL" sz="3400" dirty="0" err="1">
                <a:solidFill>
                  <a:srgbClr val="FF0000"/>
                </a:solidFill>
              </a:rPr>
              <a:t>Campione</a:t>
            </a:r>
            <a:r>
              <a:rPr lang="pl-PL" sz="3400" dirty="0">
                <a:solidFill>
                  <a:srgbClr val="FF0000"/>
                </a:solidFill>
              </a:rPr>
              <a:t> </a:t>
            </a:r>
            <a:r>
              <a:rPr lang="pl-PL" sz="3400" dirty="0" err="1">
                <a:solidFill>
                  <a:srgbClr val="FF0000"/>
                </a:solidFill>
              </a:rPr>
              <a:t>d’Italia</a:t>
            </a:r>
            <a:r>
              <a:rPr lang="pl-PL" sz="3400" dirty="0">
                <a:solidFill>
                  <a:srgbClr val="FF0000"/>
                </a:solidFill>
              </a:rPr>
              <a:t>, włoską część jeziora Lugano – z Republiki Włoskiej,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>
                <a:solidFill>
                  <a:srgbClr val="FF0000"/>
                </a:solidFill>
              </a:rPr>
              <a:t>– francuskie terytoria, o których mowa w art. 349 i art. 355 ust. 1 Traktatu o funkcjonowaniu Unii Europejskiej – z Republiki Francuskiej,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Górę </a:t>
            </a:r>
            <a:r>
              <a:rPr lang="pl-PL" sz="3400" dirty="0">
                <a:solidFill>
                  <a:srgbClr val="FF0000"/>
                </a:solidFill>
              </a:rPr>
              <a:t>Athos – z Republiki Greckiej,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</a:t>
            </a:r>
            <a:r>
              <a:rPr lang="pl-PL" sz="3400" dirty="0">
                <a:solidFill>
                  <a:srgbClr val="FF0000"/>
                </a:solidFill>
              </a:rPr>
              <a:t>Wyspy Alandzkie – z Republiki Finlandii,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9001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 smtClean="0">
                <a:solidFill>
                  <a:srgbClr val="FF0000"/>
                </a:solidFill>
              </a:rPr>
              <a:t>– </a:t>
            </a:r>
            <a:r>
              <a:rPr lang="pl-PL" sz="3400" dirty="0">
                <a:solidFill>
                  <a:srgbClr val="FF0000"/>
                </a:solidFill>
              </a:rPr>
              <a:t>Wyspy Normandzkie – ze Zjednoczonego Królestwa Wielkiej Brytanii i Irlandii Północnej,</a:t>
            </a:r>
            <a:endParaRPr lang="pl-PL" sz="3400" dirty="0" smtClean="0">
              <a:solidFill>
                <a:srgbClr val="FF0000"/>
              </a:solidFill>
            </a:endParaRPr>
          </a:p>
          <a:p>
            <a:pPr marL="722313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c) Gibraltar traktuje się jako wyłączony z terytorium Unii Europejskiej;</a:t>
            </a:r>
            <a:endParaRPr lang="pl-PL" sz="3400" dirty="0" smtClean="0"/>
          </a:p>
          <a:p>
            <a:pPr marL="722313" indent="-1920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3400" dirty="0"/>
              <a:t>4) terytorium państwa członkowskiego – rozumie się przez to terytorium państwa wchodzące w skład terytorium Unii Europejskiej, z zastrzeżeniem art. 2a;</a:t>
            </a:r>
            <a:endParaRPr lang="pl-PL" sz="3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Podwójne tiret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pl-PL" dirty="0" smtClean="0"/>
              <a:t>Wyliczenie w ramach </a:t>
            </a:r>
            <a:r>
              <a:rPr lang="pl-PL" dirty="0" smtClean="0"/>
              <a:t>tiret</a:t>
            </a:r>
            <a:endParaRPr lang="pl-PL" dirty="0" smtClean="0"/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Wysokość określamy podobnie, jak w przypadku punktów i liter z tym, że tym razem odnosimy się do tekstu </a:t>
            </a:r>
            <a:r>
              <a:rPr lang="pl-PL" dirty="0" smtClean="0"/>
              <a:t>tiret, które </a:t>
            </a:r>
            <a:r>
              <a:rPr lang="pl-PL" dirty="0" smtClean="0"/>
              <a:t>rozpoczyna wyliczenie.</a:t>
            </a:r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Podwójne tiret </a:t>
            </a:r>
            <a:r>
              <a:rPr lang="pl-PL" dirty="0" smtClean="0"/>
              <a:t>kończymy przecinkiem.</a:t>
            </a:r>
          </a:p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pl-PL" dirty="0" smtClean="0"/>
              <a:t>Ostatnie </a:t>
            </a:r>
            <a:r>
              <a:rPr lang="pl-PL" dirty="0" smtClean="0"/>
              <a:t>podwójne tiret </a:t>
            </a:r>
            <a:r>
              <a:rPr lang="pl-PL" dirty="0" smtClean="0"/>
              <a:t>kończymy: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Przecinkiem, jeśli po nim będzie jeszcze </a:t>
            </a:r>
            <a:r>
              <a:rPr lang="pl-PL" dirty="0" smtClean="0"/>
              <a:t>jakieś tiret,</a:t>
            </a:r>
            <a:endParaRPr lang="pl-PL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Przecinkiem, </a:t>
            </a:r>
            <a:r>
              <a:rPr lang="pl-PL" dirty="0" smtClean="0"/>
              <a:t>jeśli kończy </a:t>
            </a:r>
            <a:r>
              <a:rPr lang="pl-PL" dirty="0" smtClean="0"/>
              <a:t>tiret, </a:t>
            </a:r>
            <a:r>
              <a:rPr lang="pl-PL" dirty="0" smtClean="0"/>
              <a:t>ale dalej będą jeszcze </a:t>
            </a:r>
            <a:r>
              <a:rPr lang="pl-PL" dirty="0" smtClean="0"/>
              <a:t>litery,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Średnikiem, jeśli kończy literę, lecz będą jeszcze punkty,</a:t>
            </a:r>
            <a:endParaRPr lang="pl-PL" dirty="0" smtClean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l-PL" dirty="0" smtClean="0"/>
              <a:t>Kropką, jeśli tym samym kończymy ustęp lub artykuł.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Jednostki </a:t>
            </a:r>
            <a:r>
              <a:rPr lang="pl-PL" dirty="0" err="1" smtClean="0"/>
              <a:t>systematyczayjne</a:t>
            </a:r>
            <a:r>
              <a:rPr lang="pl-PL" dirty="0" smtClean="0"/>
              <a:t> – zwykła ustawa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Podstawową jednostką jest ROZDZIAŁ</a:t>
            </a:r>
          </a:p>
          <a:p>
            <a:endParaRPr lang="pl-PL" dirty="0"/>
          </a:p>
          <a:p>
            <a:r>
              <a:rPr lang="pl-PL" dirty="0" smtClean="0"/>
              <a:t>ROZDZIAŁY łączymy  w DZIAŁY</a:t>
            </a:r>
          </a:p>
          <a:p>
            <a:endParaRPr lang="pl-PL" dirty="0"/>
          </a:p>
          <a:p>
            <a:r>
              <a:rPr lang="pl-PL" dirty="0" smtClean="0"/>
              <a:t>DZIAŁY łączymy w TYTUŁY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Jednostki systematyzacyjne - KODEKS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TYLKO w przypadku kodeksów</a:t>
            </a:r>
          </a:p>
          <a:p>
            <a:endParaRPr lang="pl-PL" dirty="0"/>
          </a:p>
          <a:p>
            <a:r>
              <a:rPr lang="pl-PL" dirty="0" smtClean="0"/>
              <a:t>TYTUŁY łączymy w KSIĘGI</a:t>
            </a:r>
          </a:p>
          <a:p>
            <a:endParaRPr lang="pl-PL" dirty="0"/>
          </a:p>
          <a:p>
            <a:r>
              <a:rPr lang="pl-PL" dirty="0" smtClean="0"/>
              <a:t>KSIĘGI łączymy w CZĘŚCI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Oddział jako szczególna jednostka redakcyjna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Jeśli </a:t>
            </a:r>
            <a:r>
              <a:rPr lang="pl-PL" dirty="0" err="1" smtClean="0"/>
              <a:t>wczesniej</a:t>
            </a:r>
            <a:r>
              <a:rPr lang="pl-PL" dirty="0" smtClean="0"/>
              <a:t> podany podział nam nie wystarcza:</a:t>
            </a:r>
          </a:p>
          <a:p>
            <a:endParaRPr lang="pl-PL" dirty="0"/>
          </a:p>
          <a:p>
            <a:r>
              <a:rPr lang="pl-PL" dirty="0" smtClean="0"/>
              <a:t>Rozdział możemy PODZIELIĆ NA ODDZIAŁY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Część</a:t>
            </a:r>
          </a:p>
          <a:p>
            <a:r>
              <a:rPr lang="pl-PL" dirty="0" smtClean="0"/>
              <a:t>Księga</a:t>
            </a:r>
          </a:p>
          <a:p>
            <a:r>
              <a:rPr lang="pl-PL" dirty="0" smtClean="0"/>
              <a:t>Tytuł</a:t>
            </a:r>
          </a:p>
          <a:p>
            <a:r>
              <a:rPr lang="pl-PL" dirty="0" smtClean="0"/>
              <a:t>Dział</a:t>
            </a:r>
          </a:p>
          <a:p>
            <a:r>
              <a:rPr lang="pl-PL" dirty="0" smtClean="0"/>
              <a:t>Rozdział</a:t>
            </a:r>
          </a:p>
          <a:p>
            <a:r>
              <a:rPr lang="pl-PL" dirty="0" smtClean="0"/>
              <a:t>! Oddział</a:t>
            </a:r>
            <a:endParaRPr lang="pl-PL" dirty="0"/>
          </a:p>
        </p:txBody>
      </p:sp>
      <p:sp>
        <p:nvSpPr>
          <p:cNvPr id="4" name="Nawias klamrowy zamykający 3"/>
          <p:cNvSpPr/>
          <p:nvPr/>
        </p:nvSpPr>
        <p:spPr>
          <a:xfrm>
            <a:off x="2214546" y="1643050"/>
            <a:ext cx="214314" cy="107157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Oznaczanie: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pl-PL" dirty="0" smtClean="0"/>
              <a:t>Część </a:t>
            </a:r>
            <a:r>
              <a:rPr lang="pl-PL" dirty="0" smtClean="0">
                <a:solidFill>
                  <a:srgbClr val="FF0000"/>
                </a:solidFill>
              </a:rPr>
              <a:t>I</a:t>
            </a:r>
            <a:r>
              <a:rPr lang="pl-PL" dirty="0" smtClean="0"/>
              <a:t> </a:t>
            </a:r>
          </a:p>
          <a:p>
            <a:pPr algn="ctr">
              <a:buNone/>
            </a:pPr>
            <a:r>
              <a:rPr lang="pl-PL" dirty="0"/>
              <a:t>O</a:t>
            </a:r>
            <a:r>
              <a:rPr lang="pl-PL" dirty="0" smtClean="0"/>
              <a:t>kreślenie (z wielkiej litery)</a:t>
            </a:r>
          </a:p>
          <a:p>
            <a:pPr algn="ctr">
              <a:buNone/>
            </a:pPr>
            <a:r>
              <a:rPr lang="pl-PL" dirty="0" smtClean="0"/>
              <a:t>Księga </a:t>
            </a:r>
            <a:r>
              <a:rPr lang="pl-PL" dirty="0" smtClean="0">
                <a:solidFill>
                  <a:srgbClr val="FF0000"/>
                </a:solidFill>
              </a:rPr>
              <a:t>I</a:t>
            </a:r>
          </a:p>
          <a:p>
            <a:pPr algn="ctr">
              <a:buNone/>
            </a:pPr>
            <a:r>
              <a:rPr lang="pl-PL" dirty="0" smtClean="0"/>
              <a:t>Określenie(z wielkiej litery)</a:t>
            </a:r>
          </a:p>
          <a:p>
            <a:pPr algn="ctr">
              <a:buNone/>
            </a:pPr>
            <a:r>
              <a:rPr lang="pl-PL" dirty="0" smtClean="0"/>
              <a:t>Tytuł </a:t>
            </a:r>
            <a:r>
              <a:rPr lang="pl-PL" dirty="0" smtClean="0">
                <a:solidFill>
                  <a:srgbClr val="FF0000"/>
                </a:solidFill>
              </a:rPr>
              <a:t>I</a:t>
            </a:r>
          </a:p>
          <a:p>
            <a:pPr algn="ctr">
              <a:buNone/>
            </a:pPr>
            <a:r>
              <a:rPr lang="pl-PL" dirty="0" smtClean="0"/>
              <a:t>Określenie (z wielkiej litery)</a:t>
            </a:r>
          </a:p>
          <a:p>
            <a:pPr algn="ctr">
              <a:buNone/>
            </a:pPr>
            <a:r>
              <a:rPr lang="pl-PL" dirty="0" smtClean="0"/>
              <a:t>Dział </a:t>
            </a:r>
            <a:r>
              <a:rPr lang="pl-PL" dirty="0" smtClean="0">
                <a:solidFill>
                  <a:srgbClr val="FF0000"/>
                </a:solidFill>
              </a:rPr>
              <a:t>I</a:t>
            </a:r>
          </a:p>
          <a:p>
            <a:pPr algn="ctr">
              <a:buNone/>
            </a:pPr>
            <a:r>
              <a:rPr lang="pl-PL" dirty="0" smtClean="0"/>
              <a:t>Określenie (z wielkiej litery)</a:t>
            </a:r>
          </a:p>
          <a:p>
            <a:pPr algn="ctr">
              <a:buNone/>
            </a:pPr>
            <a:r>
              <a:rPr lang="pl-PL" dirty="0" smtClean="0"/>
              <a:t>Rozdział </a:t>
            </a:r>
            <a:r>
              <a:rPr lang="pl-PL" dirty="0" smtClean="0">
                <a:solidFill>
                  <a:srgbClr val="FF0000"/>
                </a:solidFill>
              </a:rPr>
              <a:t>1</a:t>
            </a:r>
          </a:p>
          <a:p>
            <a:pPr algn="ctr">
              <a:buNone/>
            </a:pPr>
            <a:r>
              <a:rPr lang="pl-PL" dirty="0" smtClean="0"/>
              <a:t>Określenie (z wielkiej litery)</a:t>
            </a:r>
          </a:p>
          <a:p>
            <a:pPr algn="ctr">
              <a:buNone/>
            </a:pPr>
            <a:r>
              <a:rPr lang="pl-PL" dirty="0" smtClean="0"/>
              <a:t>Oddział </a:t>
            </a:r>
            <a:r>
              <a:rPr lang="pl-PL" dirty="0" smtClean="0">
                <a:solidFill>
                  <a:srgbClr val="FF0000"/>
                </a:solidFill>
              </a:rPr>
              <a:t>1</a:t>
            </a:r>
          </a:p>
          <a:p>
            <a:pPr algn="ctr">
              <a:buNone/>
            </a:pPr>
            <a:r>
              <a:rPr lang="pl-PL" dirty="0" smtClean="0"/>
              <a:t>Określenie (z wielkiej litery)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Jednostki redakcyjne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pl-PL" dirty="0" smtClean="0"/>
              <a:t>Artykuł 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pl-PL" dirty="0" smtClean="0"/>
              <a:t>Ustęp / paragraf (w kodeksach)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pl-PL" dirty="0" smtClean="0"/>
              <a:t>Punkt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pl-PL" dirty="0" smtClean="0"/>
              <a:t>Litera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pl-PL" dirty="0" smtClean="0"/>
              <a:t>Tiret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pl-PL" dirty="0" smtClean="0">
                <a:solidFill>
                  <a:srgbClr val="FF0000"/>
                </a:solidFill>
              </a:rPr>
              <a:t>Podwójne tiret</a:t>
            </a:r>
            <a:endParaRPr lang="pl-PL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Budowa ustawy</a:t>
            </a:r>
          </a:p>
        </p:txBody>
      </p:sp>
      <p:pic>
        <p:nvPicPr>
          <p:cNvPr id="8195" name="Symbol zastępczy zawartości 3" descr="WP_20151002_01_31_58_Pr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73313" y="1600200"/>
            <a:ext cx="4397375" cy="452596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merytoryczne ogólne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Tx/>
              <a:buChar char="-"/>
            </a:pPr>
            <a:r>
              <a:rPr lang="pl-PL" dirty="0" smtClean="0"/>
              <a:t>określenie przedmiotu regulacji, </a:t>
            </a:r>
          </a:p>
          <a:p>
            <a:pPr marL="514350" indent="-514350">
              <a:buFontTx/>
              <a:buChar char="-"/>
            </a:pPr>
            <a:r>
              <a:rPr lang="pl-PL" dirty="0" smtClean="0"/>
              <a:t>określenie podmiotów, do których skierowana jest ustawa</a:t>
            </a:r>
          </a:p>
          <a:p>
            <a:pPr marL="514350" indent="-514350">
              <a:buFontTx/>
              <a:buChar char="-"/>
            </a:pPr>
            <a:r>
              <a:rPr lang="pl-PL" dirty="0" smtClean="0"/>
              <a:t>słowniczek pojęć,</a:t>
            </a:r>
          </a:p>
          <a:p>
            <a:pPr marL="514350" indent="-514350">
              <a:buFontTx/>
              <a:buChar char="-"/>
            </a:pPr>
            <a:r>
              <a:rPr lang="pl-PL" dirty="0" smtClean="0"/>
              <a:t>Inne, wspólne dla całego aktu prawnego.</a:t>
            </a:r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merytoryczne szczegółowe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pl-PL" b="1" dirty="0" smtClean="0"/>
              <a:t>Przepisy materialne</a:t>
            </a:r>
          </a:p>
          <a:p>
            <a:pPr marL="514350" indent="-514350">
              <a:buAutoNum type="arabicPeriod"/>
            </a:pPr>
            <a:r>
              <a:rPr lang="pl-PL" b="1" dirty="0" smtClean="0"/>
              <a:t>Przepisy ustrojowe – </a:t>
            </a:r>
            <a:r>
              <a:rPr lang="pl-PL" dirty="0" smtClean="0"/>
              <a:t>zadania i kompetencje organów, komu podlegają, sposób finansowania i obsadzenia, nadzór.</a:t>
            </a:r>
          </a:p>
          <a:p>
            <a:pPr marL="514350" indent="-514350">
              <a:buAutoNum type="arabicPeriod"/>
            </a:pPr>
            <a:r>
              <a:rPr lang="pl-PL" b="1" dirty="0" smtClean="0"/>
              <a:t>Przepisy proceduralne –</a:t>
            </a:r>
            <a:r>
              <a:rPr lang="pl-PL" dirty="0" smtClean="0"/>
              <a:t> sposób postępowania, strony postępowania, rodzaje orzeczeń, koszty</a:t>
            </a:r>
            <a:endParaRPr lang="pl-PL" b="1" dirty="0" smtClean="0"/>
          </a:p>
          <a:p>
            <a:pPr marL="514350" indent="-514350">
              <a:buAutoNum type="arabicPeriod"/>
            </a:pPr>
            <a:r>
              <a:rPr lang="pl-PL" b="1" dirty="0" smtClean="0"/>
              <a:t>Przepisy o karach pieniężnych lub karach – </a:t>
            </a:r>
            <a:r>
              <a:rPr lang="pl-PL" dirty="0" smtClean="0"/>
              <a:t>gdy czyn nie wyczerpuje znamion przestępstwa/wykroczenia kodeksowego, a czyn związany jest z treścią ustawy.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nowelizujące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Służą zmianie przepisów innej ustawy.</a:t>
            </a:r>
          </a:p>
          <a:p>
            <a:endParaRPr lang="pl-PL" dirty="0" smtClean="0"/>
          </a:p>
          <a:p>
            <a:r>
              <a:rPr lang="pl-PL" dirty="0" smtClean="0"/>
              <a:t>Nowelizacja może być dokonana przy okazji wprowadzenia nowej ustawy (jeśli się z nią wiąże), lub specjalną ustawą zmieniającą.</a:t>
            </a: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Przepisy epizodyczne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Przepisy określające odstępstwo od wcześniej wymienionych, ograniczone czasowo.</a:t>
            </a:r>
          </a:p>
          <a:p>
            <a:endParaRPr lang="pl-PL" dirty="0" smtClean="0"/>
          </a:p>
          <a:p>
            <a:r>
              <a:rPr lang="pl-PL" dirty="0" smtClean="0"/>
              <a:t>Przez wymienienie roku/lat kalendarzowych ich obowiązywania</a:t>
            </a:r>
          </a:p>
          <a:p>
            <a:r>
              <a:rPr lang="pl-PL" dirty="0" smtClean="0"/>
              <a:t>Przez oznaczenie początku i końca obowiązywania </a:t>
            </a:r>
            <a:r>
              <a:rPr lang="pl-PL" dirty="0" err="1" smtClean="0"/>
              <a:t>datowo</a:t>
            </a:r>
            <a:endParaRPr lang="pl-PL" dirty="0" smtClean="0"/>
          </a:p>
          <a:p>
            <a:r>
              <a:rPr lang="pl-PL" dirty="0" smtClean="0"/>
              <a:t>Przez określenie liczby dni/miesięcy/lat od wejścia w życie ustawy lub jej poszczególnych przepisów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Dat nie określa się przez wyznacznik wystąpienia określonego wydarzenia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przejściowe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Wpływ nowej/znowelizowanej ustawy na toczące się już postępowania i stosunki prawne.</a:t>
            </a:r>
          </a:p>
          <a:p>
            <a:endParaRPr lang="pl-PL" dirty="0" smtClean="0"/>
          </a:p>
          <a:p>
            <a:r>
              <a:rPr lang="pl-PL" dirty="0" smtClean="0"/>
              <a:t>Jak zakończyć toczące się postępowania</a:t>
            </a:r>
          </a:p>
          <a:p>
            <a:r>
              <a:rPr lang="pl-PL" dirty="0" smtClean="0"/>
              <a:t>Czy czasowo utrzymują się w mocy wcześniejsze przepisy</a:t>
            </a:r>
          </a:p>
          <a:p>
            <a:r>
              <a:rPr lang="pl-PL" dirty="0" smtClean="0"/>
              <a:t>Czy podmioty zachowują swoje prawa/obowiązki/kompetencje</a:t>
            </a:r>
          </a:p>
          <a:p>
            <a:r>
              <a:rPr lang="pl-PL" dirty="0" smtClean="0"/>
              <a:t>Jak stosować nowe przepisy do starych spraw</a:t>
            </a:r>
          </a:p>
          <a:p>
            <a:r>
              <a:rPr lang="pl-PL" dirty="0" smtClean="0"/>
              <a:t>Czy i w jakim zakresie utrzymują się wcześniejsze akty wykonawcze.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„W sprawach (…) stosuje się art. (…) (oznaczenie nowej ustawy)”</a:t>
            </a:r>
          </a:p>
          <a:p>
            <a:endParaRPr lang="pl-PL" dirty="0" smtClean="0"/>
          </a:p>
          <a:p>
            <a:r>
              <a:rPr lang="pl-PL" dirty="0" smtClean="0"/>
              <a:t>Inaczej, co do zasady, stosuje się starą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dostosowujące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 dostosowaniu instytucji prawnej do nowej rzeczywistości</a:t>
            </a:r>
          </a:p>
          <a:p>
            <a:endParaRPr lang="pl-PL" dirty="0" smtClean="0"/>
          </a:p>
          <a:p>
            <a:r>
              <a:rPr lang="pl-PL" dirty="0" smtClean="0"/>
              <a:t>Powołanie po raz pierwszy organu,</a:t>
            </a:r>
          </a:p>
          <a:p>
            <a:r>
              <a:rPr lang="pl-PL" dirty="0" smtClean="0"/>
              <a:t>Przekształcenie organu</a:t>
            </a:r>
          </a:p>
          <a:p>
            <a:r>
              <a:rPr lang="pl-PL" dirty="0" smtClean="0"/>
              <a:t>Sposób likwidacji organu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końcowe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Przepisy uchylające</a:t>
            </a:r>
          </a:p>
          <a:p>
            <a:r>
              <a:rPr lang="pl-PL" dirty="0" smtClean="0"/>
              <a:t>Przepisy o utracie mocy obowiązującej</a:t>
            </a:r>
          </a:p>
          <a:p>
            <a:r>
              <a:rPr lang="pl-PL" dirty="0" smtClean="0"/>
              <a:t>Przepisy o wejściu w życie</a:t>
            </a: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uchylające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Uchyla się wyraźnie, nie przez domniemanie reguł kolizyjnych</a:t>
            </a:r>
          </a:p>
          <a:p>
            <a:endParaRPr lang="pl-PL" dirty="0" smtClean="0"/>
          </a:p>
          <a:p>
            <a:r>
              <a:rPr lang="pl-PL" dirty="0" smtClean="0"/>
              <a:t>Można formułką „Tracą moc wszystkie dotychczasowe przepisy dotyczące spraw uregulowanych w ustawie; w szczególności tracą moc…”</a:t>
            </a:r>
          </a:p>
          <a:p>
            <a:r>
              <a:rPr lang="pl-PL" strike="sngStrike" dirty="0" smtClean="0">
                <a:solidFill>
                  <a:srgbClr val="FF0000"/>
                </a:solidFill>
              </a:rPr>
              <a:t>„Tracą moc wszystkie dotychczasowe </a:t>
            </a:r>
            <a:r>
              <a:rPr lang="pl-PL" strike="sngStrike" dirty="0" smtClean="0">
                <a:solidFill>
                  <a:srgbClr val="FF0000"/>
                </a:solidFill>
              </a:rPr>
              <a:t>przepisy sprzeczne z niniejszą ustawą”</a:t>
            </a:r>
          </a:p>
          <a:p>
            <a:endParaRPr lang="pl-PL" dirty="0" smtClean="0">
              <a:solidFill>
                <a:srgbClr val="FF0000"/>
              </a:solidFill>
            </a:endParaRPr>
          </a:p>
          <a:p>
            <a:r>
              <a:rPr lang="pl-PL" dirty="0" smtClean="0"/>
              <a:t>„Traci moc ustawa…”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Artykuł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Skrót „Art.” – z wielkiej litery, zakończony kropką, po której stawiamy numer cyframi arabskimi.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u="sng" dirty="0" smtClean="0"/>
              <a:t>Powinien</a:t>
            </a:r>
            <a:r>
              <a:rPr lang="pl-PL" dirty="0" smtClean="0"/>
              <a:t> być jednostką jednozdaniową.</a:t>
            </a: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Od akapitu: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	</a:t>
            </a:r>
            <a:r>
              <a:rPr lang="pl-PL" b="1" dirty="0" smtClean="0">
                <a:solidFill>
                  <a:srgbClr val="FF0000"/>
                </a:solidFill>
              </a:rPr>
              <a:t>Art. 415.</a:t>
            </a:r>
            <a:r>
              <a:rPr lang="pl-PL" dirty="0" smtClean="0">
                <a:solidFill>
                  <a:srgbClr val="FF0000"/>
                </a:solidFill>
              </a:rPr>
              <a:t> Kto z winy swej wyrządził drugiemu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rgbClr val="FF0000"/>
                </a:solidFill>
              </a:rPr>
              <a:t>szkodę, obowiązany jest do jej naprawienia.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Wyjątkowo, w przypadku </a:t>
            </a:r>
            <a:r>
              <a:rPr lang="pl-PL" b="1" dirty="0" smtClean="0"/>
              <a:t>KODEKSU</a:t>
            </a:r>
            <a:r>
              <a:rPr lang="pl-PL" dirty="0" smtClean="0"/>
              <a:t>, numer artykułu może być podany cyframi rzymskimi.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Przepisy o wejściu w życie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§ 45 </a:t>
            </a:r>
            <a:endParaRPr lang="pl-PL" dirty="0" smtClean="0"/>
          </a:p>
          <a:p>
            <a:r>
              <a:rPr lang="pl-PL" dirty="0" smtClean="0"/>
              <a:t>1</a:t>
            </a:r>
            <a:r>
              <a:rPr lang="pl-PL" dirty="0" smtClean="0"/>
              <a:t>) „Ustawa wchodzi w życie po upływie 14 dni od dnia ogłoszenia”;</a:t>
            </a:r>
          </a:p>
          <a:p>
            <a:r>
              <a:rPr lang="pl-PL" dirty="0" smtClean="0"/>
              <a:t>2) „Ustawa wchodzi w życie po upływie … (dni, tygodni, miesięcy, lat) od dnia ogłoszenia”;</a:t>
            </a:r>
          </a:p>
          <a:p>
            <a:r>
              <a:rPr lang="pl-PL" dirty="0" smtClean="0"/>
              <a:t>2a)</a:t>
            </a:r>
            <a:r>
              <a:rPr lang="pl-PL" dirty="0" smtClean="0"/>
              <a:t> „Ustawa wchodzi w życie z dniem następującym po dniu ogłoszenia”;</a:t>
            </a:r>
          </a:p>
          <a:p>
            <a:r>
              <a:rPr lang="pl-PL" dirty="0" smtClean="0"/>
              <a:t>3) „Ustawa wchodzi w życie pierwszego dnia miesiąca następującego po miesiącu ogłoszenia” albo „Ustawa wchodzi w życie … dnia … miesiąca następującego po miesiącu ogłoszenia”;</a:t>
            </a:r>
          </a:p>
          <a:p>
            <a:r>
              <a:rPr lang="pl-PL" dirty="0" smtClean="0"/>
              <a:t>3a))</a:t>
            </a:r>
            <a:r>
              <a:rPr lang="pl-PL" dirty="0" smtClean="0"/>
              <a:t> „Ustawa wchodzi w życie pierwszego dnia miesiąca następującego po upływie … (dni, tygodni, miesięcy, lat) od dnia ogłoszenia”;</a:t>
            </a:r>
          </a:p>
          <a:p>
            <a:r>
              <a:rPr lang="pl-PL" dirty="0" smtClean="0"/>
              <a:t>4) „Ustawa wchodzi w życie z dniem … (dzień oznaczony kalendarzowo)”;</a:t>
            </a:r>
          </a:p>
          <a:p>
            <a:r>
              <a:rPr lang="pl-PL" dirty="0" smtClean="0"/>
              <a:t>5) „Ustawa wchodzi w życie z dniem ogłoszenia”;</a:t>
            </a:r>
          </a:p>
          <a:p>
            <a:r>
              <a:rPr lang="pl-PL" dirty="0" smtClean="0"/>
              <a:t>6</a:t>
            </a:r>
            <a:r>
              <a:rPr lang="pl-PL" dirty="0" smtClean="0"/>
              <a:t>))</a:t>
            </a:r>
            <a:r>
              <a:rPr lang="pl-PL" dirty="0" smtClean="0"/>
              <a:t> „Ustawa wchodzi w życie … , z wyjątkiem art. … , który wchodzi w życie …”;</a:t>
            </a:r>
          </a:p>
          <a:p>
            <a:r>
              <a:rPr lang="pl-PL" dirty="0" smtClean="0"/>
              <a:t>7)31) „Ustawa wchodzi w życie w terminie określonym w ustawie z dnia … – … (tytuł ustawy wprowadzającej) (Dz. U. … )”.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Ustęp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Gdy artykuł składa się z wielu zdań wyrażających odrębne, lecz powiązane ze sobą myśli, lub jednej myśli nie da się wyrazić w jednym zdaniu.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Cyfra arabska z kropką na końcu.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Ustęp pierwszy bezpośrednio </a:t>
            </a:r>
            <a:r>
              <a:rPr lang="pl-PL" b="1" dirty="0" smtClean="0"/>
              <a:t>po numerze artykułu</a:t>
            </a:r>
            <a:r>
              <a:rPr lang="pl-PL" dirty="0" smtClean="0"/>
              <a:t>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Kolejne </a:t>
            </a:r>
            <a:r>
              <a:rPr lang="pl-PL" b="1" dirty="0" smtClean="0"/>
              <a:t>od początku linijki, z akapitem</a:t>
            </a:r>
            <a:r>
              <a:rPr lang="pl-PL" dirty="0" smtClean="0"/>
              <a:t>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	Art</a:t>
            </a:r>
            <a:r>
              <a:rPr lang="pl-PL" b="1" dirty="0"/>
              <a:t>. 1. </a:t>
            </a:r>
            <a:r>
              <a:rPr lang="pl-PL" b="1" dirty="0">
                <a:solidFill>
                  <a:srgbClr val="FF0000"/>
                </a:solidFill>
              </a:rPr>
              <a:t>1.</a:t>
            </a:r>
            <a:r>
              <a:rPr lang="pl-PL" b="1" dirty="0"/>
              <a:t> </a:t>
            </a:r>
            <a:r>
              <a:rPr lang="pl-PL" dirty="0"/>
              <a:t>Każdy ma prawo do ochrony dotyczących go </a:t>
            </a:r>
            <a:r>
              <a:rPr lang="pl-PL" dirty="0" smtClean="0"/>
              <a:t>danych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osobowych</a:t>
            </a:r>
            <a:r>
              <a:rPr lang="pl-PL" dirty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	</a:t>
            </a:r>
            <a:r>
              <a:rPr lang="pl-PL" b="1" dirty="0" smtClean="0">
                <a:solidFill>
                  <a:srgbClr val="FF0000"/>
                </a:solidFill>
              </a:rPr>
              <a:t>2</a:t>
            </a:r>
            <a:r>
              <a:rPr lang="pl-PL" b="1" dirty="0">
                <a:solidFill>
                  <a:srgbClr val="FF0000"/>
                </a:solidFill>
              </a:rPr>
              <a:t>.</a:t>
            </a:r>
            <a:r>
              <a:rPr lang="pl-PL" dirty="0"/>
              <a:t> Przetwarzanie danych osobowych może mieć miejsce ze względu </a:t>
            </a:r>
            <a:r>
              <a:rPr lang="pl-PL" dirty="0" smtClean="0"/>
              <a:t>na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dobro publiczne</a:t>
            </a:r>
            <a:r>
              <a:rPr lang="pl-PL" dirty="0"/>
              <a:t>, dobro osoby, której dane dotyczą, lub dobro </a:t>
            </a:r>
            <a:r>
              <a:rPr lang="pl-PL" dirty="0" smtClean="0"/>
              <a:t>osób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trzecich </a:t>
            </a:r>
            <a:r>
              <a:rPr lang="pl-PL" dirty="0"/>
              <a:t>w zakresie 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/>
              <a:t>trybie określonym ustawą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Co do zasady…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Jednozdaniowość jest czasem niemożliwa, a priorytetem jest czytelność i przejrzystość.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Zdania powiązane ze sobą bardzo ściśle mogą znaleźć się w jednym ustępie (albo artykule bez ustępu). Jednocześnie można stworzyć ustęp dla tych bardziej samodzielnych: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	Art</a:t>
            </a:r>
            <a:r>
              <a:rPr lang="pl-PL" b="1" dirty="0"/>
              <a:t>. 41. </a:t>
            </a:r>
            <a:r>
              <a:rPr lang="pl-PL" dirty="0"/>
              <a:t>1. Zwyczajne zgromadzenie izby – zwoływane przez okręgową </a:t>
            </a:r>
            <a:r>
              <a:rPr lang="pl-PL" dirty="0" smtClean="0"/>
              <a:t>radę adwokacką </a:t>
            </a:r>
            <a:r>
              <a:rPr lang="pl-PL" dirty="0"/>
              <a:t>– odbywa się raz do roku.</a:t>
            </a:r>
          </a:p>
          <a:p>
            <a:pPr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	2</a:t>
            </a:r>
            <a:r>
              <a:rPr lang="pl-PL" dirty="0"/>
              <a:t>. Nadzwyczajne zgromadzenie zwołuje się na żądanie </a:t>
            </a:r>
            <a:r>
              <a:rPr lang="pl-PL" dirty="0" smtClean="0"/>
              <a:t>Prezydium Naczelnej Rady </a:t>
            </a:r>
            <a:r>
              <a:rPr lang="pl-PL" dirty="0"/>
              <a:t>Adwokackiej, okręgowej rady adwokackiej, komisji rewizyjnej lub </a:t>
            </a:r>
            <a:r>
              <a:rPr lang="pl-PL" dirty="0" smtClean="0"/>
              <a:t>jednej trzeciej adwokatów członków izby.  </a:t>
            </a:r>
            <a:r>
              <a:rPr lang="pl-PL" u="sng" dirty="0" smtClean="0"/>
              <a:t>Zgromadzenie zwołuje się w ciągu sześciu tygodni </a:t>
            </a:r>
            <a:r>
              <a:rPr lang="pl-PL" u="sng" dirty="0"/>
              <a:t>od zgłoszenia żądania.</a:t>
            </a:r>
          </a:p>
          <a:p>
            <a:pPr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Paragraf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W ustawach typu </a:t>
            </a:r>
            <a:r>
              <a:rPr lang="pl-PL" b="1" dirty="0" smtClean="0"/>
              <a:t>KODEKS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Oznaczony znaczkiem </a:t>
            </a:r>
            <a:r>
              <a:rPr lang="pl-PL" b="1" dirty="0" smtClean="0"/>
              <a:t>§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b="1" dirty="0"/>
          </a:p>
          <a:p>
            <a:pPr marL="0" indent="900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Art. 432.</a:t>
            </a:r>
            <a:r>
              <a:rPr lang="pl-PL" dirty="0" smtClean="0"/>
              <a:t>§ 1. Posiadacz gruntu może zająć cudze zwierzę, które wyrządza szkodę na gruncie, jeżeli zajęcie jest potrzebne do zabezpieczenia roszczenia o naprawienie szkody.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	§ 2. Na zajętym zwierzęciu posiadacz gruntu uzyskuje ustawowe prawo zastawu dla zabezpieczenia należnego mu naprawienia szkody oraz kosztów żywienia i utrzymania zwierzęcia.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	§ 3. (uchylony).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Punkt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Gdy potrzeba wyliczenia w obrębie artykułu lub ustępu/paragrafu.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Zapisywane cyframi arabskimi z nawiasem okrągłym z prawej strony.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Na wysokości, od której rozpoczyna się treść artykułu/ustępu.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Po każdym punkcie średnik, poza ostatnim – ten kończy się kropką.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Art. 2.</a:t>
            </a:r>
            <a:r>
              <a:rPr lang="pl-PL" dirty="0" smtClean="0"/>
              <a:t> 1. Przepisów ustawy nie stosuje się do:</a:t>
            </a:r>
          </a:p>
          <a:p>
            <a:pPr marL="1165225" indent="-265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1) przychodów z działalności rolniczej, z wyjątkiem przychodów z                       działów specjalnych produkcji rolnej;</a:t>
            </a:r>
          </a:p>
          <a:p>
            <a:pPr marL="1165225" indent="-265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2) przychodów z gospodarki leśnej w rozumieniu ustawy o lasach oraz ustawy o przeznaczeniu gruntów rolnych do zalesienia;</a:t>
            </a:r>
          </a:p>
          <a:p>
            <a:pPr marL="1165225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(…)</a:t>
            </a:r>
          </a:p>
          <a:p>
            <a:pPr marL="1165225" indent="-2651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7) świadczeń na zaspokojenie potrzeb rodziny, o których mowa w art. 27 Kodeksu rodzinnego i opiekuńczego, objętych wspólnością majątkową małżeńską.</a:t>
            </a:r>
          </a:p>
          <a:p>
            <a:pPr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Co do zasady…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Wyliczenia można dokonać też bez stosowania punktów, w jednej linijce, po przecinku. Stosowanie punktów sprzyja jednak przejrzystości tekstu.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Część wspólna po wyliczeniu w punktach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Gdy jakaś treść odnosi się do wszystkich wyliczonych elementów, umieszczamy ją pod wyliczeniem, na wysokości początku wyliczania (równo z cyframi)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dirty="0" smtClean="0"/>
              <a:t>Ostatni punkt kończy się wtedy średnikiem, nie kropką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  <a:p>
            <a:pPr marL="0" indent="354013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b="1" dirty="0" smtClean="0"/>
              <a:t>Art. 22a.</a:t>
            </a:r>
            <a:r>
              <a:rPr lang="pl-PL" dirty="0" smtClean="0"/>
              <a:t> 1. Amortyzacji podlegają, z zastrzeżeniem art. 22c, stanowiące własność lub współwłasność podatnika, nabyte lub wytworzone we własnym zakresie, kompletne i zdatne do użytku w dniu przyjęcia do używania:</a:t>
            </a:r>
          </a:p>
          <a:p>
            <a:pPr marL="1519238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1) budowle, budynki oraz lokale będące odrębną własnością;</a:t>
            </a:r>
          </a:p>
          <a:p>
            <a:pPr marL="1519238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2) maszyny, urządzenia i środki transportu;</a:t>
            </a:r>
          </a:p>
          <a:p>
            <a:pPr marL="1519238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/>
              <a:t>3) inne przedmioty;</a:t>
            </a:r>
          </a:p>
          <a:p>
            <a:pPr marL="1519238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smtClean="0">
                <a:solidFill>
                  <a:srgbClr val="FF0000"/>
                </a:solidFill>
              </a:rPr>
              <a:t>o przewidywanym okresie używania dłuższym niż rok, wykorzystywane przez podatnika na potrzeby związane z prowadzoną przez niego działalnością gospodarczą (…)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1403</Words>
  <Application>Microsoft Office PowerPoint</Application>
  <PresentationFormat>Pokaz na ekranie (4:3)</PresentationFormat>
  <Paragraphs>227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Motyw pakietu Office</vt:lpstr>
      <vt:lpstr>Budowa ustawy</vt:lpstr>
      <vt:lpstr>Jednostki redakcyjne</vt:lpstr>
      <vt:lpstr>Artykuł</vt:lpstr>
      <vt:lpstr>Ustęp</vt:lpstr>
      <vt:lpstr>Co do zasady…</vt:lpstr>
      <vt:lpstr>Paragraf</vt:lpstr>
      <vt:lpstr>Punkt</vt:lpstr>
      <vt:lpstr>Co do zasady…</vt:lpstr>
      <vt:lpstr>Część wspólna po wyliczeniu w punktach</vt:lpstr>
      <vt:lpstr>Litera</vt:lpstr>
      <vt:lpstr>Slajd 11</vt:lpstr>
      <vt:lpstr>Tiret</vt:lpstr>
      <vt:lpstr>Slajd 13</vt:lpstr>
      <vt:lpstr>Podwójne tiret</vt:lpstr>
      <vt:lpstr>Jednostki systematyczayjne – zwykła ustawa</vt:lpstr>
      <vt:lpstr>Jednostki systematyzacyjne - KODEKS</vt:lpstr>
      <vt:lpstr>Oddział jako szczególna jednostka redakcyjna</vt:lpstr>
      <vt:lpstr>Slajd 18</vt:lpstr>
      <vt:lpstr>Oznaczanie:</vt:lpstr>
      <vt:lpstr>Budowa ustawy</vt:lpstr>
      <vt:lpstr>Przepisy merytoryczne ogólne</vt:lpstr>
      <vt:lpstr>Przepisy merytoryczne szczegółowe</vt:lpstr>
      <vt:lpstr>Przepisy nowelizujące</vt:lpstr>
      <vt:lpstr>Przepisy epizodyczne</vt:lpstr>
      <vt:lpstr>Przepisy przejściowe</vt:lpstr>
      <vt:lpstr>Slajd 26</vt:lpstr>
      <vt:lpstr>Przepisy dostosowujące</vt:lpstr>
      <vt:lpstr>Przepisy końcowe</vt:lpstr>
      <vt:lpstr>Przepisy uchylające</vt:lpstr>
      <vt:lpstr>Przepisy o wejściu w życie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Budowa ustawy</dc:title>
  <dc:creator>Atha Maris</dc:creator>
  <cp:lastModifiedBy>Ewa Niemiec</cp:lastModifiedBy>
  <cp:revision>7</cp:revision>
  <dcterms:created xsi:type="dcterms:W3CDTF">2015-10-23T14:05:03Z</dcterms:created>
  <dcterms:modified xsi:type="dcterms:W3CDTF">2016-10-18T14:41:51Z</dcterms:modified>
</cp:coreProperties>
</file>