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62" r:id="rId17"/>
    <p:sldId id="266" r:id="rId18"/>
    <p:sldId id="263" r:id="rId19"/>
    <p:sldId id="264" r:id="rId20"/>
    <p:sldId id="267" r:id="rId21"/>
    <p:sldId id="265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95C19-42C9-44F0-A3A6-72B3423AE531}" type="datetimeFigureOut">
              <a:rPr lang="pl-PL" smtClean="0"/>
              <a:pPr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5A500-2737-4454-A00D-9E3B9C61802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Przepisy merytoryczne ustawy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/>
              <a:t>Typowe </a:t>
            </a:r>
            <a:r>
              <a:rPr lang="pl-PL" b="1" dirty="0" smtClean="0"/>
              <a:t>środki </a:t>
            </a:r>
            <a:r>
              <a:rPr lang="pl-PL" b="1" dirty="0" smtClean="0"/>
              <a:t>techniki prawodawczej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Powoływanie jednostek systematyzacyjnych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Gdy odsyłamy do całych jednostek systematyzacyjnych. W przypadku, gdy odsyłamy do poszczególnych jednostek redakcyjnych, systematyzacyjnych nie podajemy.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pl-PL" dirty="0" smtClean="0"/>
              <a:t>Rozdziały:</a:t>
            </a:r>
          </a:p>
          <a:p>
            <a:pPr marL="514350" indent="-514350">
              <a:buAutoNum type="arabicParenR"/>
            </a:pPr>
            <a:endParaRPr lang="pl-PL" dirty="0" smtClean="0"/>
          </a:p>
          <a:p>
            <a:pPr marL="514350" indent="-514350">
              <a:buNone/>
            </a:pPr>
            <a:r>
              <a:rPr lang="pl-PL" dirty="0" smtClean="0"/>
              <a:t>rozdział 1 (z małej litery, pełnym słowem, cyfra arabska)</a:t>
            </a:r>
          </a:p>
          <a:p>
            <a:pPr marL="514350" indent="-514350">
              <a:buNone/>
            </a:pPr>
            <a:r>
              <a:rPr lang="pl-PL" dirty="0" smtClean="0"/>
              <a:t>rozdział 1-3</a:t>
            </a:r>
          </a:p>
          <a:p>
            <a:pPr marL="514350" indent="-514350">
              <a:buNone/>
            </a:pPr>
            <a:r>
              <a:rPr lang="pl-PL" dirty="0" smtClean="0"/>
              <a:t>r</a:t>
            </a:r>
            <a:r>
              <a:rPr lang="pl-PL" dirty="0" smtClean="0"/>
              <a:t>ozdział 1, 3 i 5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2) Jeśli rozdziały są częścią wyższych jednostek redakcyjnych, zaczynamy od podania wyższych, nie rozdzielając ich przecinkami:</a:t>
            </a:r>
          </a:p>
          <a:p>
            <a:pPr>
              <a:buNone/>
            </a:pPr>
            <a:r>
              <a:rPr lang="pl-PL" dirty="0" smtClean="0"/>
              <a:t>tytuł II dział IV rozdział 2 (odmieniając odpowiednio do kontekstu)</a:t>
            </a:r>
          </a:p>
          <a:p>
            <a:pPr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„	Art</a:t>
            </a:r>
            <a:r>
              <a:rPr lang="pl-PL" dirty="0" smtClean="0"/>
              <a:t>. 150. Do sprzedaży udziałów w spółkach pracowniczych stosuje się odpowiednio przepisy działu I rozdział 2 – 6, działu III rozdział 1 i działu V.”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Powoływanie na akty prawne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Zawsze, jeśli mowa o przepisach innej ustawy, niż ta, którą tworzymy.</a:t>
            </a:r>
          </a:p>
          <a:p>
            <a:endParaRPr lang="pl-PL" dirty="0" smtClean="0"/>
          </a:p>
          <a:p>
            <a:r>
              <a:rPr lang="pl-PL" dirty="0" smtClean="0"/>
              <a:t>Podajemy rodzaj aktu, organ, jeśli jest wymieniony, datę aktu i określenie przedmiotowe:</a:t>
            </a:r>
          </a:p>
          <a:p>
            <a:pPr marL="0" indent="0">
              <a:buNone/>
            </a:pPr>
            <a:r>
              <a:rPr lang="pl-PL" dirty="0" smtClean="0"/>
              <a:t>„ustawa z dnia 20 lipca 2000 r. o ogłaszaniu aktów normatywnych i niektórych innych aktów prawnych”</a:t>
            </a:r>
          </a:p>
          <a:p>
            <a:pPr marL="0" indent="0"/>
            <a:endParaRPr lang="pl-PL" dirty="0" smtClean="0"/>
          </a:p>
          <a:p>
            <a:pPr marL="0" indent="0"/>
            <a:r>
              <a:rPr lang="pl-PL" dirty="0" smtClean="0"/>
              <a:t>Jeśli określenie rzeczowe dajemy przed nim znak „-”</a:t>
            </a:r>
          </a:p>
          <a:p>
            <a:pPr marL="0" indent="0">
              <a:buNone/>
            </a:pPr>
            <a:r>
              <a:rPr lang="pl-PL" dirty="0" smtClean="0"/>
              <a:t>„ustawa z dnia 20 czerwca 1997 r. – Prawo o ruchu drogowym”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pl-PL" dirty="0" smtClean="0"/>
              <a:t>Przy pierwszym powołaniu podajemy dziennik urzędowy w którym akt został opublikowany (także dzienniki ze zmianami) lub w przypadku ogłoszenia tekstu jednolitego – w którym został opublikowany tekst jednolity.</a:t>
            </a:r>
          </a:p>
          <a:p>
            <a:pPr algn="just">
              <a:lnSpc>
                <a:spcPct val="120000"/>
              </a:lnSpc>
              <a:buClr>
                <a:schemeClr val="tx1"/>
              </a:buClr>
              <a:buNone/>
            </a:pPr>
            <a:r>
              <a:rPr lang="pl-PL" dirty="0" smtClean="0"/>
              <a:t> </a:t>
            </a:r>
          </a:p>
          <a:p>
            <a:pPr algn="just">
              <a:lnSpc>
                <a:spcPct val="120000"/>
              </a:lnSpc>
              <a:buClr>
                <a:schemeClr val="tx1"/>
              </a:buClr>
              <a:buFontTx/>
              <a:buNone/>
            </a:pPr>
            <a:r>
              <a:rPr lang="pl-PL" dirty="0" smtClean="0"/>
              <a:t> </a:t>
            </a:r>
            <a:r>
              <a:rPr lang="pl-PL" dirty="0" smtClean="0">
                <a:cs typeface="Times New Roman" pitchFamily="18" charset="0"/>
              </a:rPr>
              <a:t>Tekst pierwotny bez zmian:	</a:t>
            </a:r>
          </a:p>
          <a:p>
            <a:pPr algn="just">
              <a:lnSpc>
                <a:spcPct val="120000"/>
              </a:lnSpc>
              <a:buClr>
                <a:schemeClr val="tx1"/>
              </a:buClr>
              <a:buFontTx/>
              <a:buNone/>
            </a:pPr>
            <a:r>
              <a:rPr lang="pl-PL" dirty="0" smtClean="0">
                <a:cs typeface="Times New Roman" pitchFamily="18" charset="0"/>
              </a:rPr>
              <a:t>	„Ustawa z dnia 19 listopada 1999 r. </a:t>
            </a:r>
            <a:r>
              <a:rPr lang="pl-PL" b="1" dirty="0" smtClean="0">
                <a:cs typeface="Times New Roman" pitchFamily="18" charset="0"/>
              </a:rPr>
              <a:t>–</a:t>
            </a:r>
            <a:r>
              <a:rPr lang="pl-PL" dirty="0" smtClean="0">
                <a:cs typeface="Times New Roman" pitchFamily="18" charset="0"/>
              </a:rPr>
              <a:t> Prawo działalności gospodarczej (</a:t>
            </a:r>
            <a:r>
              <a:rPr lang="nn-NO" dirty="0" smtClean="0">
                <a:cs typeface="Times New Roman" pitchFamily="18" charset="0"/>
              </a:rPr>
              <a:t>Dz.U. </a:t>
            </a:r>
            <a:r>
              <a:rPr lang="pl-PL" dirty="0" smtClean="0">
                <a:cs typeface="Times New Roman" pitchFamily="18" charset="0"/>
              </a:rPr>
              <a:t>N</a:t>
            </a:r>
            <a:r>
              <a:rPr lang="nn-NO" dirty="0" smtClean="0">
                <a:cs typeface="Times New Roman" pitchFamily="18" charset="0"/>
              </a:rPr>
              <a:t>r 101 poz. 1178</a:t>
            </a:r>
            <a:r>
              <a:rPr lang="pl-PL" dirty="0" smtClean="0">
                <a:cs typeface="Times New Roman" pitchFamily="18" charset="0"/>
              </a:rPr>
              <a:t>)”</a:t>
            </a:r>
          </a:p>
          <a:p>
            <a:pPr algn="just">
              <a:lnSpc>
                <a:spcPct val="120000"/>
              </a:lnSpc>
              <a:buClr>
                <a:schemeClr val="tx1"/>
              </a:buClr>
              <a:buFontTx/>
              <a:buNone/>
            </a:pPr>
            <a:r>
              <a:rPr lang="pl-PL" dirty="0" smtClean="0">
                <a:cs typeface="Times New Roman" pitchFamily="18" charset="0"/>
              </a:rPr>
              <a:t>„Ustawa z dnia 27 marca 2003 r. o planowaniu i zagospodarowaniu przestrzennym (Dz. U. Nr 80, poz. 717)</a:t>
            </a:r>
          </a:p>
          <a:p>
            <a:pPr algn="just">
              <a:lnSpc>
                <a:spcPct val="120000"/>
              </a:lnSpc>
              <a:buClr>
                <a:schemeClr val="tx1"/>
              </a:buClr>
              <a:buFontTx/>
              <a:buNone/>
            </a:pPr>
            <a:endParaRPr lang="pl-PL" sz="1100" dirty="0" smtClean="0"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Clr>
                <a:schemeClr val="tx1"/>
              </a:buClr>
              <a:buFontTx/>
              <a:buNone/>
            </a:pPr>
            <a:r>
              <a:rPr lang="pl-PL" dirty="0" smtClean="0">
                <a:cs typeface="Times New Roman" pitchFamily="18" charset="0"/>
              </a:rPr>
              <a:t>Tekst pierwotny ze zmianami:</a:t>
            </a:r>
          </a:p>
          <a:p>
            <a:pPr>
              <a:buFont typeface="Arial" charset="0"/>
              <a:buNone/>
            </a:pPr>
            <a:r>
              <a:rPr lang="pl-PL" dirty="0" smtClean="0">
                <a:cs typeface="Times New Roman" pitchFamily="18" charset="0"/>
              </a:rPr>
              <a:t>	„Ustawa z dnia 19 listopada 1999 r. </a:t>
            </a:r>
            <a:r>
              <a:rPr lang="pl-PL" b="1" dirty="0" smtClean="0">
                <a:solidFill>
                  <a:srgbClr val="FF0000"/>
                </a:solidFill>
                <a:cs typeface="Times New Roman" pitchFamily="18" charset="0"/>
              </a:rPr>
              <a:t>–</a:t>
            </a:r>
            <a:r>
              <a:rPr lang="pl-PL" dirty="0" smtClean="0">
                <a:cs typeface="Times New Roman" pitchFamily="18" charset="0"/>
              </a:rPr>
              <a:t> Prawo działalności gospodarczej (</a:t>
            </a:r>
            <a:r>
              <a:rPr lang="nn-NO" dirty="0" smtClean="0">
                <a:cs typeface="Times New Roman" pitchFamily="18" charset="0"/>
              </a:rPr>
              <a:t>Dz.U. </a:t>
            </a:r>
            <a:r>
              <a:rPr lang="pl-PL" dirty="0" smtClean="0">
                <a:cs typeface="Times New Roman" pitchFamily="18" charset="0"/>
              </a:rPr>
              <a:t>N</a:t>
            </a:r>
            <a:r>
              <a:rPr lang="nn-NO" dirty="0" smtClean="0">
                <a:cs typeface="Times New Roman" pitchFamily="18" charset="0"/>
              </a:rPr>
              <a:t>r 101 poz. </a:t>
            </a:r>
            <a:r>
              <a:rPr lang="nn-NO" dirty="0" smtClean="0">
                <a:cs typeface="Times New Roman" pitchFamily="18" charset="0"/>
              </a:rPr>
              <a:t>1178</a:t>
            </a:r>
            <a:r>
              <a:rPr lang="pl-PL" dirty="0" smtClean="0">
                <a:cs typeface="Times New Roman" pitchFamily="18" charset="0"/>
              </a:rPr>
              <a:t> </a:t>
            </a:r>
            <a:r>
              <a:rPr lang="pl-PL" dirty="0" smtClean="0">
                <a:cs typeface="Times New Roman" pitchFamily="18" charset="0"/>
              </a:rPr>
              <a:t>z 2000 r. Nr 86, poz. 958 i Nr 114, poz. 1193 </a:t>
            </a:r>
            <a:r>
              <a:rPr lang="pl-PL" dirty="0" smtClean="0">
                <a:solidFill>
                  <a:srgbClr val="C00000"/>
                </a:solidFill>
                <a:cs typeface="Times New Roman" pitchFamily="18" charset="0"/>
              </a:rPr>
              <a:t>oraz z 2001 </a:t>
            </a:r>
            <a:r>
              <a:rPr lang="pl-PL" dirty="0" smtClean="0">
                <a:cs typeface="Times New Roman" pitchFamily="18" charset="0"/>
              </a:rPr>
              <a:t>r. Nr 49, </a:t>
            </a:r>
            <a:r>
              <a:rPr lang="nn-NO" dirty="0" smtClean="0">
                <a:cs typeface="Times New Roman" pitchFamily="18" charset="0"/>
              </a:rPr>
              <a:t>poz. 509,</a:t>
            </a:r>
            <a:r>
              <a:rPr lang="pl-PL" dirty="0" smtClean="0">
                <a:cs typeface="Times New Roman" pitchFamily="18" charset="0"/>
              </a:rPr>
              <a:t> </a:t>
            </a:r>
            <a:r>
              <a:rPr lang="nn-NO" dirty="0" smtClean="0">
                <a:cs typeface="Times New Roman" pitchFamily="18" charset="0"/>
              </a:rPr>
              <a:t>Nr 67, poz.</a:t>
            </a:r>
            <a:r>
              <a:rPr lang="pl-PL" dirty="0" smtClean="0">
                <a:cs typeface="Times New Roman" pitchFamily="18" charset="0"/>
              </a:rPr>
              <a:t> 679 </a:t>
            </a:r>
            <a:r>
              <a:rPr lang="pl-PL" dirty="0" smtClean="0">
                <a:solidFill>
                  <a:srgbClr val="C00000"/>
                </a:solidFill>
                <a:cs typeface="Times New Roman" pitchFamily="18" charset="0"/>
              </a:rPr>
              <a:t>i Nr 102</a:t>
            </a:r>
            <a:r>
              <a:rPr lang="pl-PL" dirty="0" smtClean="0">
                <a:cs typeface="Times New Roman" pitchFamily="18" charset="0"/>
              </a:rPr>
              <a:t>, poz. 1115)”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 typeface="Arial" charset="0"/>
              <a:buNone/>
            </a:pP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W przypadku znacznej liczby dzienników urzędowych:</a:t>
            </a:r>
            <a:endParaRPr lang="pl-PL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charset="0"/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(Dz. U. z 2000 r. Nr 65, poz. 718 </a:t>
            </a:r>
            <a:r>
              <a:rPr lang="pl-PL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pl-PL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późn</a:t>
            </a:r>
            <a:r>
              <a:rPr lang="pl-PL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zm.</a:t>
            </a:r>
            <a:r>
              <a:rPr lang="pl-PL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Font typeface="Arial" charset="0"/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Arial" charset="0"/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------------</a:t>
            </a:r>
          </a:p>
          <a:p>
            <a:pPr algn="just">
              <a:buFont typeface="Arial" charset="0"/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1) Zmiany wymienionej ustawy zostały ogłoszone w Dz. U. z 2001 r. Nr 46, poz. 499, z 2002 r. Nr 74, poz. 676 i Nr 113, poz. 984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Gdy z powodu wieloznaczności, nieostrości znaczeniowej, braku powszechnej znajomości terminu lub potrzeby nadania znanym słowom nowego znaczenia dane pojęcie trzeba uściślić.</a:t>
            </a:r>
          </a:p>
          <a:p>
            <a:endParaRPr lang="pl-PL" dirty="0" smtClean="0"/>
          </a:p>
          <a:p>
            <a:r>
              <a:rPr lang="pl-PL" dirty="0" smtClean="0"/>
              <a:t>W przepisach ogólnych – jeśli dotyczą pojęć ważnych dla całego aktu prawnego.</a:t>
            </a:r>
          </a:p>
          <a:p>
            <a:r>
              <a:rPr lang="pl-PL" dirty="0" smtClean="0"/>
              <a:t>Na początku rozdziału (lub innej jednostki / grupy przepisów) – jeśli tylko w ich obrębie pojęcie będzie stosowane.</a:t>
            </a:r>
          </a:p>
          <a:p>
            <a:r>
              <a:rPr lang="pl-PL" dirty="0" smtClean="0"/>
              <a:t>Jeśli termin pojawia się tylko raz – definiujemy go w tym jednym przepisie i tylko, jeśli kontekst językowy nie pozwala na jego zrozumienie.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Na ogół obowiązują definicje zawarte w kodeksach.</a:t>
            </a:r>
          </a:p>
          <a:p>
            <a:endParaRPr lang="pl-PL" dirty="0"/>
          </a:p>
          <a:p>
            <a:r>
              <a:rPr lang="pl-PL" dirty="0" smtClean="0"/>
              <a:t>Jeśli odstępujemy od definicji kodeksowej na potrzeby naszej ustawy, w definicji używamy sformułowań: </a:t>
            </a:r>
            <a:r>
              <a:rPr lang="pl-PL" dirty="0"/>
              <a:t>„</a:t>
            </a:r>
            <a:r>
              <a:rPr lang="pl-PL" u="sng" dirty="0">
                <a:solidFill>
                  <a:srgbClr val="FF0000"/>
                </a:solidFill>
              </a:rPr>
              <a:t>w rozumieniu niniejszej ustawy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określenie </a:t>
            </a:r>
            <a:r>
              <a:rPr lang="pl-PL" dirty="0">
                <a:solidFill>
                  <a:srgbClr val="FF0000"/>
                </a:solidFill>
              </a:rPr>
              <a:t>.... </a:t>
            </a:r>
            <a:r>
              <a:rPr lang="pl-PL" dirty="0" smtClean="0">
                <a:solidFill>
                  <a:srgbClr val="FF0000"/>
                </a:solidFill>
              </a:rPr>
              <a:t>oznacza...</a:t>
            </a:r>
            <a:r>
              <a:rPr lang="pl-PL" dirty="0" smtClean="0"/>
              <a:t>.” </a:t>
            </a:r>
            <a:r>
              <a:rPr lang="pl-PL" dirty="0"/>
              <a:t>albo zwrotu: „</a:t>
            </a:r>
            <a:r>
              <a:rPr lang="pl-PL" dirty="0" smtClean="0">
                <a:solidFill>
                  <a:srgbClr val="FF0000"/>
                </a:solidFill>
              </a:rPr>
              <a:t>ilekroć </a:t>
            </a:r>
            <a:r>
              <a:rPr lang="pl-PL" u="sng" dirty="0">
                <a:solidFill>
                  <a:srgbClr val="FF0000"/>
                </a:solidFill>
              </a:rPr>
              <a:t>w niniejszej </a:t>
            </a:r>
            <a:r>
              <a:rPr lang="pl-PL" u="sng" dirty="0" smtClean="0">
                <a:solidFill>
                  <a:srgbClr val="FF0000"/>
                </a:solidFill>
              </a:rPr>
              <a:t>ustawie</a:t>
            </a:r>
            <a:r>
              <a:rPr lang="pl-PL" dirty="0" smtClean="0">
                <a:solidFill>
                  <a:srgbClr val="FF0000"/>
                </a:solidFill>
              </a:rPr>
              <a:t> jest mowa o </a:t>
            </a:r>
            <a:r>
              <a:rPr lang="pl-PL" dirty="0">
                <a:solidFill>
                  <a:srgbClr val="FF0000"/>
                </a:solidFill>
              </a:rPr>
              <a:t>.... </a:t>
            </a:r>
            <a:r>
              <a:rPr lang="pl-PL" dirty="0" smtClean="0">
                <a:solidFill>
                  <a:srgbClr val="FF0000"/>
                </a:solidFill>
              </a:rPr>
              <a:t>należy </a:t>
            </a:r>
            <a:r>
              <a:rPr lang="pl-PL" dirty="0">
                <a:solidFill>
                  <a:srgbClr val="FF0000"/>
                </a:solidFill>
              </a:rPr>
              <a:t>przez to </a:t>
            </a:r>
            <a:r>
              <a:rPr lang="pl-PL" dirty="0" smtClean="0">
                <a:solidFill>
                  <a:srgbClr val="FF0000"/>
                </a:solidFill>
              </a:rPr>
              <a:t>rozumieć </a:t>
            </a:r>
            <a:r>
              <a:rPr lang="pl-PL" dirty="0">
                <a:solidFill>
                  <a:srgbClr val="FF0000"/>
                </a:solidFill>
              </a:rPr>
              <a:t>...</a:t>
            </a:r>
            <a:r>
              <a:rPr lang="pl-PL" dirty="0"/>
              <a:t>”.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/>
              <a:t>Definiendum</a:t>
            </a:r>
            <a:r>
              <a:rPr lang="pl-PL" dirty="0" smtClean="0"/>
              <a:t> – wyraz definiowany,</a:t>
            </a:r>
          </a:p>
          <a:p>
            <a:endParaRPr lang="pl-PL" dirty="0" smtClean="0"/>
          </a:p>
          <a:p>
            <a:r>
              <a:rPr lang="pl-PL" i="1" dirty="0" smtClean="0"/>
              <a:t>Definiens</a:t>
            </a:r>
            <a:r>
              <a:rPr lang="pl-PL" dirty="0" smtClean="0"/>
              <a:t> – objaśnienie za pomocą znanych słów.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Ważne!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Nie definiujemy wyrażeń ustawowych w aktach niższych rangą (np. rozporządzeniach) CHYBA ŻE ustawa sama nadaje takie upoważnienie!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Powoływanie jednostek redakcyjnych i innych ustaw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Odesłania – w celu osiągnięcia skrótowości tekstu lub ujednolicenia regulacji.</a:t>
            </a:r>
          </a:p>
          <a:p>
            <a:endParaRPr lang="pl-PL" dirty="0" smtClean="0"/>
          </a:p>
          <a:p>
            <a:r>
              <a:rPr lang="pl-PL" dirty="0" smtClean="0"/>
              <a:t>Jeżeli odesłanie </a:t>
            </a:r>
            <a:r>
              <a:rPr lang="pl-PL" dirty="0" smtClean="0"/>
              <a:t>stosuje </a:t>
            </a:r>
            <a:r>
              <a:rPr lang="pl-PL" dirty="0" smtClean="0"/>
              <a:t>się </a:t>
            </a:r>
            <a:r>
              <a:rPr lang="pl-PL" dirty="0" smtClean="0"/>
              <a:t>tylko ze </a:t>
            </a:r>
            <a:r>
              <a:rPr lang="pl-PL" dirty="0" smtClean="0"/>
              <a:t>względu na potrzebę osiągnięcia skrótowości </a:t>
            </a:r>
            <a:r>
              <a:rPr lang="pl-PL" dirty="0" smtClean="0"/>
              <a:t>tekstu, w </a:t>
            </a:r>
            <a:r>
              <a:rPr lang="pl-PL" dirty="0" smtClean="0"/>
              <a:t>przepisie odsyłającym </a:t>
            </a:r>
            <a:r>
              <a:rPr lang="pl-PL" dirty="0" smtClean="0"/>
              <a:t>jednoznacznie wskazuje </a:t>
            </a:r>
            <a:r>
              <a:rPr lang="pl-PL" dirty="0" smtClean="0"/>
              <a:t>się </a:t>
            </a:r>
            <a:r>
              <a:rPr lang="pl-PL" dirty="0" smtClean="0"/>
              <a:t>przepis </a:t>
            </a:r>
            <a:r>
              <a:rPr lang="pl-PL" dirty="0" smtClean="0"/>
              <a:t>lub przepisy </a:t>
            </a:r>
            <a:r>
              <a:rPr lang="pl-PL" dirty="0" smtClean="0"/>
              <a:t>prawne, do </a:t>
            </a:r>
            <a:r>
              <a:rPr lang="pl-PL" dirty="0" smtClean="0"/>
              <a:t>których się odsyła.</a:t>
            </a:r>
          </a:p>
          <a:p>
            <a:endParaRPr lang="pl-PL" dirty="0" smtClean="0"/>
          </a:p>
          <a:p>
            <a:r>
              <a:rPr lang="pl-PL" dirty="0" smtClean="0"/>
              <a:t>Jeżeli odesłanie służy </a:t>
            </a:r>
            <a:r>
              <a:rPr lang="pl-PL" dirty="0" smtClean="0"/>
              <a:t>przede wszystkim </a:t>
            </a:r>
            <a:r>
              <a:rPr lang="pl-PL" dirty="0" smtClean="0"/>
              <a:t>zapewnieniu spójności regulowanych </a:t>
            </a:r>
            <a:r>
              <a:rPr lang="pl-PL" dirty="0" smtClean="0"/>
              <a:t>w tym akcie </a:t>
            </a:r>
            <a:r>
              <a:rPr lang="pl-PL" dirty="0" smtClean="0"/>
              <a:t>instytucji prawnych</a:t>
            </a:r>
            <a:r>
              <a:rPr lang="pl-PL" dirty="0" smtClean="0"/>
              <a:t>, w przepisie </a:t>
            </a:r>
            <a:r>
              <a:rPr lang="pl-PL" dirty="0" smtClean="0"/>
              <a:t>odsyłającym </a:t>
            </a:r>
            <a:r>
              <a:rPr lang="pl-PL" dirty="0" smtClean="0"/>
              <a:t>wskazuje </a:t>
            </a:r>
            <a:r>
              <a:rPr lang="pl-PL" dirty="0" smtClean="0"/>
              <a:t>się zakres spraw</a:t>
            </a:r>
            <a:r>
              <a:rPr lang="pl-PL" dirty="0" smtClean="0"/>
              <a:t>, dla </a:t>
            </a:r>
            <a:r>
              <a:rPr lang="pl-PL" dirty="0" smtClean="0"/>
              <a:t>których następuje odesłanie</a:t>
            </a:r>
            <a:r>
              <a:rPr lang="pl-PL" dirty="0" smtClean="0"/>
              <a:t>, oraz </a:t>
            </a:r>
            <a:r>
              <a:rPr lang="pl-PL" dirty="0" smtClean="0"/>
              <a:t>jednoznacznie wskazuje się </a:t>
            </a:r>
            <a:r>
              <a:rPr lang="pl-PL" dirty="0" smtClean="0"/>
              <a:t>przepis lub przepisy </a:t>
            </a:r>
            <a:r>
              <a:rPr lang="pl-PL" dirty="0" smtClean="0"/>
              <a:t>prawne, do których się odsyła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Sposoby tworzenia definicji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„Określenie „X” oznacza Y.” – (stylizacja semantyczna):</a:t>
            </a:r>
          </a:p>
          <a:p>
            <a:endParaRPr lang="pl-PL" dirty="0" smtClean="0"/>
          </a:p>
          <a:p>
            <a:pPr marL="0" lvl="1" indent="0" algn="just">
              <a:buNone/>
              <a:tabLst>
                <a:tab pos="0" algn="l"/>
              </a:tabLst>
            </a:pPr>
            <a:r>
              <a:rPr lang="pl-PL" dirty="0" smtClean="0"/>
              <a:t>„	Art. 2. Określenie „połączenie sieci” oznacza fizyczne i logiczne połączenie publicznych sieci telekomunikacyjnych używanych przez tego samego lub różnych przedsiębiorców (…)”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„Określenie „X” znaczy tyle co wyrażenie „Y”.” – stylizacja słownikowa.</a:t>
            </a:r>
          </a:p>
          <a:p>
            <a:endParaRPr lang="pl-PL" dirty="0"/>
          </a:p>
          <a:p>
            <a:r>
              <a:rPr lang="pl-PL" dirty="0" smtClean="0"/>
              <a:t>„</a:t>
            </a:r>
            <a:r>
              <a:rPr lang="pl-PL" dirty="0"/>
              <a:t>	</a:t>
            </a:r>
            <a:r>
              <a:rPr lang="pl-PL" dirty="0" smtClean="0"/>
              <a:t>Art. 3. Określenie „zaburzenie elektromagnetyczne” znaczy tyle co wyrażenie „dowolne zjawisko elektromagnetyczne, które może obniżyć jakość działania aparatury albo niekorzystnie wpłynąć na materię </a:t>
            </a:r>
            <a:r>
              <a:rPr lang="pl-PL" dirty="0" err="1" smtClean="0"/>
              <a:t>ozywioną</a:t>
            </a:r>
            <a:r>
              <a:rPr lang="pl-PL" dirty="0" smtClean="0"/>
              <a:t> </a:t>
            </a:r>
            <a:r>
              <a:rPr lang="pl-PL" smtClean="0"/>
              <a:t>i nieożywioną”.”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„X jest to Y” – (stylizacja przedmiotowa)</a:t>
            </a:r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	„Art. 3. Zakończenie sieci jest to fizyczny punkt, w którym abonament otrzymuje dostęp do publicznej sieci telekomunikacyjnej.”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zakresowa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Przez wyliczanie elementów składowych wyjaśnianego pojęcia.</a:t>
            </a:r>
          </a:p>
          <a:p>
            <a:endParaRPr lang="pl-PL" dirty="0" smtClean="0"/>
          </a:p>
          <a:p>
            <a:r>
              <a:rPr lang="pl-PL" dirty="0" smtClean="0"/>
              <a:t>Wszystkie elementy w jednym przepisie prawnym.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Przez wyliczenie wszystkich elementów składowych (definicja pełna)</a:t>
            </a:r>
          </a:p>
          <a:p>
            <a:pPr marL="0" indent="0">
              <a:buNone/>
            </a:pPr>
            <a:r>
              <a:rPr lang="pl-PL" dirty="0" smtClean="0"/>
              <a:t>„ 	Art. 4. Określenie „aparatura” oznacza urządzenia elektryczne i elektroniczne oraz instalacje i systemy, które zawierają podzespoły elektryczne lub elektroniczne.”</a:t>
            </a:r>
          </a:p>
          <a:p>
            <a:pPr marL="0" indent="0"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dirty="0" smtClean="0"/>
              <a:t> Jeśli wyliczenie wszystkich elementów nie jest możliwe, należy zaznaczyć to przez użycie określenia „… i inne wskazane w przepisach”.</a:t>
            </a:r>
          </a:p>
          <a:p>
            <a:pPr marL="0" indent="0"/>
            <a:r>
              <a:rPr lang="pl-PL" dirty="0" smtClean="0"/>
              <a:t> Jeśli to niemożliwe, można objaśnić znaczenie przez wymienienie przykładowych charakterystycznych elementów używając sformułowań typu „w szczególności”, „zwłaszcza”.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Jeśli wiele terminów do zdefiniowania: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1) Jeżeli </a:t>
            </a:r>
            <a:r>
              <a:rPr lang="pl-PL" dirty="0" smtClean="0"/>
              <a:t>ustawa zawiera wiele wielokrotnie </a:t>
            </a:r>
            <a:r>
              <a:rPr lang="pl-PL" dirty="0" smtClean="0"/>
              <a:t>powtarzających się określeń wymagających zdefiniowania, ich </a:t>
            </a:r>
            <a:r>
              <a:rPr lang="pl-PL" dirty="0" smtClean="0"/>
              <a:t>definicje </a:t>
            </a:r>
            <a:r>
              <a:rPr lang="pl-PL" dirty="0" smtClean="0"/>
              <a:t>można zamieścić </a:t>
            </a:r>
            <a:r>
              <a:rPr lang="pl-PL" dirty="0" smtClean="0"/>
              <a:t>w wydzielonym </a:t>
            </a:r>
            <a:r>
              <a:rPr lang="pl-PL" dirty="0" smtClean="0"/>
              <a:t>fragmencie przepisów ogólnych </a:t>
            </a:r>
            <a:r>
              <a:rPr lang="pl-PL" dirty="0" smtClean="0"/>
              <a:t>ustawy, </a:t>
            </a:r>
            <a:r>
              <a:rPr lang="pl-PL" dirty="0" smtClean="0"/>
              <a:t>oznaczając ten fragment nazwą </a:t>
            </a:r>
            <a:r>
              <a:rPr lang="pl-PL" b="1" dirty="0" smtClean="0"/>
              <a:t>„Objaśnienia określeń </a:t>
            </a:r>
            <a:r>
              <a:rPr lang="pl-PL" b="1" dirty="0" smtClean="0"/>
              <a:t>ustawowych</a:t>
            </a:r>
            <a:r>
              <a:rPr lang="pl-PL" b="1" dirty="0" smtClean="0"/>
              <a:t>”.</a:t>
            </a:r>
          </a:p>
          <a:p>
            <a:endParaRPr lang="pl-PL" b="1" dirty="0" smtClean="0"/>
          </a:p>
          <a:p>
            <a:pPr>
              <a:buNone/>
            </a:pPr>
            <a:r>
              <a:rPr lang="pl-PL" dirty="0" smtClean="0"/>
              <a:t>2) Jeśli określenia są dostatecznie jednorodne doktryna zaleca tworzenie tzw. „definicji agregatowych” – w jednym przepisie</a:t>
            </a:r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agregatowa: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7200" dirty="0" smtClean="0"/>
              <a:t>Jeden przepis zawierający wyliczenie. W każdym punkcie definiuje się odrębne określenie.</a:t>
            </a:r>
          </a:p>
          <a:p>
            <a:pPr marL="722313" indent="-722313">
              <a:lnSpc>
                <a:spcPct val="120000"/>
              </a:lnSpc>
              <a:spcBef>
                <a:spcPts val="0"/>
              </a:spcBef>
            </a:pPr>
            <a:endParaRPr lang="pl-PL" sz="7200" dirty="0" smtClean="0"/>
          </a:p>
          <a:p>
            <a:pPr marL="633413" indent="-63341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pl-PL" sz="7200" b="1" dirty="0" smtClean="0"/>
              <a:t>Art. 2.</a:t>
            </a:r>
            <a:r>
              <a:rPr lang="pl-PL" sz="7200" dirty="0" smtClean="0"/>
              <a:t> Ilekroć w ustawie jest mowa o</a:t>
            </a:r>
            <a:r>
              <a:rPr lang="pl-PL" sz="7200" dirty="0" smtClean="0"/>
              <a:t>:</a:t>
            </a:r>
            <a:endParaRPr lang="pl-PL" sz="7200" dirty="0" smtClean="0"/>
          </a:p>
          <a:p>
            <a:pPr marL="633413" indent="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pl-PL" sz="7200" dirty="0" smtClean="0"/>
              <a:t>1</a:t>
            </a:r>
            <a:r>
              <a:rPr lang="pl-PL" sz="7200" dirty="0" smtClean="0"/>
              <a:t>) najniższym wynagrodzeniu – oznacza to </a:t>
            </a:r>
            <a:r>
              <a:rPr lang="pl-PL" sz="7200" dirty="0" smtClean="0"/>
              <a:t>najniższe wynagrodzenie </a:t>
            </a:r>
            <a:r>
              <a:rPr lang="pl-PL" sz="7200" dirty="0" smtClean="0"/>
              <a:t>pracowników określane przez </a:t>
            </a:r>
            <a:r>
              <a:rPr lang="pl-PL" sz="7200" dirty="0" smtClean="0"/>
              <a:t>ministra właściwego </a:t>
            </a:r>
            <a:r>
              <a:rPr lang="pl-PL" sz="7200" dirty="0" smtClean="0"/>
              <a:t>do </a:t>
            </a:r>
            <a:r>
              <a:rPr lang="pl-PL" sz="7200" dirty="0" smtClean="0"/>
              <a:t>spraw pracy </a:t>
            </a:r>
            <a:r>
              <a:rPr lang="pl-PL" sz="7200" dirty="0" smtClean="0"/>
              <a:t>na podstawie Kodeksu </a:t>
            </a:r>
            <a:r>
              <a:rPr lang="pl-PL" sz="7200" dirty="0" smtClean="0"/>
              <a:t>pracy</a:t>
            </a:r>
            <a:r>
              <a:rPr lang="pl-PL" sz="7200" dirty="0" smtClean="0"/>
              <a:t>;</a:t>
            </a:r>
          </a:p>
          <a:p>
            <a:pPr marL="633413" indent="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endParaRPr lang="pl-PL" sz="7200" dirty="0" smtClean="0"/>
          </a:p>
          <a:p>
            <a:pPr marL="633413" indent="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pl-PL" sz="7200" dirty="0" smtClean="0"/>
              <a:t>2</a:t>
            </a:r>
            <a:r>
              <a:rPr lang="pl-PL" sz="7200" dirty="0" smtClean="0"/>
              <a:t>) osobie niepełnosprawnej bezrobotnej – oznacza to </a:t>
            </a:r>
            <a:r>
              <a:rPr lang="pl-PL" sz="7200" dirty="0" smtClean="0"/>
              <a:t>osobę niepełnosprawną </a:t>
            </a:r>
            <a:r>
              <a:rPr lang="pl-PL" sz="7200" dirty="0" smtClean="0"/>
              <a:t>bezrobotną w rozumieniu przepisów o </a:t>
            </a:r>
            <a:r>
              <a:rPr lang="pl-PL" sz="7200" dirty="0" smtClean="0"/>
              <a:t>zatrudnieniu </a:t>
            </a:r>
            <a:r>
              <a:rPr lang="pl-PL" sz="7200" dirty="0" smtClean="0"/>
              <a:t>i przeciwdziałaniu bezrobociu;</a:t>
            </a:r>
          </a:p>
          <a:p>
            <a:pPr marL="633413" indent="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endParaRPr lang="pl-PL" sz="7200" dirty="0" smtClean="0"/>
          </a:p>
          <a:p>
            <a:pPr marL="633413" indent="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pl-PL" sz="7200" dirty="0" smtClean="0"/>
              <a:t>3) organizacjach </a:t>
            </a:r>
            <a:r>
              <a:rPr lang="pl-PL" sz="7200" dirty="0" smtClean="0"/>
              <a:t>pozarządowych – oznacza to </a:t>
            </a:r>
            <a:r>
              <a:rPr lang="pl-PL" sz="7200" dirty="0" smtClean="0"/>
              <a:t>stowarzyszenia</a:t>
            </a:r>
            <a:r>
              <a:rPr lang="pl-PL" sz="7200" dirty="0" smtClean="0"/>
              <a:t>, związki, izby oraz organizacje </a:t>
            </a:r>
            <a:r>
              <a:rPr lang="pl-PL" sz="7200" dirty="0" smtClean="0"/>
              <a:t>pracodawców </a:t>
            </a:r>
            <a:r>
              <a:rPr lang="pl-PL" sz="7200" dirty="0" smtClean="0"/>
              <a:t>i pracobiorców w szczególności </a:t>
            </a:r>
            <a:r>
              <a:rPr lang="pl-PL" sz="7200" dirty="0" smtClean="0"/>
              <a:t>działające </a:t>
            </a:r>
            <a:r>
              <a:rPr lang="pl-PL" sz="7200" dirty="0" smtClean="0"/>
              <a:t>na rzecz </a:t>
            </a:r>
            <a:r>
              <a:rPr lang="pl-PL" sz="7200" dirty="0" smtClean="0"/>
              <a:t>osób niepełnosprawnych</a:t>
            </a:r>
            <a:r>
              <a:rPr lang="pl-PL" sz="7200" dirty="0" smtClean="0"/>
              <a:t>, tworzone na </a:t>
            </a:r>
            <a:r>
              <a:rPr lang="pl-PL" sz="7200" dirty="0" smtClean="0"/>
              <a:t>podstawie </a:t>
            </a:r>
            <a:r>
              <a:rPr lang="pl-PL" sz="7200" dirty="0" smtClean="0"/>
              <a:t>odrębnych przepisów.</a:t>
            </a:r>
          </a:p>
          <a:p>
            <a:pPr marL="633413" indent="0"/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nawiasowa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Jeżeli </a:t>
            </a:r>
            <a:r>
              <a:rPr lang="pl-PL" dirty="0" smtClean="0"/>
              <a:t>dane </a:t>
            </a:r>
            <a:r>
              <a:rPr lang="pl-PL" dirty="0" smtClean="0"/>
              <a:t>określenie </a:t>
            </a:r>
            <a:r>
              <a:rPr lang="pl-PL" dirty="0" smtClean="0"/>
              <a:t>ma </a:t>
            </a:r>
            <a:r>
              <a:rPr lang="pl-PL" dirty="0" smtClean="0"/>
              <a:t>być używane </a:t>
            </a:r>
            <a:r>
              <a:rPr lang="pl-PL" dirty="0" smtClean="0"/>
              <a:t>w </a:t>
            </a:r>
            <a:r>
              <a:rPr lang="pl-PL" dirty="0" smtClean="0"/>
              <a:t>ustalonym znaczeniu </a:t>
            </a:r>
            <a:r>
              <a:rPr lang="pl-PL" dirty="0" smtClean="0"/>
              <a:t>tylko w </a:t>
            </a:r>
            <a:r>
              <a:rPr lang="pl-PL" dirty="0" smtClean="0"/>
              <a:t>obrębie zespołu przepisów, jego definicję </a:t>
            </a:r>
            <a:r>
              <a:rPr lang="pl-PL" dirty="0" smtClean="0"/>
              <a:t>zamieszcza </a:t>
            </a:r>
            <a:r>
              <a:rPr lang="pl-PL" dirty="0" smtClean="0"/>
              <a:t>się </a:t>
            </a:r>
            <a:r>
              <a:rPr lang="pl-PL" dirty="0" smtClean="0"/>
              <a:t>w </a:t>
            </a:r>
            <a:r>
              <a:rPr lang="pl-PL" dirty="0" smtClean="0"/>
              <a:t>bezpośrednim sąsiedztwie tych przepisów.</a:t>
            </a:r>
          </a:p>
          <a:p>
            <a:endParaRPr lang="pl-PL" dirty="0" smtClean="0"/>
          </a:p>
          <a:p>
            <a:pPr marL="0" indent="900113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b="1" dirty="0" smtClean="0">
                <a:cs typeface="Arial" charset="0"/>
              </a:rPr>
              <a:t>Art. 46. </a:t>
            </a:r>
            <a:r>
              <a:rPr lang="pl-PL" dirty="0" smtClean="0">
                <a:cs typeface="Arial" charset="0"/>
              </a:rPr>
              <a:t>§ 1. Nieruchomościami są części powierzchni ziemskiej stanowiące odrębny przedmiot własności </a:t>
            </a:r>
            <a:r>
              <a:rPr lang="pl-PL" dirty="0" smtClean="0">
                <a:solidFill>
                  <a:srgbClr val="CC0000"/>
                </a:solidFill>
                <a:cs typeface="Arial" charset="0"/>
              </a:rPr>
              <a:t>(grunty)</a:t>
            </a:r>
            <a:r>
              <a:rPr lang="pl-PL" dirty="0" smtClean="0">
                <a:cs typeface="Arial" charset="0"/>
              </a:rPr>
              <a:t>, jak również budynki trwale z gruntem związane lub części takich budynków, jeżeli na mocy przepisów szczególnych stanowią odrębny od gruntu przedmiot własności. 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sz="1200" dirty="0" smtClean="0">
                <a:cs typeface="Arial" charset="0"/>
              </a:rPr>
              <a:t> </a:t>
            </a:r>
          </a:p>
          <a:p>
            <a:pPr marL="0" indent="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l-PL" b="1" dirty="0" smtClean="0">
                <a:cs typeface="Arial" charset="0"/>
              </a:rPr>
              <a:t>	</a:t>
            </a:r>
            <a:r>
              <a:rPr lang="pl-PL" b="1" dirty="0" smtClean="0">
                <a:cs typeface="Arial" charset="0"/>
              </a:rPr>
              <a:t>Art</a:t>
            </a:r>
            <a:r>
              <a:rPr lang="pl-PL" b="1" dirty="0" smtClean="0">
                <a:cs typeface="Arial" charset="0"/>
              </a:rPr>
              <a:t>. 81. </a:t>
            </a:r>
            <a:r>
              <a:rPr lang="pl-PL" dirty="0" smtClean="0">
                <a:cs typeface="Arial" charset="0"/>
              </a:rPr>
              <a:t>§ 1. Jeżeli ustawa uzależnia ważność albo określone skutki czynności prawnej od urzędowego poświadczenia daty, poświadczenie takie jest skuteczne także względem osób nie uczestniczących w dokonaniu tej czynności prawnej </a:t>
            </a:r>
            <a:r>
              <a:rPr lang="pl-PL" dirty="0" smtClean="0">
                <a:solidFill>
                  <a:srgbClr val="CC0000"/>
                </a:solidFill>
                <a:cs typeface="Arial" charset="0"/>
              </a:rPr>
              <a:t>(data pewna)</a:t>
            </a:r>
            <a:r>
              <a:rPr lang="pl-PL" dirty="0" smtClean="0">
                <a:cs typeface="Arial" charset="0"/>
              </a:rPr>
              <a:t>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Skróty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NIE TWORZYMY SKRÓTÓW W TYM SAMYM PRZEPISIE, W KTÓRYM JEST DEFINICJA!</a:t>
            </a:r>
          </a:p>
          <a:p>
            <a:endParaRPr lang="pl-PL" dirty="0" smtClean="0"/>
          </a:p>
          <a:p>
            <a:r>
              <a:rPr lang="pl-PL" dirty="0" smtClean="0"/>
              <a:t>W przepisach ogólnych lub w miejscu, gdzie wymagające skrótu sformułowanie zostało użyte po raz pierwszy.</a:t>
            </a:r>
          </a:p>
          <a:p>
            <a:endParaRPr lang="pl-PL" dirty="0" smtClean="0"/>
          </a:p>
          <a:p>
            <a:r>
              <a:rPr lang="pl-PL" dirty="0" smtClean="0"/>
              <a:t>Dla wyrażeń składających się z wielu wyrazów, mając na uwadze częstotliwość powtarzania.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Także w przypadku zmiany, derogacji, wprowadzenia przepisów innej ustawy.</a:t>
            </a:r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Skróty wprowadza się przy okazji przepisu merytorycznego, używając sformułowania „zwany/a/e dalej…”</a:t>
            </a:r>
          </a:p>
          <a:p>
            <a:endParaRPr lang="pl-PL" dirty="0" smtClean="0"/>
          </a:p>
          <a:p>
            <a:r>
              <a:rPr lang="pl-PL" dirty="0" smtClean="0"/>
              <a:t>Skrót może mieć postać zlepku pierwszych liter </a:t>
            </a:r>
            <a:r>
              <a:rPr lang="pl-PL" i="1" dirty="0" smtClean="0"/>
              <a:t>(Agencja Bezpieczeństwa Wewnętrznego zwana dalej „ABW”), </a:t>
            </a:r>
            <a:r>
              <a:rPr lang="pl-PL" dirty="0" smtClean="0"/>
              <a:t>jednego lub kilku wyrazów wchodzących w skład nazwy </a:t>
            </a:r>
            <a:r>
              <a:rPr lang="pl-PL" i="1" dirty="0" smtClean="0"/>
              <a:t>(Prezes Urzędu Ochrony Konkurencji i Konsumentów zwany dalej „Prezesem Urzędu”),</a:t>
            </a:r>
            <a:r>
              <a:rPr lang="pl-PL" dirty="0" smtClean="0"/>
              <a:t> lub słów niewchodzących w skład nazwy (Kontrolę (…) przeprowadzają pracownicy Narodowego Banku Polskiego zwani dalej „kontrolerami”)</a:t>
            </a:r>
            <a:endParaRPr lang="pl-PL" i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Art. 479</a:t>
            </a:r>
            <a:r>
              <a:rPr lang="pl-PL" baseline="30000" dirty="0" smtClean="0"/>
              <a:t>46</a:t>
            </a:r>
            <a:r>
              <a:rPr lang="pl-PL" dirty="0" smtClean="0"/>
              <a:t>. Sąd Okręgowy w Warszawie - sąd ochrony konkurencji i konsumentów jest właściwy w sprawach:</a:t>
            </a:r>
          </a:p>
          <a:p>
            <a:pPr marL="2152650" indent="0">
              <a:buNone/>
            </a:pPr>
            <a:r>
              <a:rPr lang="pl-PL" dirty="0" smtClean="0"/>
              <a:t>1) </a:t>
            </a:r>
            <a:r>
              <a:rPr lang="pl-PL" b="1" dirty="0" smtClean="0"/>
              <a:t>odwołań od decyzji Prezesa Urzędu Regulacji Energetyki, zwanego w  przepisach niniejszego rozdziału "Prezesem Urzędu"</a:t>
            </a:r>
            <a:r>
              <a:rPr lang="pl-PL" dirty="0" smtClean="0"/>
              <a:t>;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Powoływanie jednostek redakcyjnych: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1) artykuły: </a:t>
            </a:r>
          </a:p>
          <a:p>
            <a:pPr>
              <a:buNone/>
            </a:pPr>
            <a:r>
              <a:rPr lang="pl-PL" dirty="0" smtClean="0"/>
              <a:t>art. 1 (skrót z małej litery, kropka, numer cyfrą arabską, bez kropki)</a:t>
            </a:r>
          </a:p>
          <a:p>
            <a:pPr>
              <a:buNone/>
            </a:pPr>
            <a:r>
              <a:rPr lang="pl-PL" dirty="0" smtClean="0"/>
              <a:t>art. 1, art. 3 i art. 7 (skrót przed każdym wymienionym)</a:t>
            </a:r>
          </a:p>
          <a:p>
            <a:pPr>
              <a:buNone/>
            </a:pPr>
            <a:r>
              <a:rPr lang="pl-PL" dirty="0" smtClean="0"/>
              <a:t>art. 1 – art. 3 (gdy kolejne po sobie)</a:t>
            </a:r>
          </a:p>
          <a:p>
            <a:pPr>
              <a:buNone/>
            </a:pPr>
            <a:r>
              <a:rPr lang="pl-PL" dirty="0" smtClean="0"/>
              <a:t>art. 1 – art. 3, art. 5 i art. 10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2) ustęp:</a:t>
            </a:r>
          </a:p>
          <a:p>
            <a:pPr>
              <a:buNone/>
            </a:pPr>
            <a:r>
              <a:rPr lang="pl-PL" dirty="0" smtClean="0"/>
              <a:t>ust. 1 (skrót ust. z małej litery, kropka, cyfra arabska bez kropki)</a:t>
            </a:r>
          </a:p>
          <a:p>
            <a:pPr>
              <a:buNone/>
            </a:pPr>
            <a:r>
              <a:rPr lang="pl-PL" dirty="0" smtClean="0"/>
              <a:t>u</a:t>
            </a:r>
            <a:r>
              <a:rPr lang="pl-PL" dirty="0" smtClean="0"/>
              <a:t>st. 1, 3 i 5 (</a:t>
            </a:r>
            <a:r>
              <a:rPr lang="pl-PL" b="1" dirty="0" smtClean="0"/>
              <a:t>nie powtarzamy </a:t>
            </a:r>
            <a:r>
              <a:rPr lang="pl-PL" dirty="0" smtClean="0"/>
              <a:t>skrótu)</a:t>
            </a:r>
          </a:p>
          <a:p>
            <a:pPr>
              <a:buNone/>
            </a:pPr>
            <a:r>
              <a:rPr lang="pl-PL" dirty="0" smtClean="0"/>
              <a:t>ust. 1-3 (gdy kolejne po sobie)</a:t>
            </a:r>
          </a:p>
          <a:p>
            <a:pPr>
              <a:buNone/>
            </a:pPr>
            <a:r>
              <a:rPr lang="pl-PL" dirty="0" smtClean="0"/>
              <a:t>ust. 1-3, 5 i 7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W przypadku paragrafów używamy znaczka §, </a:t>
            </a:r>
            <a:r>
              <a:rPr lang="pl-PL" b="1" dirty="0" smtClean="0"/>
              <a:t>nie skrótu!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3) punkt: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pkt</a:t>
            </a:r>
            <a:r>
              <a:rPr lang="pl-PL" dirty="0" smtClean="0"/>
              <a:t> </a:t>
            </a:r>
            <a:r>
              <a:rPr lang="pl-PL" dirty="0" smtClean="0"/>
              <a:t>1 (skrót </a:t>
            </a:r>
            <a:r>
              <a:rPr lang="pl-PL" dirty="0" err="1" smtClean="0"/>
              <a:t>pkt</a:t>
            </a:r>
            <a:r>
              <a:rPr lang="pl-PL" dirty="0" smtClean="0"/>
              <a:t> z </a:t>
            </a:r>
            <a:r>
              <a:rPr lang="pl-PL" dirty="0" smtClean="0"/>
              <a:t>małej litery, </a:t>
            </a:r>
            <a:r>
              <a:rPr lang="pl-PL" dirty="0" smtClean="0"/>
              <a:t>bez kropki, </a:t>
            </a:r>
            <a:r>
              <a:rPr lang="pl-PL" dirty="0" smtClean="0"/>
              <a:t>cyfra arabska bez kropki)</a:t>
            </a:r>
          </a:p>
          <a:p>
            <a:pPr>
              <a:buNone/>
            </a:pPr>
            <a:r>
              <a:rPr lang="pl-PL" dirty="0" err="1" smtClean="0"/>
              <a:t>pkt</a:t>
            </a:r>
            <a:r>
              <a:rPr lang="pl-PL" dirty="0" smtClean="0"/>
              <a:t> 1</a:t>
            </a:r>
            <a:r>
              <a:rPr lang="pl-PL" dirty="0" smtClean="0"/>
              <a:t>, 3 i 5 (</a:t>
            </a:r>
            <a:r>
              <a:rPr lang="pl-PL" b="1" dirty="0" smtClean="0"/>
              <a:t>nie powtarzamy </a:t>
            </a:r>
            <a:r>
              <a:rPr lang="pl-PL" dirty="0" smtClean="0"/>
              <a:t>skrótu)</a:t>
            </a:r>
          </a:p>
          <a:p>
            <a:pPr>
              <a:buNone/>
            </a:pPr>
            <a:r>
              <a:rPr lang="pl-PL" dirty="0" err="1" smtClean="0"/>
              <a:t>pkt</a:t>
            </a:r>
            <a:r>
              <a:rPr lang="pl-PL" dirty="0" smtClean="0"/>
              <a:t> 1-3 </a:t>
            </a:r>
            <a:r>
              <a:rPr lang="pl-PL" dirty="0" smtClean="0"/>
              <a:t>(gdy kolejne po sobie)</a:t>
            </a:r>
          </a:p>
          <a:p>
            <a:pPr>
              <a:buNone/>
            </a:pPr>
            <a:r>
              <a:rPr lang="pl-PL" dirty="0" err="1" smtClean="0"/>
              <a:t>pkt</a:t>
            </a:r>
            <a:r>
              <a:rPr lang="pl-PL" dirty="0" smtClean="0"/>
              <a:t> </a:t>
            </a:r>
            <a:r>
              <a:rPr lang="pl-PL" dirty="0" smtClean="0"/>
              <a:t>1-3, 5 i 7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4) litera: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lit. a </a:t>
            </a:r>
            <a:r>
              <a:rPr lang="pl-PL" dirty="0" smtClean="0"/>
              <a:t>(skrót </a:t>
            </a:r>
            <a:r>
              <a:rPr lang="pl-PL" dirty="0" smtClean="0"/>
              <a:t>lit. </a:t>
            </a:r>
            <a:r>
              <a:rPr lang="pl-PL" dirty="0" smtClean="0"/>
              <a:t>z małej litery, kropka, cyfra arabska bez kropki)</a:t>
            </a:r>
          </a:p>
          <a:p>
            <a:pPr>
              <a:buNone/>
            </a:pPr>
            <a:r>
              <a:rPr lang="pl-PL" dirty="0" smtClean="0"/>
              <a:t>lit. a, c </a:t>
            </a:r>
            <a:r>
              <a:rPr lang="pl-PL" dirty="0" smtClean="0"/>
              <a:t>i e</a:t>
            </a:r>
            <a:r>
              <a:rPr lang="pl-PL" dirty="0" smtClean="0"/>
              <a:t> </a:t>
            </a:r>
            <a:r>
              <a:rPr lang="pl-PL" dirty="0" smtClean="0"/>
              <a:t>(</a:t>
            </a:r>
            <a:r>
              <a:rPr lang="pl-PL" b="1" dirty="0" smtClean="0"/>
              <a:t>nie powtarzamy </a:t>
            </a:r>
            <a:r>
              <a:rPr lang="pl-PL" dirty="0" smtClean="0"/>
              <a:t>skrótu)</a:t>
            </a:r>
          </a:p>
          <a:p>
            <a:pPr>
              <a:buNone/>
            </a:pPr>
            <a:r>
              <a:rPr lang="pl-PL" dirty="0" smtClean="0"/>
              <a:t>lit. a-c </a:t>
            </a:r>
            <a:r>
              <a:rPr lang="pl-PL" dirty="0" smtClean="0"/>
              <a:t>(gdy kolejne po sobie)</a:t>
            </a:r>
          </a:p>
          <a:p>
            <a:pPr>
              <a:buNone/>
            </a:pPr>
            <a:r>
              <a:rPr lang="pl-PL" dirty="0" smtClean="0"/>
              <a:t>lit. a-c, e </a:t>
            </a:r>
            <a:r>
              <a:rPr lang="pl-PL" dirty="0" smtClean="0"/>
              <a:t>i </a:t>
            </a:r>
            <a:r>
              <a:rPr lang="pl-PL" dirty="0" smtClean="0"/>
              <a:t>g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5) tiret: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tiret pierwsze (pełnymi słowami, „tiret” rodzaj nijaki, nieodmienne)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tiret pierwsze, trzecie i piąte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tiret pierwsze - trzecie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tiret pierwsze – trzecie, piąte i siódme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6) zdanie:</a:t>
            </a:r>
          </a:p>
          <a:p>
            <a:pPr>
              <a:buFontTx/>
              <a:buChar char="-"/>
            </a:pPr>
            <a:r>
              <a:rPr lang="pl-PL" dirty="0" smtClean="0"/>
              <a:t>Jeśli nie jest odrębnym ustępem, a powołujemy się tylko na nie.</a:t>
            </a:r>
          </a:p>
          <a:p>
            <a:pPr>
              <a:buFontTx/>
              <a:buChar char="-"/>
            </a:pPr>
            <a:r>
              <a:rPr lang="pl-PL" dirty="0" smtClean="0"/>
              <a:t>„zdanie 2” (pełnym słowem „zdanie” z małej litery, numer zdania cyfrą arabską)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1116</Words>
  <Application>Microsoft Office PowerPoint</Application>
  <PresentationFormat>Pokaz na ekranie (4:3)</PresentationFormat>
  <Paragraphs>136</Paragraphs>
  <Slides>31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Motyw pakietu Office</vt:lpstr>
      <vt:lpstr>Przepisy merytoryczne ustawy</vt:lpstr>
      <vt:lpstr>Powoływanie jednostek redakcyjnych i innych ustaw</vt:lpstr>
      <vt:lpstr>Slajd 3</vt:lpstr>
      <vt:lpstr>Powoływanie jednostek redakcyjnych:</vt:lpstr>
      <vt:lpstr>Slajd 5</vt:lpstr>
      <vt:lpstr>Slajd 6</vt:lpstr>
      <vt:lpstr>Slajd 7</vt:lpstr>
      <vt:lpstr>Slajd 8</vt:lpstr>
      <vt:lpstr>Slajd 9</vt:lpstr>
      <vt:lpstr>Powoływanie jednostek systematyzacyjnych</vt:lpstr>
      <vt:lpstr>Slajd 11</vt:lpstr>
      <vt:lpstr>Slajd 12</vt:lpstr>
      <vt:lpstr>Powoływanie na akty prawne</vt:lpstr>
      <vt:lpstr>Slajd 14</vt:lpstr>
      <vt:lpstr>Slajd 15</vt:lpstr>
      <vt:lpstr>Definicje</vt:lpstr>
      <vt:lpstr>Slajd 17</vt:lpstr>
      <vt:lpstr>Slajd 18</vt:lpstr>
      <vt:lpstr>Ważne!</vt:lpstr>
      <vt:lpstr>Sposoby tworzenia definicji</vt:lpstr>
      <vt:lpstr>Slajd 21</vt:lpstr>
      <vt:lpstr>Slajd 22</vt:lpstr>
      <vt:lpstr>Definicja zakresowa</vt:lpstr>
      <vt:lpstr>Slajd 24</vt:lpstr>
      <vt:lpstr>Slajd 25</vt:lpstr>
      <vt:lpstr>Jeśli wiele terminów do zdefiniowania:</vt:lpstr>
      <vt:lpstr>Definicja agregatowa:</vt:lpstr>
      <vt:lpstr>Definicja nawiasowa</vt:lpstr>
      <vt:lpstr>Skróty</vt:lpstr>
      <vt:lpstr>Slajd 30</vt:lpstr>
      <vt:lpstr>Slajd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Przepisy merytoryczne ustawy</dc:title>
  <dc:creator>Atha Maris</dc:creator>
  <cp:lastModifiedBy>Atha Maris</cp:lastModifiedBy>
  <cp:revision>34</cp:revision>
  <dcterms:created xsi:type="dcterms:W3CDTF">2015-10-29T16:29:37Z</dcterms:created>
  <dcterms:modified xsi:type="dcterms:W3CDTF">2015-10-30T00:23:34Z</dcterms:modified>
</cp:coreProperties>
</file>