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8" r:id="rId17"/>
    <p:sldId id="271" r:id="rId18"/>
    <p:sldId id="273" r:id="rId19"/>
    <p:sldId id="276" r:id="rId20"/>
    <p:sldId id="275" r:id="rId21"/>
    <p:sldId id="277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62E0-75AF-4003-976F-559C273F61B7}" type="datetimeFigureOut">
              <a:rPr lang="pl-PL" smtClean="0"/>
              <a:pPr/>
              <a:t>04.12.2016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53DB-D97B-4EC2-AB07-C9643537599A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Nowelizacja ustawy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 smtClean="0"/>
              <a:t>Art. 1. W ustawie z dnia 7 września 1991 r. o systemie oświaty (Dz. U. z 2004 r. Nr 256, poz. 2572, z </a:t>
            </a:r>
            <a:r>
              <a:rPr lang="pl-PL" dirty="0" err="1" smtClean="0"/>
              <a:t>późn</a:t>
            </a:r>
            <a:r>
              <a:rPr lang="pl-PL" dirty="0" smtClean="0"/>
              <a:t>. zm.2)) wprowadza się następujące zmiany: </a:t>
            </a:r>
          </a:p>
          <a:p>
            <a:pPr marL="530225" indent="0">
              <a:buAutoNum type="arabicParenR"/>
            </a:pPr>
            <a:r>
              <a:rPr lang="pl-PL" dirty="0" smtClean="0"/>
              <a:t> w art. 1 </a:t>
            </a:r>
            <a:r>
              <a:rPr lang="pl-PL" dirty="0" err="1" smtClean="0"/>
              <a:t>pkt</a:t>
            </a:r>
            <a:r>
              <a:rPr lang="pl-PL" dirty="0" smtClean="0"/>
              <a:t> 5 otrzymuje brzmienie: </a:t>
            </a:r>
          </a:p>
          <a:p>
            <a:pPr marL="722313" indent="0">
              <a:buNone/>
            </a:pPr>
            <a:r>
              <a:rPr lang="pl-PL" dirty="0" smtClean="0"/>
              <a:t>„5) możliwość pobierania nauki we wszystkich typach szkół przez dzieci i młodzież niepełnosprawną, niedostosowaną społecznie i zagrożoną niedostosowaniem społecznym, zgodnie z indywidualnymi potrzebami rozwojowymi i edukacyjnymi oraz predyspozycjami;”; </a:t>
            </a:r>
          </a:p>
          <a:p>
            <a:pPr marL="530225" indent="0">
              <a:buNone/>
            </a:pPr>
            <a:r>
              <a:rPr lang="pl-PL" dirty="0" smtClean="0"/>
              <a:t>2) w art. 3: </a:t>
            </a:r>
          </a:p>
          <a:p>
            <a:pPr marL="722313" indent="88900">
              <a:buNone/>
            </a:pPr>
            <a:r>
              <a:rPr lang="pl-PL" dirty="0" smtClean="0"/>
              <a:t>a) </a:t>
            </a:r>
            <a:r>
              <a:rPr lang="pl-PL" dirty="0" err="1" smtClean="0"/>
              <a:t>pkt</a:t>
            </a:r>
            <a:r>
              <a:rPr lang="pl-PL" dirty="0" smtClean="0"/>
              <a:t> 2a otrzymuje brzmienie: </a:t>
            </a:r>
          </a:p>
          <a:p>
            <a:pPr marL="1076325" indent="0">
              <a:buNone/>
            </a:pPr>
            <a:r>
              <a:rPr lang="pl-PL" dirty="0" smtClean="0"/>
              <a:t>„2a) oddziale integracyjnym – należy przez to rozumieć oddział szkolny, w którym uczniowie posiadający orzeczenie o potrzebie kształcenia specjalnego uczą się i wychowują razem z pozostałymi uczniami, zorganizowany zgodnie z przepisami wydanymi na podstawie art. 71b ust. 7 </a:t>
            </a:r>
            <a:r>
              <a:rPr lang="pl-PL" dirty="0" err="1" smtClean="0"/>
              <a:t>pkt</a:t>
            </a:r>
            <a:r>
              <a:rPr lang="pl-PL" dirty="0" smtClean="0"/>
              <a:t> 2;”,</a:t>
            </a:r>
          </a:p>
          <a:p>
            <a:pPr marL="722313" indent="88900">
              <a:buNone/>
            </a:pPr>
            <a:r>
              <a:rPr lang="pl-PL" dirty="0" smtClean="0"/>
              <a:t> b) </a:t>
            </a:r>
            <a:r>
              <a:rPr lang="pl-PL" dirty="0" err="1" smtClean="0"/>
              <a:t>pkt</a:t>
            </a:r>
            <a:r>
              <a:rPr lang="pl-PL" dirty="0" smtClean="0"/>
              <a:t> 13b otrzymuje brzmienie: </a:t>
            </a:r>
          </a:p>
          <a:p>
            <a:pPr marL="1076325" indent="0">
              <a:buNone/>
            </a:pPr>
            <a:r>
              <a:rPr lang="pl-PL" dirty="0" smtClean="0"/>
              <a:t>„13b) programie wychowania przedszkolnego lub programie nauczania do danych zajęć edukacyjnych z zakresu kształcenia ogólnego – należy przez to rozumieć opis sposobu realizacji celów (…);”,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Przepisy derogujące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Zakazana jest „derogacja dorozumiana” – zastąpienie starego przepisu nowym bez wcześniejszego uchylenia starego.</a:t>
            </a:r>
          </a:p>
          <a:p>
            <a:endParaRPr lang="pl-PL" dirty="0"/>
          </a:p>
          <a:p>
            <a:r>
              <a:rPr lang="pl-PL" dirty="0" smtClean="0"/>
              <a:t>Używa się sformułowania </a:t>
            </a:r>
            <a:r>
              <a:rPr lang="pl-PL" b="1" dirty="0" smtClean="0"/>
              <a:t>„uchyla się” (NIE używa się </a:t>
            </a:r>
            <a:r>
              <a:rPr lang="pl-PL" b="1" strike="sngStrike" dirty="0" smtClean="0"/>
              <a:t>„skreśla się”</a:t>
            </a:r>
            <a:r>
              <a:rPr lang="pl-PL" b="1" dirty="0" smtClean="0"/>
              <a:t>)</a:t>
            </a:r>
          </a:p>
          <a:p>
            <a:pPr marL="0" indent="0"/>
            <a:endParaRPr lang="pl-PL" b="1" dirty="0"/>
          </a:p>
          <a:p>
            <a:pPr marL="0" indent="0">
              <a:buNone/>
            </a:pPr>
            <a:r>
              <a:rPr lang="pl-PL" b="1" dirty="0"/>
              <a:t>Art. </a:t>
            </a:r>
            <a:r>
              <a:rPr lang="pl-PL" b="1" dirty="0" smtClean="0"/>
              <a:t>5. </a:t>
            </a:r>
            <a:r>
              <a:rPr lang="pl-PL" dirty="0" smtClean="0"/>
              <a:t>W </a:t>
            </a:r>
            <a:r>
              <a:rPr lang="pl-PL" dirty="0"/>
              <a:t>ustawie z dnia 15 listopada 1984 r. o podatku rolnym (Dz. U. z 2013 r. poz. 1381 oraz z 2014 r. poz. 40) wprowadza się następujące zmiany</a:t>
            </a:r>
            <a:r>
              <a:rPr lang="pl-PL" dirty="0" smtClean="0"/>
              <a:t>:</a:t>
            </a:r>
          </a:p>
          <a:p>
            <a:pPr marL="987425" indent="0">
              <a:buNone/>
            </a:pPr>
            <a:r>
              <a:rPr lang="pl-PL" dirty="0" smtClean="0"/>
              <a:t>(…)</a:t>
            </a:r>
            <a:endParaRPr lang="pl-PL" dirty="0"/>
          </a:p>
          <a:p>
            <a:pPr marL="987425" indent="0">
              <a:buNone/>
            </a:pPr>
            <a:r>
              <a:rPr lang="pl-PL" dirty="0" smtClean="0"/>
              <a:t>7</a:t>
            </a:r>
            <a:r>
              <a:rPr lang="pl-PL" dirty="0"/>
              <a:t>) uchyla się art. 13a;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Przepisy zmieniające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/>
              <a:t>§ 87. 1. </a:t>
            </a:r>
            <a:r>
              <a:rPr lang="pl-PL" b="1" dirty="0"/>
              <a:t>Zmieniany przepis ustawy przytacza </a:t>
            </a:r>
            <a:r>
              <a:rPr lang="pl-PL" b="1" dirty="0" smtClean="0"/>
              <a:t>się w pełnym </a:t>
            </a:r>
            <a:r>
              <a:rPr lang="pl-PL" b="1" dirty="0"/>
              <a:t>nowym brzmieniu</a:t>
            </a:r>
            <a:r>
              <a:rPr lang="pl-PL" dirty="0"/>
              <a:t>, </a:t>
            </a:r>
            <a:r>
              <a:rPr lang="pl-PL" dirty="0" smtClean="0"/>
              <a:t>choćby zastępowano w </a:t>
            </a:r>
            <a:r>
              <a:rPr lang="pl-PL" dirty="0"/>
              <a:t>nim, dodawano albo eliminowano tylko jeden wyraz.</a:t>
            </a:r>
          </a:p>
          <a:p>
            <a:pPr>
              <a:buNone/>
            </a:pPr>
            <a:r>
              <a:rPr lang="pl-PL" dirty="0"/>
              <a:t>2. </a:t>
            </a:r>
            <a:r>
              <a:rPr lang="pl-PL" dirty="0" smtClean="0"/>
              <a:t>Jeżeli artykuły </a:t>
            </a:r>
            <a:r>
              <a:rPr lang="pl-PL" dirty="0"/>
              <a:t>ustawy </a:t>
            </a:r>
            <a:r>
              <a:rPr lang="pl-PL" dirty="0" smtClean="0"/>
              <a:t>są </a:t>
            </a:r>
            <a:r>
              <a:rPr lang="pl-PL" dirty="0"/>
              <a:t>podzielone na </a:t>
            </a:r>
            <a:r>
              <a:rPr lang="pl-PL" dirty="0" smtClean="0"/>
              <a:t>jednostki redakcyjne niższego </a:t>
            </a:r>
            <a:r>
              <a:rPr lang="pl-PL" dirty="0"/>
              <a:t>stopnia</a:t>
            </a:r>
            <a:r>
              <a:rPr lang="pl-PL" b="1" dirty="0"/>
              <a:t>, a </a:t>
            </a:r>
            <a:r>
              <a:rPr lang="pl-PL" b="1" dirty="0" smtClean="0"/>
              <a:t>zmianą wprowadza się </a:t>
            </a:r>
            <a:r>
              <a:rPr lang="pl-PL" b="1" dirty="0"/>
              <a:t>tylko w </a:t>
            </a:r>
            <a:r>
              <a:rPr lang="pl-PL" b="1" dirty="0" smtClean="0"/>
              <a:t>którejś </a:t>
            </a:r>
            <a:r>
              <a:rPr lang="pl-PL" b="1" dirty="0"/>
              <a:t>z tych jednostek</a:t>
            </a:r>
            <a:r>
              <a:rPr lang="pl-PL" dirty="0"/>
              <a:t>, </a:t>
            </a:r>
            <a:r>
              <a:rPr lang="pl-PL" dirty="0" smtClean="0"/>
              <a:t>można poprzestać na </a:t>
            </a:r>
            <a:r>
              <a:rPr lang="pl-PL" dirty="0"/>
              <a:t>przytoczeniu </a:t>
            </a:r>
            <a:r>
              <a:rPr lang="pl-PL" b="1" dirty="0" smtClean="0"/>
              <a:t>pełnego </a:t>
            </a:r>
            <a:r>
              <a:rPr lang="pl-PL" b="1" dirty="0"/>
              <a:t>nowego brzmienia tylko </a:t>
            </a:r>
            <a:r>
              <a:rPr lang="pl-PL" b="1" dirty="0" smtClean="0"/>
              <a:t>tej zmienianej </a:t>
            </a:r>
            <a:r>
              <a:rPr lang="pl-PL" b="1" dirty="0"/>
              <a:t>jednostki redakcyjnej</a:t>
            </a:r>
            <a:r>
              <a:rPr lang="pl-PL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„</a:t>
            </a:r>
            <a:r>
              <a:rPr lang="pl-PL" strike="sngStrike" dirty="0" smtClean="0"/>
              <a:t>wyrazy … zastępuje się wyrazami…</a:t>
            </a:r>
            <a:r>
              <a:rPr lang="pl-PL" dirty="0" smtClean="0"/>
              <a:t>” „</a:t>
            </a:r>
            <a:r>
              <a:rPr lang="pl-PL" strike="sngStrike" dirty="0" smtClean="0"/>
              <a:t>po wyrazach… dodaje się wyrazy…</a:t>
            </a:r>
            <a:r>
              <a:rPr lang="pl-PL" dirty="0" smtClean="0"/>
              <a:t>” „</a:t>
            </a:r>
            <a:r>
              <a:rPr lang="pl-PL" strike="sngStrike" dirty="0" smtClean="0"/>
              <a:t>skreśla się wyrazy…</a:t>
            </a:r>
            <a:r>
              <a:rPr lang="pl-PL" dirty="0" smtClean="0"/>
              <a:t>” – BŁĄD – przerzuca się na odbiorcę ciężar zredagowania przepisu.</a:t>
            </a:r>
          </a:p>
          <a:p>
            <a:endParaRPr lang="pl-PL" dirty="0"/>
          </a:p>
          <a:p>
            <a:r>
              <a:rPr lang="pl-PL" dirty="0" smtClean="0"/>
              <a:t>„otrzymuje brzmienie” - PRAWIDŁOWO</a:t>
            </a: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 smtClean="0"/>
              <a:t>    Art</a:t>
            </a:r>
            <a:r>
              <a:rPr lang="pl-PL" b="1" dirty="0" smtClean="0"/>
              <a:t>. 5. </a:t>
            </a:r>
            <a:r>
              <a:rPr lang="pl-PL" dirty="0" smtClean="0"/>
              <a:t>W ustawie z dnia 15 listopada 1984 r. o podatku rolnym (Dz. U. z 2013 r. poz. 1381 oraz z 2014 r. poz. 40) wprowadza się następujące zmiany:</a:t>
            </a:r>
          </a:p>
          <a:p>
            <a:pPr marL="1430338" indent="0">
              <a:buNone/>
            </a:pPr>
            <a:r>
              <a:rPr lang="pl-PL" dirty="0"/>
              <a:t>1) art. 1 otrzymuje brzmienie:</a:t>
            </a:r>
          </a:p>
          <a:p>
            <a:pPr marL="1798638" indent="0">
              <a:buNone/>
            </a:pPr>
            <a:r>
              <a:rPr lang="pl-PL" dirty="0"/>
              <a:t>„Art. 1. Opodatkowaniu podatkiem rolnym podlegają grunty sklasyfikowane w ewidencji gruntów i budynków jako użytki rolne, z wyjątkiem gruntów zajętych na prowadzenie działalności gospodarczej innej niż działalność rolnicza.”;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3) w art. 4:</a:t>
            </a:r>
          </a:p>
          <a:p>
            <a:pPr marL="265113" indent="0">
              <a:buNone/>
            </a:pPr>
            <a:r>
              <a:rPr lang="pl-PL" dirty="0"/>
              <a:t>a) ust. 7 otrzymuje brzmienie:</a:t>
            </a:r>
          </a:p>
          <a:p>
            <a:pPr marL="530225" indent="0">
              <a:buNone/>
            </a:pPr>
            <a:r>
              <a:rPr lang="pl-PL" dirty="0"/>
              <a:t>„7. Grunty pod stawami, grunty zadrzewione i zakrzewione na użytkach rolnych, grunty pod rowami oraz grunty rolne zabudowane – bez względu na zaliczenie do okręgu podatkowego – przelicza się na hektary przeliczeniowe według następujących przeliczników:</a:t>
            </a:r>
          </a:p>
          <a:p>
            <a:pPr marL="900113" indent="0">
              <a:buNone/>
            </a:pPr>
            <a:r>
              <a:rPr lang="pl-PL" dirty="0"/>
              <a:t>1) </a:t>
            </a:r>
            <a:r>
              <a:rPr lang="pl-PL" dirty="0" err="1"/>
              <a:t>1</a:t>
            </a:r>
            <a:r>
              <a:rPr lang="pl-PL" dirty="0"/>
              <a:t> ha gruntów pod stawami zarybionymi łososiem, trocią, głowacicą, palią i pstrągiem oraz gruntów rolnych zabudowanych – 1 ha przeliczeniowy;</a:t>
            </a:r>
          </a:p>
          <a:p>
            <a:pPr marL="900113" indent="0">
              <a:buNone/>
            </a:pPr>
            <a:r>
              <a:rPr lang="pl-PL" dirty="0"/>
              <a:t>2) 1 ha gruntów pod stawami zarybionymi innymi gatunkami ryb, gruntów pod stawami niezarybionymi, gruntów zadrzewionych i zakrzewionych na użytkach rolnych oraz gruntów pod rowami – 0,20 ha przeliczeniowego.”,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Wyjątek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Jeżeli </a:t>
            </a:r>
            <a:r>
              <a:rPr lang="pl-PL" b="1" dirty="0" smtClean="0"/>
              <a:t>dane określenie</a:t>
            </a:r>
            <a:r>
              <a:rPr lang="pl-PL" dirty="0" smtClean="0"/>
              <a:t>, występujące w wielu przepisach zmienianej ustawy, w każdym z nich skreśla się </a:t>
            </a:r>
            <a:r>
              <a:rPr lang="pl-PL" dirty="0" smtClean="0"/>
              <a:t>albo </a:t>
            </a:r>
            <a:r>
              <a:rPr lang="pl-PL" dirty="0" smtClean="0"/>
              <a:t>zastępuje się nowym określeniem, zmiany tej dokonuje się przepisem zmieniającym w brzmieniu</a:t>
            </a:r>
            <a:r>
              <a:rPr lang="pl-PL" dirty="0" smtClean="0"/>
              <a:t>:</a:t>
            </a:r>
          </a:p>
          <a:p>
            <a:endParaRPr lang="pl-PL" dirty="0" smtClean="0"/>
          </a:p>
          <a:p>
            <a:r>
              <a:rPr lang="pl-PL" dirty="0" smtClean="0"/>
              <a:t>„</a:t>
            </a:r>
            <a:r>
              <a:rPr lang="pl-PL" i="1" dirty="0" smtClean="0"/>
              <a:t>skreśla się </a:t>
            </a:r>
            <a:r>
              <a:rPr lang="pl-PL" i="1" dirty="0" smtClean="0"/>
              <a:t>użyte w </a:t>
            </a:r>
            <a:r>
              <a:rPr lang="pl-PL" i="1" dirty="0" smtClean="0"/>
              <a:t>art. … , w różnej liczbie i różnym przypadku, wyrazy „ …”</a:t>
            </a:r>
            <a:r>
              <a:rPr lang="pl-PL" dirty="0" smtClean="0"/>
              <a:t> </a:t>
            </a:r>
            <a:r>
              <a:rPr lang="pl-PL" dirty="0" smtClean="0"/>
              <a:t>”</a:t>
            </a:r>
          </a:p>
          <a:p>
            <a:endParaRPr lang="pl-PL" dirty="0" smtClean="0"/>
          </a:p>
          <a:p>
            <a:r>
              <a:rPr lang="pl-PL" dirty="0" smtClean="0"/>
              <a:t>„</a:t>
            </a:r>
            <a:r>
              <a:rPr lang="pl-PL" i="1" dirty="0" smtClean="0"/>
              <a:t>użyte w art. … , w różnej liczbie i różnym </a:t>
            </a:r>
            <a:r>
              <a:rPr lang="pl-PL" i="1" dirty="0" smtClean="0"/>
              <a:t>przypadku, wyrazy </a:t>
            </a:r>
            <a:r>
              <a:rPr lang="pl-PL" i="1" dirty="0" smtClean="0"/>
              <a:t>„ …” zastępuje się użytymi w odpowiedniej liczbie i odpowiednim przypadku wyrazami „ </a:t>
            </a:r>
            <a:r>
              <a:rPr lang="pl-PL" i="1" dirty="0" smtClean="0"/>
              <a:t>…””</a:t>
            </a:r>
            <a:endParaRPr lang="pl-PL" i="1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Przykład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Art. 5. </a:t>
            </a:r>
            <a:r>
              <a:rPr lang="pl-PL" dirty="0" smtClean="0"/>
              <a:t>W ustawie z dnia 15 listopada 1984 r. o podatku rolnym (Dz. U. z 2013 r. poz. 1381 oraz z 2014 r. poz. 40) wprowadza się następujące zmiany: (…)</a:t>
            </a:r>
            <a:endParaRPr lang="pl-PL" dirty="0"/>
          </a:p>
          <a:p>
            <a:pPr marL="1254125" indent="-354013">
              <a:buNone/>
            </a:pPr>
            <a:r>
              <a:rPr lang="pl-PL" dirty="0"/>
              <a:t>2) </a:t>
            </a:r>
            <a:r>
              <a:rPr lang="pl-PL" dirty="0" smtClean="0"/>
              <a:t>użyte w </a:t>
            </a:r>
            <a:r>
              <a:rPr lang="pl-PL" dirty="0"/>
              <a:t>art. 3 w ust. 1 w </a:t>
            </a:r>
            <a:r>
              <a:rPr lang="pl-PL" dirty="0" err="1"/>
              <a:t>pkt</a:t>
            </a:r>
            <a:r>
              <a:rPr lang="pl-PL" dirty="0"/>
              <a:t> 4 w lit. a i b oraz w art. 6a w ust. 8 </a:t>
            </a:r>
            <a:r>
              <a:rPr lang="pl-PL" dirty="0" smtClean="0"/>
              <a:t>w </a:t>
            </a:r>
            <a:r>
              <a:rPr lang="pl-PL" dirty="0"/>
              <a:t>różnych przypadkach wyrazy „Agencja Własności Rolnej Skarbu Państwa” zastępuje się użytymi w odpowiednich przypadkach wyrazami „Agencja Nieruchomości Rolnych</a:t>
            </a:r>
            <a:r>
              <a:rPr lang="pl-PL" dirty="0" smtClean="0"/>
              <a:t>”;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Dodanie nowych jednostek redakcyjnych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Nie może powodować zaburzenia dotychczasowej numeracji przepisów.</a:t>
            </a:r>
          </a:p>
          <a:p>
            <a:endParaRPr lang="pl-PL" dirty="0"/>
          </a:p>
          <a:p>
            <a:r>
              <a:rPr lang="pl-PL" dirty="0" smtClean="0"/>
              <a:t>W przypadku dodania kolejnej jednostki redakcyjnej </a:t>
            </a:r>
            <a:r>
              <a:rPr lang="pl-PL" b="1" dirty="0" smtClean="0"/>
              <a:t>„w środek”:</a:t>
            </a:r>
          </a:p>
          <a:p>
            <a:pPr>
              <a:buNone/>
            </a:pPr>
            <a:r>
              <a:rPr lang="pl-PL" dirty="0" smtClean="0"/>
              <a:t>„po </a:t>
            </a:r>
            <a:r>
              <a:rPr lang="pl-PL" dirty="0"/>
              <a:t>art. </a:t>
            </a:r>
            <a:r>
              <a:rPr lang="pl-PL" dirty="0" smtClean="0"/>
              <a:t>X </a:t>
            </a:r>
            <a:r>
              <a:rPr lang="pl-PL" dirty="0"/>
              <a:t>dodaje się art. </a:t>
            </a:r>
            <a:r>
              <a:rPr lang="pl-PL" dirty="0" err="1" smtClean="0"/>
              <a:t>Xa</a:t>
            </a:r>
            <a:r>
              <a:rPr lang="pl-PL" dirty="0" smtClean="0"/>
              <a:t> </a:t>
            </a:r>
            <a:r>
              <a:rPr lang="pl-PL" dirty="0"/>
              <a:t>w brzmieniu:</a:t>
            </a:r>
          </a:p>
          <a:p>
            <a:pPr>
              <a:buNone/>
            </a:pPr>
            <a:r>
              <a:rPr lang="pl-PL" dirty="0"/>
              <a:t>„Art. </a:t>
            </a:r>
            <a:r>
              <a:rPr lang="pl-PL" dirty="0" err="1" smtClean="0"/>
              <a:t>Xa</a:t>
            </a:r>
            <a:r>
              <a:rPr lang="pl-PL" dirty="0" smtClean="0"/>
              <a:t>. …….”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/>
              <a:t>10) po art. </a:t>
            </a:r>
            <a:r>
              <a:rPr lang="pl-PL" dirty="0" smtClean="0"/>
              <a:t>13 </a:t>
            </a:r>
            <a:r>
              <a:rPr lang="pl-PL" dirty="0"/>
              <a:t>dodaje się art. </a:t>
            </a:r>
            <a:r>
              <a:rPr lang="pl-PL" dirty="0" smtClean="0"/>
              <a:t>13a </a:t>
            </a:r>
            <a:r>
              <a:rPr lang="pl-PL" dirty="0"/>
              <a:t>w brzmieniu:</a:t>
            </a:r>
          </a:p>
          <a:p>
            <a:pPr marL="530225" indent="0">
              <a:buNone/>
            </a:pPr>
            <a:r>
              <a:rPr lang="pl-PL" dirty="0"/>
              <a:t>„Art. </a:t>
            </a:r>
            <a:r>
              <a:rPr lang="pl-PL" dirty="0" smtClean="0"/>
              <a:t>13a. </a:t>
            </a:r>
            <a:r>
              <a:rPr lang="pl-PL" dirty="0"/>
              <a:t>1. Ulga, o której mowa w art. 13, stanowi</a:t>
            </a:r>
            <a:r>
              <a:rPr lang="pl-PL" dirty="0" smtClean="0"/>
              <a:t>: (…)”</a:t>
            </a: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pl-PL" dirty="0" smtClean="0"/>
              <a:t>poniższa sytuacja następuje, gdy wstawiamy dodatkowy artykuł między istniejące art. 4e i 4f: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 smtClean="0"/>
              <a:t>2) po art. 4e dodaje się art. 4ea w brzmieniu:</a:t>
            </a:r>
          </a:p>
          <a:p>
            <a:pPr marL="442913" indent="0">
              <a:buNone/>
            </a:pPr>
            <a:r>
              <a:rPr lang="pl-PL" dirty="0" smtClean="0"/>
              <a:t>„Art. 4ea. 1. Gmina powstała w wyniku połączenia gmin wstępuje we wszystkie prawa i obowiązki połączonych gmin</a:t>
            </a:r>
          </a:p>
          <a:p>
            <a:pPr marL="442913" indent="0"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Nowelizacja może polegać na: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Uchyleniu przepisów</a:t>
            </a:r>
          </a:p>
          <a:p>
            <a:endParaRPr lang="pl-PL" dirty="0"/>
          </a:p>
          <a:p>
            <a:r>
              <a:rPr lang="pl-PL" dirty="0" smtClean="0"/>
              <a:t>Zastąpieniu przepisów przepisami innej treści</a:t>
            </a:r>
          </a:p>
          <a:p>
            <a:endParaRPr lang="pl-PL" dirty="0"/>
          </a:p>
          <a:p>
            <a:r>
              <a:rPr lang="pl-PL" dirty="0" smtClean="0"/>
              <a:t>Dodaniu do ustawy nowych przepisów</a:t>
            </a:r>
          </a:p>
          <a:p>
            <a:endParaRPr lang="pl-PL" dirty="0"/>
          </a:p>
          <a:p>
            <a:pPr>
              <a:buNone/>
            </a:pPr>
            <a:r>
              <a:rPr lang="pl-PL" dirty="0" smtClean="0"/>
              <a:t>! Nowelizacją NIE SĄ orzeczenia TK</a:t>
            </a:r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W przypadku dodania kolejnej jednostki redakcyjnej </a:t>
            </a:r>
            <a:r>
              <a:rPr lang="pl-PL" b="1" dirty="0" smtClean="0"/>
              <a:t>„na końcu” (np. jako ostatni element wyliczenia) </a:t>
            </a:r>
            <a:r>
              <a:rPr lang="pl-PL" dirty="0" smtClean="0"/>
              <a:t>zachowuje się ciągłość numeracji jak wcześniej: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 smtClean="0"/>
              <a:t>Art. 1. W ustawie z dnia 21 sierpnia 1997 r. – Prawo o publicznym obrocie papierami wartościowymi (Dz. U. z 2002 r. Nr 49, poz. 447, z </a:t>
            </a:r>
            <a:r>
              <a:rPr lang="pl-PL" dirty="0" err="1" smtClean="0"/>
              <a:t>późn</a:t>
            </a:r>
            <a:r>
              <a:rPr lang="pl-PL" dirty="0" smtClean="0"/>
              <a:t>. zm.) wprowadza się następujące zmiany:</a:t>
            </a:r>
          </a:p>
          <a:p>
            <a:pPr marL="1076325" indent="0">
              <a:buNone/>
            </a:pPr>
            <a:r>
              <a:rPr lang="pl-PL" dirty="0" smtClean="0"/>
              <a:t>37) w art. 51 po ust. </a:t>
            </a:r>
            <a:r>
              <a:rPr lang="pl-PL" b="1" dirty="0" smtClean="0"/>
              <a:t>4</a:t>
            </a:r>
            <a:r>
              <a:rPr lang="pl-PL" dirty="0" smtClean="0"/>
              <a:t> dodaje się ust. </a:t>
            </a:r>
            <a:r>
              <a:rPr lang="pl-PL" b="1" dirty="0" smtClean="0"/>
              <a:t>5</a:t>
            </a:r>
            <a:r>
              <a:rPr lang="pl-PL" dirty="0" smtClean="0"/>
              <a:t> w brzmieniu:</a:t>
            </a: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II Zmiana za pomocą przepisów zmieniających w innej ustawie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W sytuacji, gdy przepisy merytoryczne nowej ustawy wymuszają zmiany przepisów innych ustaw.</a:t>
            </a:r>
          </a:p>
          <a:p>
            <a:endParaRPr lang="pl-PL" dirty="0"/>
          </a:p>
          <a:p>
            <a:r>
              <a:rPr lang="pl-PL" dirty="0" smtClean="0"/>
              <a:t>W odrębnym rozdziale </a:t>
            </a:r>
            <a:r>
              <a:rPr lang="pl-PL" b="1" dirty="0"/>
              <a:t>„Zmiany w przepisach </a:t>
            </a:r>
            <a:r>
              <a:rPr lang="pl-PL" b="1" dirty="0" smtClean="0"/>
              <a:t>obowiązujących”</a:t>
            </a:r>
          </a:p>
          <a:p>
            <a:endParaRPr lang="pl-PL" dirty="0"/>
          </a:p>
          <a:p>
            <a:r>
              <a:rPr lang="pl-PL" dirty="0" smtClean="0"/>
              <a:t>Jeżeli </a:t>
            </a:r>
            <a:r>
              <a:rPr lang="pl-PL" dirty="0"/>
              <a:t>ustawa zawiera </a:t>
            </a:r>
            <a:r>
              <a:rPr lang="pl-PL" b="1" dirty="0"/>
              <a:t>jeden przepis </a:t>
            </a:r>
            <a:r>
              <a:rPr lang="pl-PL" b="1" dirty="0" smtClean="0"/>
              <a:t>zmieniający</a:t>
            </a:r>
            <a:r>
              <a:rPr lang="pl-PL" dirty="0" smtClean="0"/>
              <a:t>, zamieszcza się </a:t>
            </a:r>
            <a:r>
              <a:rPr lang="pl-PL" dirty="0"/>
              <a:t>go </a:t>
            </a:r>
            <a:r>
              <a:rPr lang="pl-PL" dirty="0" smtClean="0"/>
              <a:t>bezpośrednio </a:t>
            </a:r>
            <a:r>
              <a:rPr lang="pl-PL" dirty="0"/>
              <a:t>przed </a:t>
            </a:r>
            <a:r>
              <a:rPr lang="pl-PL" dirty="0" smtClean="0"/>
              <a:t>przepisami przejściowymi </a:t>
            </a:r>
            <a:r>
              <a:rPr lang="pl-PL" dirty="0"/>
              <a:t>i </a:t>
            </a:r>
            <a:r>
              <a:rPr lang="pl-PL" dirty="0" smtClean="0"/>
              <a:t>końcowymi </a:t>
            </a:r>
            <a:r>
              <a:rPr lang="pl-PL" dirty="0"/>
              <a:t>w rozdziale </a:t>
            </a:r>
            <a:r>
              <a:rPr lang="pl-PL" dirty="0" smtClean="0"/>
              <a:t>zatytułowanym </a:t>
            </a:r>
            <a:r>
              <a:rPr lang="pl-PL" b="1" dirty="0" smtClean="0"/>
              <a:t>„Zmiany </a:t>
            </a:r>
            <a:r>
              <a:rPr lang="pl-PL" b="1" dirty="0"/>
              <a:t>w przepisach </a:t>
            </a:r>
            <a:r>
              <a:rPr lang="pl-PL" b="1" dirty="0" smtClean="0"/>
              <a:t>obowiązujących, przepisy przejściowe </a:t>
            </a:r>
            <a:r>
              <a:rPr lang="pl-PL" b="1" dirty="0"/>
              <a:t>i </a:t>
            </a:r>
            <a:r>
              <a:rPr lang="pl-PL" b="1" dirty="0" smtClean="0"/>
              <a:t>końcowe”</a:t>
            </a:r>
            <a:endParaRPr lang="pl-PL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Sposoby  wprowadzania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pl-PL" dirty="0" smtClean="0"/>
              <a:t>Odrębną ustawą zmieniającą</a:t>
            </a:r>
          </a:p>
          <a:p>
            <a:pPr marL="514350" indent="-514350">
              <a:buAutoNum type="arabicParenR"/>
            </a:pPr>
            <a:endParaRPr lang="pl-PL" dirty="0"/>
          </a:p>
          <a:p>
            <a:pPr marL="514350" indent="-514350">
              <a:buAutoNum type="arabicParenR"/>
            </a:pPr>
            <a:r>
              <a:rPr lang="pl-PL" dirty="0" smtClean="0"/>
              <a:t>Przepisami zmieniającymi zamieszczonymi w ustawie merytorycznej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I Zmiana za pomocą odrębnej ustawy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Zasada: jedna ustawa zmieniająca dotyczy jednej ustawy zmienianej.</a:t>
            </a:r>
          </a:p>
          <a:p>
            <a:endParaRPr lang="pl-PL" dirty="0"/>
          </a:p>
          <a:p>
            <a:r>
              <a:rPr lang="pl-PL" dirty="0" smtClean="0"/>
              <a:t>Wyjątki:</a:t>
            </a:r>
          </a:p>
          <a:p>
            <a:pPr marL="514350" indent="-514350">
              <a:buAutoNum type="arabicParenR"/>
            </a:pPr>
            <a:r>
              <a:rPr lang="pl-PL" dirty="0" smtClean="0"/>
              <a:t>Między zmienianymi ustawami zachodzą niebudzące wątpliwości związki (np. zmiana ustaw: Kodeks morski, o pracach na morskich statkach handlowych i o bezpieczeństwie morskim)</a:t>
            </a:r>
          </a:p>
          <a:p>
            <a:pPr marL="514350" indent="-514350">
              <a:buAutoNum type="arabicParenR"/>
            </a:pPr>
            <a:endParaRPr lang="pl-PL" dirty="0"/>
          </a:p>
          <a:p>
            <a:pPr marL="514350" indent="-514350">
              <a:buAutoNum type="arabicParenR"/>
            </a:pPr>
            <a:r>
              <a:rPr lang="pl-PL" dirty="0" smtClean="0"/>
              <a:t>Jest to niezbędne dla osiągnięcia celów prawodawcy (np. ustawa z 20 kwietnia 2004 r. o zmianie i uchyleniu niektórych ustaw w związku z uzyskaniem przez Rzeczpospolitą Polską członkostwa w Unii Europejskiej)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Tytuł ustawy zmieniającej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„o zmianie ustawy…”</a:t>
            </a:r>
          </a:p>
          <a:p>
            <a:pPr>
              <a:buNone/>
            </a:pPr>
            <a:endParaRPr lang="pl-PL" dirty="0"/>
          </a:p>
          <a:p>
            <a:pPr algn="ctr">
              <a:buNone/>
            </a:pPr>
            <a:r>
              <a:rPr lang="pl-PL" dirty="0" smtClean="0"/>
              <a:t>USTAWA</a:t>
            </a:r>
          </a:p>
          <a:p>
            <a:pPr algn="ctr">
              <a:buNone/>
            </a:pPr>
            <a:r>
              <a:rPr lang="pl-PL" dirty="0"/>
              <a:t>z</a:t>
            </a:r>
            <a:r>
              <a:rPr lang="pl-PL" dirty="0" smtClean="0"/>
              <a:t> dnia 13 listopada 2015 r.</a:t>
            </a:r>
          </a:p>
          <a:p>
            <a:pPr algn="ctr">
              <a:buNone/>
            </a:pPr>
            <a:r>
              <a:rPr lang="pl-PL" dirty="0" smtClean="0"/>
              <a:t>o zmianie ustawy o gospodarce komunalnej</a:t>
            </a:r>
          </a:p>
          <a:p>
            <a:pPr algn="ctr">
              <a:buNone/>
            </a:pPr>
            <a:endParaRPr lang="pl-PL" dirty="0"/>
          </a:p>
          <a:p>
            <a:r>
              <a:rPr lang="pl-PL" dirty="0" smtClean="0"/>
              <a:t>„zmieniająca ustawę”</a:t>
            </a:r>
          </a:p>
          <a:p>
            <a:endParaRPr lang="pl-PL" dirty="0"/>
          </a:p>
          <a:p>
            <a:pPr algn="ctr">
              <a:buNone/>
            </a:pPr>
            <a:r>
              <a:rPr lang="pl-PL" dirty="0" smtClean="0"/>
              <a:t>USTAWA</a:t>
            </a:r>
          </a:p>
          <a:p>
            <a:pPr algn="ctr">
              <a:buNone/>
            </a:pPr>
            <a:r>
              <a:rPr lang="pl-PL" dirty="0" smtClean="0"/>
              <a:t>z dnia 13 listopada 2015 r.</a:t>
            </a:r>
          </a:p>
          <a:p>
            <a:pPr algn="ctr">
              <a:buNone/>
            </a:pPr>
            <a:r>
              <a:rPr lang="pl-PL" dirty="0"/>
              <a:t>z</a:t>
            </a:r>
            <a:r>
              <a:rPr lang="pl-PL" dirty="0" smtClean="0"/>
              <a:t>mieniająca ustawę o gospodarce komunalnej</a:t>
            </a:r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Gdy zmieniamy kilka ustaw: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pl-PL" dirty="0" smtClean="0"/>
              <a:t>Wyliczenie wszystkich zmienianych ustaw w tytule:</a:t>
            </a:r>
          </a:p>
          <a:p>
            <a:pPr marL="514350" indent="-514350">
              <a:buAutoNum type="arabicParenR"/>
            </a:pPr>
            <a:endParaRPr lang="pl-PL" dirty="0"/>
          </a:p>
          <a:p>
            <a:pPr marL="0" indent="0" algn="ctr">
              <a:buNone/>
            </a:pPr>
            <a:r>
              <a:rPr lang="pl-PL" dirty="0" smtClean="0"/>
              <a:t>USTAWA</a:t>
            </a:r>
          </a:p>
          <a:p>
            <a:pPr marL="0" indent="0" algn="ctr">
              <a:buNone/>
            </a:pPr>
            <a:r>
              <a:rPr lang="pl-PL" dirty="0" smtClean="0"/>
              <a:t>z dnia 13 listopada 2015 r.</a:t>
            </a:r>
          </a:p>
          <a:p>
            <a:pPr marL="0" indent="0" algn="ctr">
              <a:buNone/>
            </a:pPr>
            <a:r>
              <a:rPr lang="pl-PL" dirty="0"/>
              <a:t>o</a:t>
            </a:r>
            <a:r>
              <a:rPr lang="pl-PL" dirty="0" smtClean="0"/>
              <a:t> zmianie </a:t>
            </a:r>
            <a:r>
              <a:rPr lang="pl-PL" dirty="0" smtClean="0">
                <a:solidFill>
                  <a:srgbClr val="FF0000"/>
                </a:solidFill>
              </a:rPr>
              <a:t>ustawy o</a:t>
            </a:r>
            <a:r>
              <a:rPr lang="pl-PL" dirty="0" smtClean="0"/>
              <a:t> samorządzie gminnym, </a:t>
            </a:r>
            <a:r>
              <a:rPr lang="pl-PL" dirty="0" smtClean="0">
                <a:solidFill>
                  <a:srgbClr val="FF0000"/>
                </a:solidFill>
              </a:rPr>
              <a:t>ustawy o</a:t>
            </a:r>
            <a:r>
              <a:rPr lang="pl-PL" dirty="0" smtClean="0"/>
              <a:t> samorządzie powiatowym,</a:t>
            </a:r>
            <a:r>
              <a:rPr lang="pl-PL" dirty="0" smtClean="0">
                <a:solidFill>
                  <a:srgbClr val="FF0000"/>
                </a:solidFill>
              </a:rPr>
              <a:t> ustawy o</a:t>
            </a:r>
            <a:r>
              <a:rPr lang="pl-PL" dirty="0" smtClean="0"/>
              <a:t> samorządzie województwa </a:t>
            </a:r>
            <a:r>
              <a:rPr lang="pl-PL" dirty="0" smtClean="0">
                <a:solidFill>
                  <a:srgbClr val="FF0000"/>
                </a:solidFill>
              </a:rPr>
              <a:t>i ustawy</a:t>
            </a:r>
            <a:r>
              <a:rPr lang="pl-PL" dirty="0" smtClean="0"/>
              <a:t> – Ordynacja wyborcza do rad gmin, rad powiatów i sejmików wojewódzkich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2) Jeśli zmienianych ustaw jest wiele: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lphaLcParenR"/>
            </a:pPr>
            <a:r>
              <a:rPr lang="pl-PL" dirty="0" smtClean="0"/>
              <a:t>„ustawa o zmianie ustaw…” – podając wspólny przedmiot zmienianych ustaw:</a:t>
            </a:r>
          </a:p>
          <a:p>
            <a:pPr marL="514350" indent="-514350">
              <a:buAutoNum type="alphaLcParenR"/>
            </a:pPr>
            <a:endParaRPr lang="pl-PL" dirty="0"/>
          </a:p>
          <a:p>
            <a:pPr marL="0" indent="0" algn="ctr">
              <a:buNone/>
            </a:pPr>
            <a:r>
              <a:rPr lang="pl-PL" dirty="0" smtClean="0"/>
              <a:t>USTAWA</a:t>
            </a:r>
          </a:p>
          <a:p>
            <a:pPr marL="0" indent="0" algn="ctr">
              <a:buNone/>
            </a:pPr>
            <a:r>
              <a:rPr lang="pl-PL" dirty="0" smtClean="0"/>
              <a:t>z 13 listopada 2015 r.</a:t>
            </a:r>
          </a:p>
          <a:p>
            <a:pPr marL="0" indent="0" algn="ctr">
              <a:buNone/>
            </a:pPr>
            <a:r>
              <a:rPr lang="pl-PL" dirty="0" smtClean="0"/>
              <a:t>o zmianie ustaw regulujących funkcjonowanie samorządu </a:t>
            </a:r>
            <a:r>
              <a:rPr lang="pl-PL" dirty="0" err="1" smtClean="0"/>
              <a:t>terytorialnego¹</a:t>
            </a:r>
            <a:endParaRPr lang="pl-PL" dirty="0" smtClean="0"/>
          </a:p>
          <a:p>
            <a:pPr marL="0" indent="0" algn="ctr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¹ Ustawa z dnia 8 marca 1990 r. o samorządzie gminnym (Dz. U. z 2001 r. Nr 142 poz. 1591); ustawa z dnia 5 czerwca 1998 r. o samorządzie powiatowym (Dz. U. z 2001 r. Nr 142 poz. 1592); ); ustawa z dnia 5 czerwca 1998 r. o samorządzie województwa (Dz. U. z 2001 r. Nr 142 poz. 1590); ustawa z dnia 16 lipca 1998 r. Ordynacja wyborcza do rad gmin, rad powiatów i sejmików wojewódzkich (</a:t>
            </a:r>
            <a:r>
              <a:rPr lang="nn-NO" dirty="0"/>
              <a:t>Dz.U. 1998 nr 95 poz. </a:t>
            </a:r>
            <a:r>
              <a:rPr lang="nn-NO" dirty="0" smtClean="0"/>
              <a:t>602</a:t>
            </a:r>
            <a:r>
              <a:rPr lang="pl-PL" dirty="0" smtClean="0"/>
              <a:t>)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dirty="0" smtClean="0"/>
              <a:t>b) „o zmianie ustawy… oraz niektórych innych ustaw” – podając tytuł „najważniejszej” ustawy, wymuszającej zmiany na reszcie, lub ewentualnie ustawy w której wprowadzamy najwięcej zmian.</a:t>
            </a:r>
          </a:p>
          <a:p>
            <a:pPr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 smtClean="0"/>
              <a:t>USTAWA</a:t>
            </a:r>
          </a:p>
          <a:p>
            <a:pPr marL="0" indent="0" algn="ctr">
              <a:buNone/>
            </a:pPr>
            <a:r>
              <a:rPr lang="pl-PL" dirty="0" smtClean="0"/>
              <a:t>z 13 listopada 2015 r.</a:t>
            </a:r>
          </a:p>
          <a:p>
            <a:pPr marL="0" indent="0" algn="ctr">
              <a:buNone/>
            </a:pPr>
            <a:r>
              <a:rPr lang="pl-PL" dirty="0" smtClean="0"/>
              <a:t>o zmianie ustawy – Ordynacja wyborcza do rad gmin, rad powiatów i sejmików wojewódzkich oraz niektórych innych </a:t>
            </a:r>
            <a:r>
              <a:rPr lang="pl-PL" dirty="0" err="1" smtClean="0"/>
              <a:t>ustaw¹</a:t>
            </a:r>
            <a:endParaRPr lang="pl-PL" dirty="0" smtClean="0"/>
          </a:p>
          <a:p>
            <a:pPr marL="0" indent="0" algn="ctr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¹ Ustawa z dnia 8 marca 1990 r. o samorządzie gminnym (Dz. U. z 2001 r. Nr 142 poz. 1591); ustawa z dnia 5 czerwca 1998 r. o samorządzie powiatowym (Dz. U. z 2001 r. Nr 142 poz. 1592); ); ustawa z dnia 5 czerwca 1998 r. o samorządzie województwa (Dz. U. z 2001 r. Nr 142 poz. 1590);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Przepisy ustawy </a:t>
            </a:r>
            <a:r>
              <a:rPr lang="pl-PL" dirty="0" smtClean="0"/>
              <a:t>zmieniającej (wzór)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Art. 1. W ustawie z dnia … o … (Dz. U. </a:t>
            </a:r>
            <a:r>
              <a:rPr lang="pl-PL" dirty="0" err="1" smtClean="0"/>
              <a:t>Nr</a:t>
            </a:r>
            <a:r>
              <a:rPr lang="pl-PL" dirty="0" smtClean="0"/>
              <a:t>. …, poz. …) wprowadza się następujące zmiany:</a:t>
            </a:r>
          </a:p>
          <a:p>
            <a:pPr marL="722313" indent="0">
              <a:buAutoNum type="arabicParenR"/>
            </a:pPr>
            <a:r>
              <a:rPr lang="pl-PL" dirty="0" smtClean="0"/>
              <a:t>…</a:t>
            </a:r>
          </a:p>
          <a:p>
            <a:pPr marL="722313" indent="0">
              <a:buAutoNum type="arabicParenR"/>
            </a:pPr>
            <a:r>
              <a:rPr lang="pl-PL" dirty="0" smtClean="0"/>
              <a:t>…</a:t>
            </a:r>
          </a:p>
          <a:p>
            <a:pPr marL="722313" indent="0">
              <a:buAutoNum type="arabicParenR"/>
            </a:pPr>
            <a:r>
              <a:rPr lang="pl-PL" dirty="0" smtClean="0"/>
              <a:t>…</a:t>
            </a:r>
          </a:p>
          <a:p>
            <a:pPr marL="0" indent="0">
              <a:buNone/>
            </a:pPr>
            <a:r>
              <a:rPr lang="pl-PL" dirty="0" smtClean="0"/>
              <a:t>Art. 2. Ustawa wchodzi w życie z dniem …, </a:t>
            </a:r>
            <a:r>
              <a:rPr lang="pl-PL" i="1" dirty="0" smtClean="0"/>
              <a:t>z wyjątkiem …, który wchodzi w życie z dniem….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1528</Words>
  <Application>Microsoft Office PowerPoint</Application>
  <PresentationFormat>Pokaz na ekranie (4:3)</PresentationFormat>
  <Paragraphs>125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Motyw pakietu Office</vt:lpstr>
      <vt:lpstr>Nowelizacja ustawy</vt:lpstr>
      <vt:lpstr>Nowelizacja może polegać na:</vt:lpstr>
      <vt:lpstr>Sposoby  wprowadzania zmian</vt:lpstr>
      <vt:lpstr>I Zmiana za pomocą odrębnej ustawy</vt:lpstr>
      <vt:lpstr>Tytuł ustawy zmieniającej</vt:lpstr>
      <vt:lpstr>Gdy zmieniamy kilka ustaw:</vt:lpstr>
      <vt:lpstr>2) Jeśli zmienianych ustaw jest wiele:</vt:lpstr>
      <vt:lpstr>Slajd 8</vt:lpstr>
      <vt:lpstr>Przepisy ustawy zmieniającej (wzór)</vt:lpstr>
      <vt:lpstr>Slajd 10</vt:lpstr>
      <vt:lpstr>Przepisy derogujące</vt:lpstr>
      <vt:lpstr>Przepisy zmieniające</vt:lpstr>
      <vt:lpstr>Slajd 13</vt:lpstr>
      <vt:lpstr>Przykład</vt:lpstr>
      <vt:lpstr>Slajd 15</vt:lpstr>
      <vt:lpstr>Wyjątek</vt:lpstr>
      <vt:lpstr>Przykład</vt:lpstr>
      <vt:lpstr>Dodanie nowych jednostek redakcyjnych</vt:lpstr>
      <vt:lpstr>Slajd 19</vt:lpstr>
      <vt:lpstr>Slajd 20</vt:lpstr>
      <vt:lpstr>II Zmiana za pomocą przepisów zmieniających w innej ustawie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Nowelizacja ustawy</dc:title>
  <dc:creator>Atha Maris</dc:creator>
  <cp:lastModifiedBy>Ewa Niemiec</cp:lastModifiedBy>
  <cp:revision>25</cp:revision>
  <dcterms:created xsi:type="dcterms:W3CDTF">2015-11-12T21:07:56Z</dcterms:created>
  <dcterms:modified xsi:type="dcterms:W3CDTF">2016-12-04T19:52:17Z</dcterms:modified>
</cp:coreProperties>
</file>