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359E5-61D3-4D02-855D-753C24038EAB}" type="datetimeFigureOut">
              <a:rPr lang="pl-PL" smtClean="0"/>
              <a:t>2015-12-03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93836-F86E-4BE8-8A83-B46EFDE6989B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Tekst jednolity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Obwieszczenie o </a:t>
            </a:r>
            <a:r>
              <a:rPr lang="pl-PL" dirty="0" err="1" smtClean="0"/>
              <a:t>tekscie</a:t>
            </a:r>
            <a:r>
              <a:rPr lang="pl-PL" dirty="0" smtClean="0"/>
              <a:t> jednolitym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Nazwa rodzaju aktu wielkimi literami (OBWIESZCZENIE)</a:t>
            </a:r>
          </a:p>
          <a:p>
            <a:r>
              <a:rPr lang="pl-PL" dirty="0" smtClean="0"/>
              <a:t>Nazwa organu wydającego wielkimi literami (MARSZAŁKA SEJMU)</a:t>
            </a:r>
          </a:p>
          <a:p>
            <a:r>
              <a:rPr lang="pl-PL" dirty="0" smtClean="0"/>
              <a:t>Data wydania (dzień podpisania obwieszczenia = dzień, na który stan prawny jest aktualny)</a:t>
            </a:r>
          </a:p>
          <a:p>
            <a:r>
              <a:rPr lang="pl-PL" dirty="0" smtClean="0"/>
              <a:t>Określenie przedmiotowe „w sprawie ogłoszenia tekstu jednolitego ….”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4000" dirty="0" smtClean="0"/>
              <a:t>OBWIESZCZENIE</a:t>
            </a:r>
          </a:p>
          <a:p>
            <a:pPr algn="ctr">
              <a:buNone/>
            </a:pPr>
            <a:r>
              <a:rPr lang="pl-PL" sz="4000" dirty="0" smtClean="0"/>
              <a:t>MARSZAŁKA SEJMU</a:t>
            </a:r>
          </a:p>
          <a:p>
            <a:pPr algn="ctr">
              <a:buNone/>
            </a:pPr>
            <a:r>
              <a:rPr lang="pl-PL" sz="4000" dirty="0"/>
              <a:t>z</a:t>
            </a:r>
            <a:r>
              <a:rPr lang="pl-PL" sz="4000" dirty="0" smtClean="0"/>
              <a:t> dnia 4 grudnia 2015 r.</a:t>
            </a:r>
          </a:p>
          <a:p>
            <a:pPr algn="ctr">
              <a:buNone/>
            </a:pPr>
            <a:r>
              <a:rPr lang="pl-PL" sz="4000" dirty="0" smtClean="0"/>
              <a:t>w sprawie ogłoszenia tekstu jednolitego ustawy o usługach turystycznych</a:t>
            </a:r>
            <a:endParaRPr lang="pl-PL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Treść obwieszczania (cz 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Obwieszczenie dzielimy na ustępy</a:t>
            </a:r>
          </a:p>
          <a:p>
            <a:r>
              <a:rPr lang="pl-PL" dirty="0" smtClean="0"/>
              <a:t>Treść – wg wzoru z § 104 ZTP: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1. Na </a:t>
            </a:r>
            <a:r>
              <a:rPr lang="pl-PL" dirty="0"/>
              <a:t>podstawie art. 16 ust. 1 </a:t>
            </a:r>
            <a:r>
              <a:rPr lang="pl-PL" dirty="0" smtClean="0"/>
              <a:t>ustawy z </a:t>
            </a:r>
            <a:r>
              <a:rPr lang="pl-PL" dirty="0"/>
              <a:t>dnia 20 lipca 2000 r. o </a:t>
            </a:r>
            <a:r>
              <a:rPr lang="pl-PL" dirty="0" smtClean="0"/>
              <a:t>ogłaszaniu aktów normatywnych i niektórych </a:t>
            </a:r>
            <a:r>
              <a:rPr lang="pl-PL" dirty="0"/>
              <a:t>innych </a:t>
            </a:r>
            <a:r>
              <a:rPr lang="pl-PL" dirty="0" smtClean="0"/>
              <a:t>aktów prawnych (Dz</a:t>
            </a:r>
            <a:r>
              <a:rPr lang="pl-PL" dirty="0"/>
              <a:t>. U. Nr 62, poz. 718, z 2001 r. Nr 46, poz. </a:t>
            </a:r>
            <a:r>
              <a:rPr lang="pl-PL" dirty="0" smtClean="0"/>
              <a:t>499 i </a:t>
            </a:r>
            <a:r>
              <a:rPr lang="pl-PL" dirty="0"/>
              <a:t>z 2002 r. Nr 74, poz. 676) </a:t>
            </a:r>
            <a:r>
              <a:rPr lang="pl-PL" dirty="0" smtClean="0"/>
              <a:t>ogłasza się </a:t>
            </a:r>
            <a:r>
              <a:rPr lang="pl-PL" dirty="0"/>
              <a:t>w </a:t>
            </a:r>
            <a:r>
              <a:rPr lang="pl-PL" dirty="0" smtClean="0"/>
              <a:t>załączniku do </a:t>
            </a:r>
            <a:r>
              <a:rPr lang="pl-PL" dirty="0"/>
              <a:t>niniejszego obwieszczenia jednolity </a:t>
            </a:r>
            <a:r>
              <a:rPr lang="pl-PL" dirty="0" smtClean="0"/>
              <a:t>tekst ustawy </a:t>
            </a:r>
            <a:r>
              <a:rPr lang="pl-PL" dirty="0"/>
              <a:t>z dnia ..... o .... (Dz. U. Nr ...., poz. ...., </a:t>
            </a:r>
            <a:r>
              <a:rPr lang="pl-PL" b="1" dirty="0" smtClean="0"/>
              <a:t>- tylko tekst pierwotny lub ostatni jednolity</a:t>
            </a:r>
            <a:r>
              <a:rPr lang="pl-PL" dirty="0" smtClean="0"/>
              <a:t>!), </a:t>
            </a:r>
            <a:r>
              <a:rPr lang="pl-PL" dirty="0"/>
              <a:t>z </a:t>
            </a:r>
            <a:r>
              <a:rPr lang="pl-PL" dirty="0" smtClean="0"/>
              <a:t>uwzględnieniem zmian </a:t>
            </a:r>
            <a:r>
              <a:rPr lang="pl-PL" dirty="0"/>
              <a:t>wprowadzonych:</a:t>
            </a:r>
          </a:p>
          <a:p>
            <a:pPr marL="265113" indent="0">
              <a:buNone/>
            </a:pPr>
            <a:r>
              <a:rPr lang="pl-PL" dirty="0"/>
              <a:t>1) </a:t>
            </a:r>
            <a:r>
              <a:rPr lang="pl-PL" b="1" dirty="0" smtClean="0"/>
              <a:t>ustawą </a:t>
            </a:r>
            <a:r>
              <a:rPr lang="pl-PL" b="1" dirty="0"/>
              <a:t>z dnia </a:t>
            </a:r>
            <a:r>
              <a:rPr lang="pl-PL" dirty="0"/>
              <a:t>.... o .... (Dz. U. Nr ..., poz. ..., </a:t>
            </a:r>
            <a:r>
              <a:rPr lang="pl-PL" dirty="0" smtClean="0"/>
              <a:t>przy czym </a:t>
            </a:r>
            <a:r>
              <a:rPr lang="pl-PL" dirty="0"/>
              <a:t>podaje </a:t>
            </a:r>
            <a:r>
              <a:rPr lang="pl-PL" dirty="0" smtClean="0"/>
              <a:t>się </a:t>
            </a:r>
            <a:r>
              <a:rPr lang="pl-PL" dirty="0"/>
              <a:t>oznaczenie </a:t>
            </a:r>
            <a:r>
              <a:rPr lang="pl-PL" dirty="0" smtClean="0"/>
              <a:t>dzienników urzędowych, w których został ogłoszony </a:t>
            </a:r>
            <a:r>
              <a:rPr lang="pl-PL" dirty="0"/>
              <a:t>tekst </a:t>
            </a:r>
            <a:r>
              <a:rPr lang="pl-PL" dirty="0" smtClean="0"/>
              <a:t>pierwotny i </a:t>
            </a:r>
            <a:r>
              <a:rPr lang="pl-PL" dirty="0"/>
              <a:t>wszystkie jego zmiany);</a:t>
            </a:r>
          </a:p>
          <a:p>
            <a:pPr marL="265113" indent="0">
              <a:buNone/>
            </a:pPr>
            <a:r>
              <a:rPr lang="pl-PL" dirty="0"/>
              <a:t>2) </a:t>
            </a:r>
            <a:r>
              <a:rPr lang="pl-PL" b="1" dirty="0" smtClean="0">
                <a:solidFill>
                  <a:srgbClr val="FF0000"/>
                </a:solidFill>
              </a:rPr>
              <a:t>Wyrokiem Trybunału Konstytucyjnego </a:t>
            </a:r>
            <a:r>
              <a:rPr lang="pl-PL" dirty="0" smtClean="0"/>
              <a:t>z dnia xxx r. sygn. </a:t>
            </a:r>
            <a:r>
              <a:rPr lang="pl-PL" dirty="0"/>
              <a:t>a</a:t>
            </a:r>
            <a:r>
              <a:rPr lang="pl-PL" dirty="0" smtClean="0"/>
              <a:t>kt …… (chronologicznie podajemy </a:t>
            </a:r>
            <a:r>
              <a:rPr lang="pl-PL" b="1" dirty="0" smtClean="0"/>
              <a:t>WSZYSTKIE zmiany</a:t>
            </a:r>
            <a:r>
              <a:rPr lang="pl-PL" dirty="0" smtClean="0"/>
              <a:t> od tekstu pierwotnego)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Autofit/>
          </a:bodyPr>
          <a:lstStyle/>
          <a:p>
            <a:endParaRPr lang="pl-PL" sz="1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Jeśli był już wcześniej ogłaszany tekst jednolity można oddzielić te zmiany </a:t>
            </a:r>
            <a:r>
              <a:rPr lang="pl-PL" dirty="0" smtClean="0">
                <a:solidFill>
                  <a:srgbClr val="FF0000"/>
                </a:solidFill>
              </a:rPr>
              <a:t>częścią wspólną</a:t>
            </a:r>
          </a:p>
          <a:p>
            <a:r>
              <a:rPr lang="pl-PL" dirty="0" smtClean="0"/>
              <a:t>WYJĄTKOWO można zawrzeć zmiany, które </a:t>
            </a:r>
            <a:r>
              <a:rPr lang="pl-PL" b="1" dirty="0" smtClean="0"/>
              <a:t>nie zostały wprowadzone w sposób wyraźny</a:t>
            </a:r>
            <a:r>
              <a:rPr lang="pl-PL" dirty="0" smtClean="0"/>
              <a:t> (np. w przypadku z ustawy o Policji, gdzie przepis brzmi „Ilekroć w przepisach jest mowa o Milicji (…) należy przez to rozumieć „Policję”)</a:t>
            </a:r>
          </a:p>
          <a:p>
            <a:endParaRPr lang="pl-PL" dirty="0" smtClean="0"/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(…)z uwzględnieniem zmian wprowadzonych:</a:t>
            </a:r>
          </a:p>
          <a:p>
            <a:pPr marL="900113" indent="-369888">
              <a:buNone/>
            </a:pPr>
            <a:r>
              <a:rPr lang="pl-PL" dirty="0" smtClean="0"/>
              <a:t>1) ustawą z dnia .... o .... (Dz. U. Nr ..., poz. ...);</a:t>
            </a:r>
          </a:p>
          <a:p>
            <a:pPr marL="900113" indent="-369888">
              <a:buNone/>
            </a:pPr>
            <a:r>
              <a:rPr lang="pl-PL" dirty="0" smtClean="0"/>
              <a:t>2) Wyrokiem Trybunału Konstytucyjnego z dnia xxx r. sygn. akt …… </a:t>
            </a:r>
          </a:p>
          <a:p>
            <a:pPr marL="900113" indent="-369888">
              <a:buNone/>
            </a:pPr>
            <a:r>
              <a:rPr lang="pl-PL" dirty="0" smtClean="0"/>
              <a:t>3) ………………….</a:t>
            </a:r>
          </a:p>
          <a:p>
            <a:pPr marL="530225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ujętych w obwieszczeniu Marszałka Sejmu z dnia xxx w sprawie ogłoszenia tekstu jednolitego ustawy o xxx (Dz. </a:t>
            </a:r>
            <a:r>
              <a:rPr lang="pl-PL" dirty="0" smtClean="0">
                <a:solidFill>
                  <a:srgbClr val="FF0000"/>
                </a:solidFill>
              </a:rPr>
              <a:t>U. xxx)</a:t>
            </a:r>
          </a:p>
          <a:p>
            <a:pPr marL="530225" indent="0">
              <a:buNone/>
            </a:pPr>
            <a:r>
              <a:rPr lang="pl-PL" dirty="0" smtClean="0"/>
              <a:t>4) ………………….</a:t>
            </a:r>
          </a:p>
          <a:p>
            <a:pPr marL="530225" indent="0">
              <a:buNone/>
            </a:pPr>
            <a:r>
              <a:rPr lang="pl-PL" dirty="0" smtClean="0"/>
              <a:t>5)…………………..</a:t>
            </a:r>
            <a:endParaRPr lang="pl-PL" dirty="0" smtClean="0"/>
          </a:p>
          <a:p>
            <a:pPr marL="530225" indent="0">
              <a:buNone/>
            </a:pPr>
            <a:r>
              <a:rPr lang="pl-PL" b="1" dirty="0" smtClean="0"/>
              <a:t>oraz zmian wynikających z przepisów ogłoszonych przed dniem (data ogłoszenia)</a:t>
            </a:r>
            <a:endParaRPr lang="pl-PL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Treść obwieszczenia (cz. 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Drugi ustęp obwieszczenia poświęcamy </a:t>
            </a:r>
            <a:r>
              <a:rPr lang="pl-PL" dirty="0" smtClean="0"/>
              <a:t>wyliczeniu przepisów, których tekst jednolity nie obejmuje (</a:t>
            </a:r>
            <a:r>
              <a:rPr lang="pl-PL" b="1" dirty="0" smtClean="0"/>
              <a:t>wzór w § 104 ZTP</a:t>
            </a:r>
            <a:r>
              <a:rPr lang="pl-PL" dirty="0" smtClean="0"/>
              <a:t>):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2. </a:t>
            </a:r>
            <a:r>
              <a:rPr lang="pl-PL" dirty="0"/>
              <a:t>Podany w </a:t>
            </a:r>
            <a:r>
              <a:rPr lang="pl-PL" dirty="0" smtClean="0"/>
              <a:t>załączniku </a:t>
            </a:r>
            <a:r>
              <a:rPr lang="pl-PL" dirty="0"/>
              <a:t>do niniejszego </a:t>
            </a:r>
            <a:r>
              <a:rPr lang="pl-PL" dirty="0" smtClean="0"/>
              <a:t>obwieszczenia tekst </a:t>
            </a:r>
            <a:r>
              <a:rPr lang="pl-PL" dirty="0"/>
              <a:t>jednolity ustawy nie obejmuje:</a:t>
            </a:r>
          </a:p>
          <a:p>
            <a:pPr marL="633413" indent="-279400">
              <a:buNone/>
            </a:pPr>
            <a:r>
              <a:rPr lang="pl-PL" dirty="0"/>
              <a:t>1) art. ... ustawy z dnia ..... o .... (Dz. U. Nr </a:t>
            </a:r>
            <a:r>
              <a:rPr lang="pl-PL" dirty="0" smtClean="0"/>
              <a:t>..., poz</a:t>
            </a:r>
            <a:r>
              <a:rPr lang="pl-PL" dirty="0"/>
              <a:t>. ..., </a:t>
            </a:r>
            <a:r>
              <a:rPr lang="pl-PL" i="1" dirty="0"/>
              <a:t>przy czym podaje </a:t>
            </a:r>
            <a:r>
              <a:rPr lang="pl-PL" i="1" dirty="0" smtClean="0"/>
              <a:t>się </a:t>
            </a:r>
            <a:r>
              <a:rPr lang="pl-PL" i="1" dirty="0"/>
              <a:t>oznaczenie </a:t>
            </a:r>
            <a:r>
              <a:rPr lang="pl-PL" i="1" dirty="0" smtClean="0"/>
              <a:t>dzienników urzędowych</a:t>
            </a:r>
            <a:r>
              <a:rPr lang="pl-PL" i="1" dirty="0"/>
              <a:t>, w </a:t>
            </a:r>
            <a:r>
              <a:rPr lang="pl-PL" i="1" dirty="0" smtClean="0"/>
              <a:t>których został ogłoszony tekst </a:t>
            </a:r>
            <a:r>
              <a:rPr lang="pl-PL" i="1" dirty="0"/>
              <a:t>pierwotny i wszystkie jego zmiany</a:t>
            </a:r>
            <a:r>
              <a:rPr lang="pl-PL" dirty="0"/>
              <a:t>), </a:t>
            </a:r>
            <a:r>
              <a:rPr lang="pl-PL" dirty="0" smtClean="0"/>
              <a:t>który stanowi</a:t>
            </a:r>
            <a:r>
              <a:rPr lang="pl-PL" dirty="0"/>
              <a:t>:</a:t>
            </a:r>
          </a:p>
          <a:p>
            <a:pPr marL="633413" indent="-279400">
              <a:buNone/>
            </a:pPr>
            <a:r>
              <a:rPr lang="pl-PL" dirty="0"/>
              <a:t>„Art. ...............”;</a:t>
            </a:r>
          </a:p>
          <a:p>
            <a:pPr marL="633413" indent="-279400">
              <a:buNone/>
            </a:pPr>
            <a:r>
              <a:rPr lang="pl-PL" dirty="0"/>
              <a:t>2) .....................”.</a:t>
            </a:r>
            <a:endParaRPr lang="pl-PL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Wymienia się tu przepisy:</a:t>
            </a:r>
          </a:p>
          <a:p>
            <a:pPr marL="514350" indent="-514350">
              <a:buAutoNum type="arabicParenR"/>
            </a:pPr>
            <a:r>
              <a:rPr lang="pl-PL" dirty="0" smtClean="0"/>
              <a:t>Ustaw nowelizujących naszą, ale odnoszące się do innych, powiązanych z naszą ustaw;</a:t>
            </a:r>
          </a:p>
          <a:p>
            <a:pPr marL="514350" indent="-514350">
              <a:buAutoNum type="arabicParenR"/>
            </a:pPr>
            <a:r>
              <a:rPr lang="pl-PL" dirty="0" smtClean="0"/>
              <a:t>Przepisy przejściowe, konieczne w związku ze zmianami zawartymi w naszej ustawie</a:t>
            </a:r>
          </a:p>
          <a:p>
            <a:pPr marL="514350" indent="-514350">
              <a:buAutoNum type="arabicParenR"/>
            </a:pPr>
            <a:r>
              <a:rPr lang="pl-PL" dirty="0" smtClean="0"/>
              <a:t>Przepisy dostosowujące, związane z wprowadzeniem zmian do naszej ustawy</a:t>
            </a:r>
          </a:p>
          <a:p>
            <a:pPr marL="514350" indent="-514350">
              <a:buAutoNum type="arabicParenR"/>
            </a:pPr>
            <a:r>
              <a:rPr lang="pl-PL" dirty="0" smtClean="0"/>
              <a:t>O wejściu w życie powiązane z przepisami nowelizującymi</a:t>
            </a:r>
          </a:p>
          <a:p>
            <a:pPr marL="514350" indent="-514350">
              <a:buAutoNum type="arabicParenR"/>
            </a:pPr>
            <a:endParaRPr lang="pl-PL" dirty="0"/>
          </a:p>
          <a:p>
            <a:pPr marL="0" indent="0">
              <a:buNone/>
            </a:pPr>
            <a:r>
              <a:rPr lang="pl-PL" b="1" dirty="0" smtClean="0"/>
              <a:t>NIE CHODZI o przepisy, które np. wprowadzały zmiany, ale zostały uchylone</a:t>
            </a:r>
            <a:endParaRPr lang="pl-PL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Treść obwieszczenia (cz. 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W ustępie trzecim analizujemy nieprzeprowadzone wyraźnie w przepisach derogacje </a:t>
            </a:r>
            <a:r>
              <a:rPr lang="pl-PL" dirty="0" smtClean="0"/>
              <a:t>(</a:t>
            </a:r>
            <a:r>
              <a:rPr lang="pl-PL" b="1" dirty="0" smtClean="0"/>
              <a:t>wzór w § 105 ZTP</a:t>
            </a:r>
            <a:r>
              <a:rPr lang="pl-PL" dirty="0" smtClean="0"/>
              <a:t>)</a:t>
            </a:r>
            <a:endParaRPr lang="pl-PL" dirty="0" smtClean="0"/>
          </a:p>
          <a:p>
            <a:r>
              <a:rPr lang="pl-PL" dirty="0" smtClean="0"/>
              <a:t>Kiedy bez wyraźnego uchylenia tracą moc jakieś przepisy naszej ustawy (np. w innej, nowszej zawarto przepis „Tracą moc przepisy sprzeczne z niniejszą ustawą”)</a:t>
            </a:r>
          </a:p>
          <a:p>
            <a:r>
              <a:rPr lang="pl-PL" dirty="0" smtClean="0"/>
              <a:t>Tylko, gdy nie istnieją ŻADNE wątpliwości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3. Podany </a:t>
            </a:r>
            <a:r>
              <a:rPr lang="pl-PL" dirty="0"/>
              <a:t>w </a:t>
            </a:r>
            <a:r>
              <a:rPr lang="pl-PL" dirty="0" smtClean="0"/>
              <a:t>znaczniku </a:t>
            </a:r>
            <a:r>
              <a:rPr lang="pl-PL" dirty="0"/>
              <a:t>do niniejszego </a:t>
            </a:r>
            <a:r>
              <a:rPr lang="pl-PL" dirty="0" smtClean="0"/>
              <a:t>obwieszczenia jednolity </a:t>
            </a:r>
            <a:r>
              <a:rPr lang="pl-PL" dirty="0"/>
              <a:t>tekst ustawy z dnia ...... o ...... nie </a:t>
            </a:r>
            <a:r>
              <a:rPr lang="pl-PL" dirty="0" smtClean="0"/>
              <a:t>obejmuje przepisu </a:t>
            </a:r>
            <a:r>
              <a:rPr lang="pl-PL" dirty="0"/>
              <a:t>art. ..... tej ustawy jako </a:t>
            </a:r>
            <a:r>
              <a:rPr lang="pl-PL" dirty="0" smtClean="0"/>
              <a:t>wygasłego.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Załącznik do obwieszczenia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Tytuł ustawy </a:t>
            </a:r>
            <a:r>
              <a:rPr lang="pl-PL" b="1" dirty="0" smtClean="0"/>
              <a:t>– bez zmian:</a:t>
            </a:r>
          </a:p>
          <a:p>
            <a:endParaRPr lang="pl-PL" b="1" dirty="0"/>
          </a:p>
          <a:p>
            <a:pPr algn="ctr">
              <a:buNone/>
            </a:pPr>
            <a:r>
              <a:rPr lang="pl-PL" dirty="0" smtClean="0">
                <a:solidFill>
                  <a:srgbClr val="00B050"/>
                </a:solidFill>
              </a:rPr>
              <a:t>USTAWA</a:t>
            </a:r>
          </a:p>
          <a:p>
            <a:pPr algn="ctr">
              <a:buNone/>
            </a:pPr>
            <a:r>
              <a:rPr lang="pl-PL" dirty="0" smtClean="0">
                <a:solidFill>
                  <a:srgbClr val="00B050"/>
                </a:solidFill>
              </a:rPr>
              <a:t>z dnia 7 października 2004 r.</a:t>
            </a:r>
          </a:p>
          <a:p>
            <a:pPr algn="ctr">
              <a:buNone/>
            </a:pPr>
            <a:r>
              <a:rPr lang="pl-PL" dirty="0" smtClean="0">
                <a:solidFill>
                  <a:srgbClr val="00B050"/>
                </a:solidFill>
              </a:rPr>
              <a:t>o usługach turystycznych</a:t>
            </a:r>
          </a:p>
          <a:p>
            <a:pPr algn="ctr">
              <a:buNone/>
            </a:pPr>
            <a:endParaRPr lang="pl-PL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pl-PL" dirty="0" smtClean="0"/>
              <a:t>USTAWA</a:t>
            </a:r>
          </a:p>
          <a:p>
            <a:pPr algn="ctr">
              <a:buNone/>
            </a:pPr>
            <a:r>
              <a:rPr lang="pl-PL" dirty="0" smtClean="0"/>
              <a:t>z dnia </a:t>
            </a:r>
            <a:r>
              <a:rPr lang="pl-PL" strike="sngStrike" dirty="0" smtClean="0">
                <a:solidFill>
                  <a:srgbClr val="FF0000"/>
                </a:solidFill>
              </a:rPr>
              <a:t>4 grudnia 2015 r.</a:t>
            </a:r>
          </a:p>
          <a:p>
            <a:pPr algn="ctr">
              <a:buNone/>
            </a:pPr>
            <a:r>
              <a:rPr lang="pl-PL" dirty="0" smtClean="0"/>
              <a:t>o usługach turystycznych</a:t>
            </a:r>
          </a:p>
          <a:p>
            <a:pPr algn="ctr">
              <a:buNone/>
            </a:pPr>
            <a:r>
              <a:rPr lang="pl-PL" strike="sngStrike" dirty="0" smtClean="0">
                <a:solidFill>
                  <a:srgbClr val="FF0000"/>
                </a:solidFill>
              </a:rPr>
              <a:t>(tekst jednolity)</a:t>
            </a:r>
            <a:endParaRPr lang="pl-PL" strike="sngStrike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Numeracja – jak przy nowelizacjach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W przypadku uchylenia: nie pomijamy, tylko piszemy „uchylony”</a:t>
            </a:r>
          </a:p>
          <a:p>
            <a:endParaRPr lang="pl-PL" dirty="0"/>
          </a:p>
          <a:p>
            <a:pPr>
              <a:buNone/>
            </a:pPr>
            <a:r>
              <a:rPr lang="pl-PL" dirty="0" smtClean="0"/>
              <a:t>	Art. 22. (uchylony)</a:t>
            </a:r>
          </a:p>
          <a:p>
            <a:pPr>
              <a:buNone/>
            </a:pPr>
            <a:endParaRPr lang="pl-PL" dirty="0"/>
          </a:p>
          <a:p>
            <a:r>
              <a:rPr lang="pl-PL" dirty="0" smtClean="0"/>
              <a:t>W przypadku dodania np. art. 31a, numeracja zostaje zachowana: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	Art. 31. Treść przepisu.</a:t>
            </a:r>
          </a:p>
          <a:p>
            <a:pPr>
              <a:buNone/>
            </a:pPr>
            <a:r>
              <a:rPr lang="pl-PL" dirty="0" smtClean="0"/>
              <a:t>	Art. 31a. Treść przepisu.</a:t>
            </a:r>
          </a:p>
          <a:p>
            <a:pPr>
              <a:buNone/>
            </a:pPr>
            <a:r>
              <a:rPr lang="pl-PL" dirty="0" smtClean="0"/>
              <a:t>	Art. 31b. (uchylony)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Odnośniki informujące o zmianach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 smtClean="0"/>
              <a:t>Każdy zmieniony przepis musi mieć w odpowiednim miejscu odnośnik informujący o historii zmian: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Art. 19.¹1. – (gdy zmiana dotyczyła brzmienia całego artykułu)</a:t>
            </a:r>
          </a:p>
          <a:p>
            <a:pPr>
              <a:buNone/>
            </a:pPr>
            <a:r>
              <a:rPr lang="pl-PL" dirty="0" smtClean="0"/>
              <a:t>	Art. 19.1.² -(gdy zmiana dotyczyła jednego ustępu)</a:t>
            </a:r>
          </a:p>
          <a:p>
            <a:pPr>
              <a:buNone/>
            </a:pPr>
            <a:r>
              <a:rPr lang="pl-PL" dirty="0" smtClean="0"/>
              <a:t>…………………….</a:t>
            </a:r>
          </a:p>
          <a:p>
            <a:pPr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¹ Ustawa z dnia 12 lipca 2000 r. o zmianie ustawy o usługach turystycznych (Dz. U. Nr 100, poz. 890), art. 1 </a:t>
            </a:r>
            <a:r>
              <a:rPr lang="pl-PL" dirty="0" err="1" smtClean="0"/>
              <a:t>pkt</a:t>
            </a:r>
            <a:r>
              <a:rPr lang="pl-PL" dirty="0" smtClean="0"/>
              <a:t> 10 lit. a, który wszedł w życie 1 września 2000 r.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² </a:t>
            </a:r>
            <a:r>
              <a:rPr lang="pl-PL" b="1" dirty="0" smtClean="0"/>
              <a:t>Dodany</a:t>
            </a:r>
            <a:r>
              <a:rPr lang="pl-PL" dirty="0" smtClean="0"/>
              <a:t> ustawą z dnia </a:t>
            </a:r>
            <a:r>
              <a:rPr lang="pl-PL" dirty="0" smtClean="0"/>
              <a:t>12 lipca 2000 r. o zmianie ustawy o usługach turystycznych (Dz. U. Nr 100, poz. 890), art. 1 </a:t>
            </a:r>
            <a:r>
              <a:rPr lang="pl-PL" dirty="0" err="1" smtClean="0"/>
              <a:t>pkt</a:t>
            </a:r>
            <a:r>
              <a:rPr lang="pl-PL" dirty="0" smtClean="0"/>
              <a:t> 10 lit. b, który wszedł w życie 1 września 2000 r.; </a:t>
            </a:r>
            <a:r>
              <a:rPr lang="pl-PL" b="1" dirty="0" smtClean="0"/>
              <a:t>uchylony</a:t>
            </a:r>
            <a:r>
              <a:rPr lang="pl-PL" dirty="0" smtClean="0"/>
              <a:t> ustawą z dnia 30 marca 2007 r. o zmianie ustawy o usługach turystycznych (Dz. U. Nr 90, poz. 760), art. 1 </a:t>
            </a:r>
            <a:r>
              <a:rPr lang="pl-PL" dirty="0" err="1" smtClean="0"/>
              <a:t>pkt</a:t>
            </a:r>
            <a:r>
              <a:rPr lang="pl-PL" dirty="0" smtClean="0"/>
              <a:t> 9, który wszedł w życie 7 kwietnia 2007 r.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Tekst jednolity – oficjalne źródło poznania prawa. Ogłoszony przez kompetentny podmiot w dzienniku urzędowym.</a:t>
            </a:r>
          </a:p>
          <a:p>
            <a:endParaRPr lang="pl-PL" dirty="0"/>
          </a:p>
          <a:p>
            <a:r>
              <a:rPr lang="pl-PL" dirty="0" smtClean="0"/>
              <a:t>Tekst ujednolicony – nieoficjalne źródło o aktualnym brzmieniu prawa, dokonane przez dowolny podmiot.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Zmiany inne niż ustawowe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Zmiany o charakterze formalnym:</a:t>
            </a:r>
          </a:p>
          <a:p>
            <a:pPr marL="0" indent="0">
              <a:buNone/>
            </a:pPr>
            <a:r>
              <a:rPr lang="pl-PL" dirty="0" smtClean="0"/>
              <a:t>	Art. 21.1. Rejestr funduszy prowadzi </a:t>
            </a:r>
            <a:r>
              <a:rPr lang="pl-PL" i="1" dirty="0" smtClean="0"/>
              <a:t>Sąd Wojewódzki ¹ </a:t>
            </a:r>
            <a:r>
              <a:rPr lang="pl-PL" dirty="0" smtClean="0"/>
              <a:t>w Warszawie zwany dalej… </a:t>
            </a:r>
          </a:p>
          <a:p>
            <a:pPr marL="514350" indent="-51435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¹ Obecnie: Sąd Okręgowy, stosownie do art. 4 ustawy z dnia 18 grudnia 1998 r. o zmianie ustawy – Prawo o ustroju sądów powszechnych (Dz. U. Nr 160, poz. 1062), która weszła w życie z dniem 1 stycznia 1999 r.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pl-PL" dirty="0" smtClean="0"/>
              <a:t>2. Zmiany na mocy orzeczeń TK</a:t>
            </a:r>
          </a:p>
          <a:p>
            <a:pPr marL="514350" indent="-514350">
              <a:buNone/>
            </a:pPr>
            <a:endParaRPr lang="pl-PL" dirty="0"/>
          </a:p>
          <a:p>
            <a:pPr marL="0" indent="530225">
              <a:buNone/>
            </a:pPr>
            <a:r>
              <a:rPr lang="pl-PL" dirty="0" smtClean="0"/>
              <a:t>Art. 18.1. (…)</a:t>
            </a:r>
          </a:p>
          <a:p>
            <a:pPr marL="0" indent="530225">
              <a:buNone/>
            </a:pPr>
            <a:r>
              <a:rPr lang="pl-PL" dirty="0" smtClean="0"/>
              <a:t>3. W okresie kadencji członków Krajowej Rady ulega zawieszeniu ich członkostwo:</a:t>
            </a:r>
          </a:p>
          <a:p>
            <a:pPr marL="0" indent="987425">
              <a:buNone/>
            </a:pPr>
            <a:r>
              <a:rPr lang="pl-PL" dirty="0" smtClean="0"/>
              <a:t>1) (utracił moc)¹</a:t>
            </a:r>
          </a:p>
          <a:p>
            <a:pPr marL="0" indent="987425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¹ Utracił moc z dniem 15 maja 2002 r. na podstawie orzeczenia Trybunału konstytucyjnego z dnia 10 kwietnia 2002 r. sygn. akt K. 26/00 (</a:t>
            </a:r>
            <a:r>
              <a:rPr lang="pl-PL" dirty="0" err="1" smtClean="0"/>
              <a:t>Dz.U</a:t>
            </a:r>
            <a:r>
              <a:rPr lang="pl-PL" dirty="0" smtClean="0"/>
              <a:t>. Nr 56, poz. 517)</a:t>
            </a:r>
            <a:endParaRPr lang="pl-PL" dirty="0" smtClean="0"/>
          </a:p>
          <a:p>
            <a:pPr marL="514350" indent="-514350">
              <a:buAutoNum type="arabicPeriod"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3. Zmiany w przypadku odesłań:</a:t>
            </a:r>
          </a:p>
          <a:p>
            <a:endParaRPr lang="pl-PL" dirty="0"/>
          </a:p>
          <a:p>
            <a:pPr indent="11113">
              <a:buNone/>
            </a:pPr>
            <a:r>
              <a:rPr lang="pl-PL" dirty="0" smtClean="0"/>
              <a:t>Art. 92.1. (…)</a:t>
            </a:r>
          </a:p>
          <a:p>
            <a:pPr marL="0" indent="354013">
              <a:buNone/>
            </a:pPr>
            <a:r>
              <a:rPr lang="pl-PL" dirty="0" smtClean="0"/>
              <a:t>2. Organizację oraz formy profilaktycznej opieki zdrowotnej nad uczniami określają przepisy o powszechnym ubezpieczeniu zdrowotnym</a:t>
            </a:r>
          </a:p>
          <a:p>
            <a:pPr marL="0" indent="354013">
              <a:buNone/>
            </a:pPr>
            <a:endParaRPr lang="pl-PL" dirty="0"/>
          </a:p>
          <a:p>
            <a:pPr marL="0" indent="354013">
              <a:buNone/>
            </a:pPr>
            <a:r>
              <a:rPr lang="pl-PL" dirty="0" smtClean="0"/>
              <a:t>¹ Obecnie przepisy ustawy z dnia 27 sierpnia 2004 r. o</a:t>
            </a:r>
            <a:r>
              <a:rPr lang="pl-PL" dirty="0"/>
              <a:t> świadczeniach opieki zdrowotnej finansowanych ze środków </a:t>
            </a:r>
            <a:r>
              <a:rPr lang="pl-PL" dirty="0" smtClean="0"/>
              <a:t>publicznych (</a:t>
            </a:r>
            <a:r>
              <a:rPr lang="nn-NO" dirty="0"/>
              <a:t>Dz.U. </a:t>
            </a:r>
            <a:r>
              <a:rPr lang="pl-PL" dirty="0" smtClean="0"/>
              <a:t>z </a:t>
            </a:r>
            <a:r>
              <a:rPr lang="nn-NO" dirty="0" smtClean="0"/>
              <a:t>2004 </a:t>
            </a:r>
            <a:r>
              <a:rPr lang="pl-PL" dirty="0" smtClean="0"/>
              <a:t>r. N</a:t>
            </a:r>
            <a:r>
              <a:rPr lang="nn-NO" dirty="0" smtClean="0"/>
              <a:t>r 210</a:t>
            </a:r>
            <a:r>
              <a:rPr lang="pl-PL" dirty="0" smtClean="0"/>
              <a:t>,</a:t>
            </a:r>
            <a:r>
              <a:rPr lang="nn-NO" dirty="0" smtClean="0"/>
              <a:t> </a:t>
            </a:r>
            <a:r>
              <a:rPr lang="nn-NO" dirty="0"/>
              <a:t>poz. </a:t>
            </a:r>
            <a:r>
              <a:rPr lang="nn-NO" dirty="0" smtClean="0"/>
              <a:t>2135</a:t>
            </a:r>
            <a:r>
              <a:rPr lang="pl-PL" dirty="0" smtClean="0"/>
              <a:t>)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Tekst jednolity ogłasza się: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 smtClean="0"/>
              <a:t>Jeżeli </a:t>
            </a:r>
            <a:r>
              <a:rPr lang="pl-PL" b="1" dirty="0"/>
              <a:t>liczba zmian </a:t>
            </a:r>
            <a:r>
              <a:rPr lang="pl-PL" dirty="0"/>
              <a:t>w ustawie jest </a:t>
            </a:r>
            <a:r>
              <a:rPr lang="pl-PL" b="1" dirty="0" smtClean="0"/>
              <a:t>znaczna</a:t>
            </a:r>
            <a:r>
              <a:rPr lang="pl-PL" dirty="0" smtClean="0"/>
              <a:t> </a:t>
            </a:r>
            <a:r>
              <a:rPr lang="pl-PL" b="1" dirty="0"/>
              <a:t>i</a:t>
            </a:r>
            <a:r>
              <a:rPr lang="pl-PL" dirty="0"/>
              <a:t> posługiwanie się tekstem ustawy może być </a:t>
            </a:r>
            <a:r>
              <a:rPr lang="pl-PL" b="1" dirty="0"/>
              <a:t>istotnie </a:t>
            </a:r>
            <a:r>
              <a:rPr lang="pl-PL" b="1" dirty="0" smtClean="0"/>
              <a:t>utrudnione</a:t>
            </a:r>
          </a:p>
          <a:p>
            <a:pPr marL="514350" indent="-514350">
              <a:buAutoNum type="arabicPeriod"/>
            </a:pPr>
            <a:endParaRPr lang="pl-PL" b="1" dirty="0" smtClean="0"/>
          </a:p>
          <a:p>
            <a:pPr marL="514350" indent="-514350">
              <a:buAutoNum type="arabicPeriod"/>
            </a:pPr>
            <a:r>
              <a:rPr lang="pl-PL" dirty="0"/>
              <a:t> </a:t>
            </a:r>
            <a:r>
              <a:rPr lang="pl-PL" dirty="0" smtClean="0"/>
              <a:t>Gdy </a:t>
            </a:r>
            <a:r>
              <a:rPr lang="pl-PL" dirty="0"/>
              <a:t>ustawa była </a:t>
            </a:r>
            <a:r>
              <a:rPr lang="pl-PL" b="1" dirty="0"/>
              <a:t>wielokrotnie</a:t>
            </a:r>
            <a:r>
              <a:rPr lang="pl-PL" dirty="0"/>
              <a:t> uprzednio </a:t>
            </a:r>
            <a:r>
              <a:rPr lang="pl-PL" dirty="0" smtClean="0"/>
              <a:t>nowelizowana </a:t>
            </a:r>
            <a:r>
              <a:rPr lang="pl-PL" b="1" dirty="0"/>
              <a:t>i</a:t>
            </a:r>
            <a:r>
              <a:rPr lang="pl-PL" dirty="0"/>
              <a:t> posługiwanie się tekstem ustawy może być </a:t>
            </a:r>
            <a:r>
              <a:rPr lang="pl-PL" b="1" dirty="0"/>
              <a:t>istotnie </a:t>
            </a:r>
            <a:r>
              <a:rPr lang="pl-PL" b="1" dirty="0" smtClean="0"/>
              <a:t>utrudnione.</a:t>
            </a:r>
          </a:p>
          <a:p>
            <a:pPr marL="514350" indent="-514350">
              <a:buNone/>
            </a:pPr>
            <a:r>
              <a:rPr lang="pl-PL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Sposób ogłaszania: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Organ kompetentny – w przypadku ustaw: Marszałek Sejmu, w przypadku innych aktów: organ </a:t>
            </a:r>
            <a:r>
              <a:rPr lang="pl-PL" dirty="0"/>
              <a:t>właściwy do wydania </a:t>
            </a:r>
            <a:r>
              <a:rPr lang="pl-PL" dirty="0" smtClean="0"/>
              <a:t>aktu.</a:t>
            </a:r>
          </a:p>
          <a:p>
            <a:endParaRPr lang="pl-PL" dirty="0"/>
          </a:p>
          <a:p>
            <a:r>
              <a:rPr lang="pl-PL" dirty="0" smtClean="0"/>
              <a:t>Obwieszczeniem wraz z załącznikiem w odpowiednim dzienniku urzędowym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Podstawy do ogłoszenia: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Ustawa nowelizująca nadaje termin, w którym tekst jednolity ma być ogłoszony</a:t>
            </a:r>
          </a:p>
          <a:p>
            <a:endParaRPr lang="pl-PL" dirty="0"/>
          </a:p>
          <a:p>
            <a:r>
              <a:rPr lang="pl-PL" dirty="0" smtClean="0"/>
              <a:t>Upoważniony organ sam podejmuje decyzje o konieczności ogłoszenia tekstu </a:t>
            </a:r>
            <a:r>
              <a:rPr lang="pl-PL" dirty="0" err="1" smtClean="0"/>
              <a:t>jedolitego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 inicjatywy upoważnionego organu: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Stan prawny z dnia ogłoszenia obwieszczenia</a:t>
            </a:r>
          </a:p>
          <a:p>
            <a:endParaRPr lang="pl-PL" dirty="0"/>
          </a:p>
          <a:p>
            <a:r>
              <a:rPr lang="pl-PL" dirty="0" smtClean="0"/>
              <a:t>NIE UWZGLĘDNIA SIĘ zmian, które dopiero mają wejść w życie (po dniu ogłoszenia obwieszczenia)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Gdy ustawa nowelizująca określa termin: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Termin określa się NIE DATOWO, lecz WYZNACZAJĄC OKRES w którym tekst ma być ogłoszony.</a:t>
            </a:r>
          </a:p>
          <a:p>
            <a:endParaRPr lang="pl-PL" dirty="0"/>
          </a:p>
          <a:p>
            <a:r>
              <a:rPr lang="pl-PL" dirty="0" smtClean="0"/>
              <a:t>Okres (np. w tygodniach/miesiącach) liczy się od wejścia w życie ustawy nowelizującej, lub ostatniej wyznaczonej w niej zmiany.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Można wziąć pod uwagę inne zmiany, niż zawarte w ustawie, w której wyznaczono termin pod warunkiem, że wejdą w życie do dnia ogłoszenia tekstu jednolitego.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Co, jeśli jakieś zmiany jeszcze nie weszły w życie?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Najbardziej prawidłowo: w ogóle się ich nie uwzględnia.</a:t>
            </a:r>
          </a:p>
          <a:p>
            <a:endParaRPr lang="pl-PL" dirty="0"/>
          </a:p>
          <a:p>
            <a:r>
              <a:rPr lang="pl-PL" dirty="0" smtClean="0"/>
              <a:t>Pragmatycznie: zapisuje się je inną, odróżniającą się czcionką (np. kursywą) z odnośnikiem informującym, na jakiej podstawie i kiedy wejdą w życie.</a:t>
            </a:r>
          </a:p>
          <a:p>
            <a:endParaRPr lang="pl-PL" dirty="0"/>
          </a:p>
          <a:p>
            <a:r>
              <a:rPr lang="pl-PL" b="1" dirty="0" smtClean="0"/>
              <a:t>TAKIE ELEMENTY NIE MAJĄ WARTOŚCI TEKSTU JEDNOLITEGO! (Traktuje się je jak zwykłą nowelizację)</a:t>
            </a:r>
            <a:endParaRPr lang="pl-PL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Art. 10. Przepis w obecnym brzmieniu.</a:t>
            </a:r>
          </a:p>
          <a:p>
            <a:pPr>
              <a:buNone/>
            </a:pPr>
            <a:r>
              <a:rPr lang="pl-PL" i="1" dirty="0" smtClean="0"/>
              <a:t>	Art. 10. ¹ Przepis w przyszłym brzmieniu.</a:t>
            </a:r>
          </a:p>
          <a:p>
            <a:pPr>
              <a:buNone/>
            </a:pPr>
            <a:endParaRPr lang="pl-PL" i="1" dirty="0"/>
          </a:p>
          <a:p>
            <a:pPr>
              <a:buNone/>
            </a:pPr>
            <a:endParaRPr lang="pl-PL" i="1" dirty="0" smtClean="0"/>
          </a:p>
          <a:p>
            <a:pPr>
              <a:buNone/>
            </a:pPr>
            <a:endParaRPr lang="pl-PL" i="1" dirty="0"/>
          </a:p>
          <a:p>
            <a:pPr>
              <a:buNone/>
            </a:pPr>
            <a:r>
              <a:rPr lang="pl-PL" i="1" dirty="0" smtClean="0"/>
              <a:t>¹ </a:t>
            </a:r>
            <a:r>
              <a:rPr lang="pl-PL" dirty="0" smtClean="0"/>
              <a:t>W brzmieniu ustalonym ustawą z dnia </a:t>
            </a:r>
            <a:r>
              <a:rPr lang="pl-PL" dirty="0" err="1" smtClean="0"/>
              <a:t>dd</a:t>
            </a:r>
            <a:r>
              <a:rPr lang="pl-PL" dirty="0" smtClean="0"/>
              <a:t> mmmm </a:t>
            </a:r>
            <a:r>
              <a:rPr lang="pl-PL" dirty="0" err="1" smtClean="0"/>
              <a:t>rrrr</a:t>
            </a:r>
            <a:r>
              <a:rPr lang="pl-PL" dirty="0"/>
              <a:t> </a:t>
            </a:r>
            <a:r>
              <a:rPr lang="pl-PL" dirty="0" smtClean="0"/>
              <a:t>r. o zmianie ustawy xxx (Dz. U. xxx), art. X </a:t>
            </a:r>
            <a:r>
              <a:rPr lang="pl-PL" dirty="0" err="1" smtClean="0"/>
              <a:t>pkt</a:t>
            </a:r>
            <a:r>
              <a:rPr lang="pl-PL" dirty="0" smtClean="0"/>
              <a:t> x, </a:t>
            </a:r>
            <a:r>
              <a:rPr lang="pl-PL" b="1" dirty="0" smtClean="0"/>
              <a:t>który wejdzie w życie ….</a:t>
            </a:r>
            <a:endParaRPr lang="pl-PL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1105</Words>
  <Application>Microsoft Office PowerPoint</Application>
  <PresentationFormat>Pokaz na ekranie (4:3)</PresentationFormat>
  <Paragraphs>135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Motyw pakietu Office</vt:lpstr>
      <vt:lpstr>Tekst jednolity</vt:lpstr>
      <vt:lpstr>Slajd 2</vt:lpstr>
      <vt:lpstr>Tekst jednolity ogłasza się:</vt:lpstr>
      <vt:lpstr>Sposób ogłaszania:</vt:lpstr>
      <vt:lpstr>Podstawy do ogłoszenia:</vt:lpstr>
      <vt:lpstr>Z inicjatywy upoważnionego organu:</vt:lpstr>
      <vt:lpstr>Gdy ustawa nowelizująca określa termin:</vt:lpstr>
      <vt:lpstr>Co, jeśli jakieś zmiany jeszcze nie weszły w życie?</vt:lpstr>
      <vt:lpstr>Slajd 9</vt:lpstr>
      <vt:lpstr>Obwieszczenie o tekscie jednolitym</vt:lpstr>
      <vt:lpstr>Slajd 11</vt:lpstr>
      <vt:lpstr>Treść obwieszczania (cz 1)</vt:lpstr>
      <vt:lpstr>Slajd 13</vt:lpstr>
      <vt:lpstr>Treść obwieszczenia (cz. 2)</vt:lpstr>
      <vt:lpstr>Slajd 15</vt:lpstr>
      <vt:lpstr>Treść obwieszczenia (cz. 3)</vt:lpstr>
      <vt:lpstr>Załącznik do obwieszczenia</vt:lpstr>
      <vt:lpstr>Numeracja – jak przy nowelizacjach</vt:lpstr>
      <vt:lpstr>Odnośniki informujące o zmianach</vt:lpstr>
      <vt:lpstr>Zmiany inne niż ustawowe</vt:lpstr>
      <vt:lpstr>Slajd 21</vt:lpstr>
      <vt:lpstr>Slajd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jednolity</dc:title>
  <dc:creator>Atha Maris</dc:creator>
  <cp:lastModifiedBy>Atha Maris</cp:lastModifiedBy>
  <cp:revision>27</cp:revision>
  <dcterms:created xsi:type="dcterms:W3CDTF">2015-12-03T20:43:50Z</dcterms:created>
  <dcterms:modified xsi:type="dcterms:W3CDTF">2015-12-04T01:13:24Z</dcterms:modified>
</cp:coreProperties>
</file>