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8" r:id="rId3"/>
    <p:sldId id="260" r:id="rId4"/>
    <p:sldId id="261" r:id="rId5"/>
    <p:sldId id="263" r:id="rId6"/>
    <p:sldId id="269" r:id="rId7"/>
    <p:sldId id="271" r:id="rId8"/>
    <p:sldId id="303" r:id="rId9"/>
    <p:sldId id="304" r:id="rId10"/>
    <p:sldId id="272" r:id="rId11"/>
    <p:sldId id="273" r:id="rId12"/>
    <p:sldId id="274" r:id="rId13"/>
    <p:sldId id="275" r:id="rId14"/>
    <p:sldId id="305" r:id="rId15"/>
    <p:sldId id="276" r:id="rId16"/>
    <p:sldId id="277" r:id="rId17"/>
    <p:sldId id="278" r:id="rId18"/>
    <p:sldId id="279" r:id="rId19"/>
    <p:sldId id="306" r:id="rId20"/>
    <p:sldId id="281" r:id="rId21"/>
    <p:sldId id="282" r:id="rId22"/>
    <p:sldId id="283" r:id="rId23"/>
    <p:sldId id="284" r:id="rId24"/>
    <p:sldId id="285" r:id="rId25"/>
    <p:sldId id="287" r:id="rId26"/>
    <p:sldId id="288" r:id="rId27"/>
    <p:sldId id="294" r:id="rId28"/>
    <p:sldId id="296" r:id="rId29"/>
    <p:sldId id="293" r:id="rId30"/>
    <p:sldId id="295" r:id="rId31"/>
    <p:sldId id="298" r:id="rId32"/>
    <p:sldId id="299" r:id="rId33"/>
    <p:sldId id="301" r:id="rId34"/>
    <p:sldId id="302" r:id="rId3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9BED5-01D9-4EE7-ABD2-7DA23FD6CC40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19305-7DDA-4846-989E-0864000492C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1F662-116E-4594-B333-24031B35FD66}" type="datetimeFigureOut">
              <a:rPr lang="pl-PL" smtClean="0"/>
              <a:t>2015-12-18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D6A5-7C22-4FCA-B71D-123F6CB3135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42938" y="1214438"/>
            <a:ext cx="8229600" cy="31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sz="2200" dirty="0">
                <a:latin typeface="Times New Roman" pitchFamily="18" charset="0"/>
              </a:rPr>
              <a:t>	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14375" y="1714500"/>
            <a:ext cx="8001000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/>
              <a:t>	</a:t>
            </a:r>
            <a:r>
              <a:rPr lang="pl-PL" sz="2200">
                <a:latin typeface="Times New Roman" pitchFamily="18" charset="0"/>
              </a:rPr>
              <a:t>22) 	</a:t>
            </a:r>
            <a:r>
              <a:rPr lang="pl-PL" sz="2200">
                <a:latin typeface="Times New Roman" pitchFamily="18" charset="0"/>
                <a:cs typeface="Times New Roman" pitchFamily="18" charset="0"/>
              </a:rPr>
              <a:t>transport,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22a) </a:t>
            </a:r>
            <a:r>
              <a:rPr lang="pl-PL" sz="2200">
                <a:latin typeface="Times New Roman" pitchFamily="18" charset="0"/>
              </a:rPr>
              <a:t>	</a:t>
            </a:r>
            <a:r>
              <a:rPr lang="pl-PL" sz="2200">
                <a:latin typeface="Times New Roman" pitchFamily="18" charset="0"/>
                <a:cs typeface="Times New Roman" pitchFamily="18" charset="0"/>
              </a:rPr>
              <a:t>turystyka,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23)	środowisko,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24)	sprawy wewnętrzne,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25)	wyznania religijne,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26)	zabezpieczenie społeczne,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  <a:cs typeface="Times New Roman" pitchFamily="18" charset="0"/>
              </a:rPr>
              <a:t>	27)	sprawy zagraniczne,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l-PL" sz="2200">
                <a:latin typeface="Times New Roman" pitchFamily="18" charset="0"/>
              </a:rPr>
              <a:t>	</a:t>
            </a:r>
            <a:r>
              <a:rPr lang="pl-PL" sz="2200">
                <a:latin typeface="Times New Roman" pitchFamily="18" charset="0"/>
                <a:cs typeface="Times New Roman" pitchFamily="18" charset="0"/>
              </a:rPr>
              <a:t>28)	zdrowie.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14422"/>
            <a:ext cx="7888287" cy="4840288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pl-PL" sz="2800" dirty="0" smtClean="0">
                <a:latin typeface="Times New Roman" pitchFamily="18" charset="0"/>
              </a:rPr>
              <a:t> 		Jeżeli w upoważnieniu ustawowym jako organ właściwy do wydania rozporządzenia wskazano ministra określonego nazwą działu administracji rządowej, w odnośniku do podstawy prawnej wydania tego rozporządzenia wymienia się przepis prawny, mocą którego minister wydający to rozporządzenie kieruje działem administracji rządowej wskazanym w upoważnieniu ustawowym.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500188"/>
            <a:ext cx="895508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800" smtClean="0">
                <a:latin typeface="Times New Roman" pitchFamily="18" charset="0"/>
              </a:rPr>
              <a:t>	określenie przedmiotu rozporządzenia powinno być sformułowane możliwie najzwięźlej;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20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pl-PL" sz="2800" smtClean="0">
                <a:latin typeface="Times New Roman" pitchFamily="18" charset="0"/>
              </a:rPr>
              <a:t>	nie powtarza się w nim dosłownie wskazanego w upoważnieniu ustawowym zakresu spraw przekazanych do uregulowania w rozporządzeniu ani wytycznych dotyczących jego treści, chyba że zakres spraw został zwięźle wskazany w upoważnieniu ustawowym;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18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pl-PL" sz="2800" smtClean="0">
                <a:latin typeface="Times New Roman" pitchFamily="18" charset="0"/>
              </a:rPr>
              <a:t>	określenie przedmiotu rozporządzenia rozpoczyna się od wyrazów „w sprawie .....”;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908050"/>
            <a:ext cx="8415338" cy="51133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1600" b="1" dirty="0" smtClean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Jako datę rozporządzenia podaje się dzień określony kalendarzowo, w którym </a:t>
            </a: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zostało ono podpisane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przez organ wydający to rozporządzenie</a:t>
            </a:r>
            <a:r>
              <a:rPr lang="pl-PL" sz="2800" dirty="0" smtClean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1600" dirty="0" smtClean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Jeżeli rozporządzenie jest wydawane wspólnie albo w porozumieniu z innym organem, za datę rozporządzenia przyjmuje się </a:t>
            </a: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datę jego podpisania przez organ współuczestniczący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w wydaniu tego rozporządzenia;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ROZPORZĄDZENIE</a:t>
            </a:r>
          </a:p>
          <a:p>
            <a:pPr algn="ctr">
              <a:buNone/>
            </a:pPr>
            <a:r>
              <a:rPr lang="pl-PL" dirty="0" smtClean="0"/>
              <a:t>MINISTRA INFRASTRUKTURY</a:t>
            </a:r>
          </a:p>
          <a:p>
            <a:pPr algn="ctr">
              <a:buNone/>
            </a:pPr>
            <a:r>
              <a:rPr lang="pl-PL" dirty="0" smtClean="0"/>
              <a:t>z dnia 27 kwietnia 2004 r.</a:t>
            </a:r>
          </a:p>
          <a:p>
            <a:pPr algn="ctr">
              <a:buNone/>
            </a:pPr>
            <a:r>
              <a:rPr lang="pl-PL" dirty="0" smtClean="0"/>
              <a:t>w sprawie rejestracji statków morskich w urzędach morskich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>
          <a:xfrm>
            <a:off x="214313" y="1500188"/>
            <a:ext cx="8631237" cy="43370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pl-PL" sz="1200" dirty="0" smtClean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 dirty="0" smtClean="0">
                <a:latin typeface="Times New Roman" pitchFamily="18" charset="0"/>
              </a:rPr>
              <a:t>tekst rozporządzenia rozpoczyna się od </a:t>
            </a:r>
            <a:r>
              <a:rPr lang="pl-PL" sz="2800" b="1" dirty="0" smtClean="0">
                <a:latin typeface="Times New Roman" pitchFamily="18" charset="0"/>
              </a:rPr>
              <a:t>przytoczenia przepisu ustawy </a:t>
            </a:r>
            <a:r>
              <a:rPr lang="pl-PL" sz="2800" dirty="0" smtClean="0">
                <a:latin typeface="Times New Roman" pitchFamily="18" charset="0"/>
              </a:rPr>
              <a:t>zawierającego upoważnienie ustawowe, jako podstawy prawnej wydania rozporządzenia;</a:t>
            </a: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1200" dirty="0" smtClean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 dirty="0" smtClean="0">
                <a:latin typeface="Times New Roman" pitchFamily="18" charset="0"/>
              </a:rPr>
              <a:t>jeżeli upoważnienie ustawowe jest wyrażone w kilku przepisach, jako podstawę prawną wydania rozporządzenia przytacza się przepis, który </a:t>
            </a:r>
            <a:r>
              <a:rPr lang="pl-PL" sz="2800" b="1" u="sng" dirty="0" smtClean="0">
                <a:latin typeface="Times New Roman" pitchFamily="18" charset="0"/>
              </a:rPr>
              <a:t>wskazuje organ upoważniony do jego wydania oraz określa zakres spraw przekazanych</a:t>
            </a:r>
            <a:r>
              <a:rPr lang="pl-PL" sz="2800" dirty="0" smtClean="0">
                <a:latin typeface="Times New Roman" pitchFamily="18" charset="0"/>
              </a:rPr>
              <a:t> do uregulowania w rozporządzeniu. </a:t>
            </a:r>
          </a:p>
        </p:txBody>
      </p:sp>
      <p:sp>
        <p:nvSpPr>
          <p:cNvPr id="149507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Podstawa prawna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620713"/>
            <a:ext cx="8713787" cy="583247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USTAWA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z dnia 27 kwietnia 2001 r.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Prawo ochrony środowiska.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1000" dirty="0" smtClean="0">
                <a:latin typeface="Times New Roman" pitchFamily="18" charset="0"/>
              </a:rPr>
              <a:t>(...)</a:t>
            </a:r>
          </a:p>
          <a:p>
            <a:pPr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	Art. 105.</a:t>
            </a:r>
            <a:r>
              <a:rPr lang="pl-PL" sz="1800" dirty="0" smtClean="0">
                <a:latin typeface="Times New Roman" pitchFamily="18" charset="0"/>
              </a:rPr>
              <a:t> 1. </a:t>
            </a:r>
            <a:r>
              <a:rPr lang="pl-PL" sz="1800" b="1" dirty="0" smtClean="0">
                <a:latin typeface="Times New Roman" pitchFamily="18" charset="0"/>
              </a:rPr>
              <a:t>Minister właściwy do spraw środowiska, w porozumieniu z ministrem właściwym do spraw rolnictwa, w drodze rozporządzenia:</a:t>
            </a:r>
          </a:p>
          <a:p>
            <a:pPr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	    	 1) określi standardy jakości gleby;</a:t>
            </a:r>
          </a:p>
          <a:p>
            <a:pPr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</a:rPr>
              <a:t>	    	 2) może określić standardy jakości ziemi.</a:t>
            </a:r>
          </a:p>
          <a:p>
            <a:pPr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2. W rozporządzeniach, o których mowa w ust. 1, zostaną uwzględnione:</a:t>
            </a:r>
          </a:p>
          <a:p>
            <a:pPr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    1) grupy rodzajów gruntów - według kryterium ich funkcji aktualnej lub 		    planowanej;</a:t>
            </a:r>
          </a:p>
          <a:p>
            <a:pPr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   2) standardy jakości gleby lub ziemi jako zawartości niektórych substancji w    	    glebie oraz z uwagi na wodoprzepuszczalność i głębokość.</a:t>
            </a:r>
          </a:p>
          <a:p>
            <a:pPr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3. W rozporządzeniach, o których mowa w ust. 1, mogą zostać ustalone:</a:t>
            </a:r>
          </a:p>
          <a:p>
            <a:pPr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    1) standardy jakości gleby albo ziemi, używanych do określonych prac 		    ziemnych, w tym używanych do tego celu osadów pochodzących z dna 	   	    zbiorników powierzchniowych wód stojących 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60350"/>
            <a:ext cx="7793037" cy="8651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l-PL" sz="32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142984"/>
            <a:ext cx="8128000" cy="5256212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ROZPORZĄDZENIE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PREZESA RADY MINISTRÓW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z dnia 20 czerwca 2002 r.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w sprawie szczegółowego zakresu działania Ministra Środowiska.</a:t>
            </a:r>
            <a:endParaRPr lang="pl-PL" sz="18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pl-PL" sz="1000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Na podstawie art. 33 ust. 1 i 1a ustawy z dnia 8 sierpnia 1996 r. o Radzie Ministrów (Dz. U. z 1999 r. Nr 82, poz. 929) zarządza się, co następuje:</a:t>
            </a:r>
            <a:endParaRPr lang="pl-PL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10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§ 1.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 1. Rozporządzenie określa szczegółowy zakres działania Ministra </a:t>
            </a:r>
            <a:r>
              <a:rPr lang="pl-PL" sz="1800" dirty="0" smtClean="0">
                <a:latin typeface="Times New Roman" pitchFamily="18" charset="0"/>
              </a:rPr>
              <a:t>Ś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rodowiska, zwanego dalej "ministrem".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2. Minister kieruje następującymi działami administracji rządowej:</a:t>
            </a:r>
            <a:endParaRPr lang="pl-PL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   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sz="1800" dirty="0" smtClean="0">
                <a:latin typeface="Times New Roman" pitchFamily="18" charset="0"/>
              </a:rPr>
              <a:t>) 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gospodarka wodna</a:t>
            </a:r>
            <a:r>
              <a:rPr lang="pl-PL" sz="1800" dirty="0" smtClean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   </a:t>
            </a:r>
            <a:r>
              <a:rPr lang="pl-PL" sz="1800" b="1" dirty="0" smtClean="0">
                <a:latin typeface="Times New Roman" pitchFamily="18" charset="0"/>
              </a:rPr>
              <a:t>2) </a:t>
            </a: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środowisko.</a:t>
            </a:r>
            <a:endParaRPr lang="pl-PL" sz="1800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3. Minister jest dysponentem części 22 i 41 budżetu państwa.</a:t>
            </a:r>
            <a:endParaRPr lang="pl-PL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4. Minister sprawuje nadzór nad:</a:t>
            </a:r>
            <a:r>
              <a:rPr lang="pl-PL" sz="1800" dirty="0" smtClean="0">
                <a:latin typeface="Times New Roman" pitchFamily="18" charset="0"/>
              </a:rPr>
              <a:t> (...)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    </a:t>
            </a:r>
            <a:r>
              <a:rPr lang="pl-PL" sz="1800" dirty="0" smtClean="0">
                <a:latin typeface="Times New Roman" pitchFamily="18" charset="0"/>
              </a:rPr>
              <a:t>		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5. Obsługę ministra zapewnia Ministerstwo Środowiska.</a:t>
            </a:r>
            <a:endParaRPr lang="pl-PL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200" dirty="0" smtClean="0">
                <a:latin typeface="Times New Roman" pitchFamily="18" charset="0"/>
              </a:rPr>
              <a:t>		(...)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>
                <a:latin typeface="Times New Roman" pitchFamily="18" charset="0"/>
              </a:rPr>
              <a:t>	       </a:t>
            </a: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§ 3.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 Rozporządzenie wchodzi w życie z dniem 1 lipca 2002 r.</a:t>
            </a:r>
            <a:r>
              <a:rPr lang="pl-PL" sz="1800" dirty="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642938"/>
            <a:ext cx="7888288" cy="3621087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l-PL" sz="2000" b="1" smtClean="0">
                <a:latin typeface="Times New Roman" pitchFamily="18" charset="0"/>
              </a:rPr>
              <a:t>ROZPORZĄDZENIE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l-PL" sz="2000" b="1" smtClean="0">
                <a:latin typeface="Times New Roman" pitchFamily="18" charset="0"/>
                <a:cs typeface="Times New Roman" pitchFamily="18" charset="0"/>
              </a:rPr>
              <a:t>MINISTRA ŚRODOWISKA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l-PL" sz="2000" smtClean="0">
                <a:latin typeface="Times New Roman" pitchFamily="18" charset="0"/>
                <a:cs typeface="Times New Roman" pitchFamily="18" charset="0"/>
              </a:rPr>
              <a:t>z dnia 9 września 2002 r.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l-PL" sz="2000" b="1" smtClean="0">
                <a:latin typeface="Times New Roman" pitchFamily="18" charset="0"/>
                <a:cs typeface="Times New Roman" pitchFamily="18" charset="0"/>
              </a:rPr>
              <a:t>w sprawie standardów jakości gleby oraz standardów jakości ziemi.</a:t>
            </a:r>
            <a:endParaRPr lang="pl-PL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l-PL" sz="1400" smtClean="0">
              <a:latin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r>
              <a:rPr lang="pl-PL" sz="2000" smtClean="0">
                <a:latin typeface="Times New Roman" pitchFamily="18" charset="0"/>
              </a:rPr>
              <a:t>		</a:t>
            </a:r>
            <a:r>
              <a:rPr lang="pl-PL" sz="2000" smtClean="0">
                <a:latin typeface="Times New Roman" pitchFamily="18" charset="0"/>
                <a:cs typeface="Times New Roman" pitchFamily="18" charset="0"/>
              </a:rPr>
              <a:t>Na podstawie art. 105 ust. 1 pkt 1 i 2 ustawy z dnia 27 kwietnia 2001 r. - Prawo ochrony środowiska (Dz. U. z 2001 r. Nr 62, poz. 627 i z 2002 r. Nr 74, poz. 676, Nr 113, poz. 984 i Nr 153, poz. 1271) zarządza się, co następuje:</a:t>
            </a:r>
            <a:r>
              <a:rPr lang="pl-PL" sz="2000" b="1" baseline="30000" smtClean="0">
                <a:latin typeface="Times New Roman" pitchFamily="18" charset="0"/>
              </a:rPr>
              <a:t>1)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755650" y="4292600"/>
            <a:ext cx="3657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14375" y="4429125"/>
            <a:ext cx="7543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sz="1800" baseline="30000">
                <a:latin typeface="Times New Roman" pitchFamily="18" charset="0"/>
              </a:rPr>
              <a:t>1) </a:t>
            </a:r>
            <a:r>
              <a:rPr lang="pl-PL" sz="1800">
                <a:latin typeface="Times New Roman" pitchFamily="18" charset="0"/>
              </a:rPr>
              <a:t>Minister Środowiska kieruje działem administracji rządowej – środowisko – na postawie 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pl-PL" sz="1800">
                <a:latin typeface="Times New Roman" pitchFamily="18" charset="0"/>
              </a:rPr>
              <a:t>2 ust. 2 pkt 1 rozporządzenia Prezesa Rady Ministrów z dnia 20 czerwca 2002 r. 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w sprawie szczegółowego zakresu działania Ministra Środowiska</a:t>
            </a:r>
            <a:r>
              <a:rPr lang="pl-PL" sz="1800">
                <a:latin typeface="Times New Roman" pitchFamily="18" charset="0"/>
              </a:rPr>
              <a:t> (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Dz.U.</a:t>
            </a:r>
            <a:r>
              <a:rPr lang="pl-PL" sz="1800">
                <a:latin typeface="Times New Roman" pitchFamily="18" charset="0"/>
              </a:rPr>
              <a:t> z 20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pl-PL" sz="1800">
                <a:latin typeface="Times New Roman" pitchFamily="18" charset="0"/>
              </a:rPr>
              <a:t> r., Nr 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85</a:t>
            </a:r>
            <a:r>
              <a:rPr lang="pl-PL" sz="1800">
                <a:latin typeface="Times New Roman" pitchFamily="18" charset="0"/>
              </a:rPr>
              <a:t>, poz. </a:t>
            </a:r>
            <a:r>
              <a:rPr lang="pl-PL" sz="1800">
                <a:latin typeface="Times New Roman" pitchFamily="18" charset="0"/>
                <a:cs typeface="Times New Roman" pitchFamily="18" charset="0"/>
              </a:rPr>
              <a:t>766</a:t>
            </a:r>
            <a:r>
              <a:rPr lang="pl-PL" sz="1800">
                <a:latin typeface="Times New Roman" pitchFamily="18" charset="0"/>
              </a:rPr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7172" grpId="0" animBg="1"/>
      <p:bldP spid="717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Jednostki redakcyjne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rozporządzeniach miejsce artykułów zajmują paragrafy. </a:t>
            </a:r>
          </a:p>
          <a:p>
            <a:endParaRPr lang="pl-PL" dirty="0"/>
          </a:p>
          <a:p>
            <a:r>
              <a:rPr lang="pl-PL" dirty="0" smtClean="0"/>
              <a:t>Do paragrafów stosuje się te same zasady, co do artykułów w ustawach.</a:t>
            </a:r>
          </a:p>
          <a:p>
            <a:endParaRPr lang="pl-PL" dirty="0"/>
          </a:p>
          <a:p>
            <a:r>
              <a:rPr lang="pl-PL" dirty="0" smtClean="0"/>
              <a:t>Paragrafy można dzielić na ustępy.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r>
              <a:rPr lang="pl-PL" sz="4000" b="1" dirty="0" smtClean="0">
                <a:latin typeface="Arial" pitchFamily="34" charset="0"/>
                <a:cs typeface="Arial" pitchFamily="34" charset="0"/>
              </a:rPr>
              <a:t>Rozporządzenie</a:t>
            </a:r>
          </a:p>
          <a:p>
            <a:pPr algn="ctr">
              <a:buFont typeface="Arial" charset="0"/>
              <a:buNone/>
            </a:pPr>
            <a:endParaRPr lang="pl-PL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pl-PL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90734-50BC-46F7-97E7-DE6250309E9A}" type="slidenum">
              <a:rPr lang="pl-PL"/>
              <a:pPr>
                <a:defRPr/>
              </a:pPr>
              <a:t>2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785813"/>
            <a:ext cx="7964488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2400" b="1" dirty="0" smtClean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</a:rPr>
              <a:t>tylko </a:t>
            </a:r>
            <a:r>
              <a:rPr lang="pl-PL" sz="2000" b="1" dirty="0" smtClean="0">
                <a:latin typeface="Times New Roman" pitchFamily="18" charset="0"/>
              </a:rPr>
              <a:t>przepisy regulujące sprawy przekazane do unormowania w przepisie upoważniającym.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l-PL" sz="2000" dirty="0" smtClean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</a:rPr>
              <a:t>nie </a:t>
            </a:r>
            <a:r>
              <a:rPr lang="pl-PL" sz="2000" b="1" dirty="0" smtClean="0">
                <a:latin typeface="Times New Roman" pitchFamily="18" charset="0"/>
              </a:rPr>
              <a:t>zamieszcza się przepisów niezgodnych z ustawą</a:t>
            </a:r>
            <a:r>
              <a:rPr lang="pl-PL" sz="2000" dirty="0" smtClean="0">
                <a:latin typeface="Times New Roman" pitchFamily="18" charset="0"/>
              </a:rPr>
              <a:t> upoważniającą lub z innymi ustawami i ratyfikowanymi umowami międzynarodowymi, </a:t>
            </a:r>
            <a:r>
              <a:rPr lang="pl-PL" sz="2000" b="1" dirty="0" smtClean="0">
                <a:latin typeface="Times New Roman" pitchFamily="18" charset="0"/>
              </a:rPr>
              <a:t>chyba że przepis upoważniający wyraźnie na to zezwala.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2000" dirty="0" smtClean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</a:rPr>
              <a:t>nie </a:t>
            </a:r>
            <a:r>
              <a:rPr lang="pl-PL" sz="2000" b="1" dirty="0" smtClean="0">
                <a:latin typeface="Times New Roman" pitchFamily="18" charset="0"/>
              </a:rPr>
              <a:t>zamieszcza się przepisów karnych</a:t>
            </a:r>
            <a:r>
              <a:rPr lang="pl-PL" sz="2000" dirty="0" smtClean="0">
                <a:latin typeface="Times New Roman" pitchFamily="18" charset="0"/>
              </a:rPr>
              <a:t> oraz przepisów odsyłających do przepisów karnych.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2000" dirty="0" smtClean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</a:rPr>
              <a:t>nie </a:t>
            </a:r>
            <a:r>
              <a:rPr lang="pl-PL" sz="2000" b="1" dirty="0" smtClean="0">
                <a:latin typeface="Times New Roman" pitchFamily="18" charset="0"/>
              </a:rPr>
              <a:t>powtarza się przepisów </a:t>
            </a:r>
            <a:r>
              <a:rPr lang="pl-PL" sz="2000" dirty="0" smtClean="0">
                <a:latin typeface="Times New Roman" pitchFamily="18" charset="0"/>
              </a:rPr>
              <a:t>ustawy upoważniającej oraz przepisów innych aktów normatywnych.</a:t>
            </a:r>
            <a:r>
              <a:rPr lang="pl-PL" sz="2400" dirty="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928688"/>
            <a:ext cx="7964488" cy="48402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2400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</a:rPr>
              <a:t>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ozporządzenie powinno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wchodzić w życie w dniu wejścia w życie ustawy, na podstawie której jest ono wydawane</a:t>
            </a:r>
            <a:r>
              <a:rPr lang="pl-PL" sz="2400" dirty="0" smtClean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</a:rPr>
              <a:t>t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ermin wejścia w życie rozporządzenia wyznacza się na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dzień nie wcześniejszy niż dzień wejścia w życie ustawy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upoważniającej do wydania tego rozporządzenia</a:t>
            </a:r>
            <a:r>
              <a:rPr lang="pl-PL" sz="2400" dirty="0" smtClean="0">
                <a:latin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pl-PL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dirty="0" smtClean="0">
                <a:latin typeface="Times New Roman" pitchFamily="18" charset="0"/>
              </a:rPr>
              <a:t>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ozporządzenie można wydać </a:t>
            </a:r>
            <a:r>
              <a:rPr lang="pl-PL" sz="2400" dirty="0" smtClean="0">
                <a:latin typeface="Times New Roman" pitchFamily="18" charset="0"/>
              </a:rPr>
              <a:t>w okresie vacatio </a:t>
            </a:r>
            <a:r>
              <a:rPr lang="pl-PL" sz="2400" dirty="0" err="1" smtClean="0">
                <a:latin typeface="Times New Roman" pitchFamily="18" charset="0"/>
              </a:rPr>
              <a:t>legis</a:t>
            </a:r>
            <a:r>
              <a:rPr lang="pl-PL" sz="2400" dirty="0" smtClean="0">
                <a:latin typeface="Times New Roman" pitchFamily="18" charset="0"/>
              </a:rPr>
              <a:t> ustawy, zawierającej przepis upoważniający do wydania tego rozporządzenia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000125"/>
            <a:ext cx="7888288" cy="4840288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pl-PL" sz="2800" b="1" smtClean="0">
                <a:latin typeface="Times New Roman" pitchFamily="18" charset="0"/>
              </a:rPr>
              <a:t>§ 129:</a:t>
            </a:r>
          </a:p>
          <a:p>
            <a:pPr algn="just">
              <a:buFont typeface="Wingdings" pitchFamily="2" charset="2"/>
              <a:buNone/>
            </a:pPr>
            <a:r>
              <a:rPr lang="pl-PL" sz="2600" smtClean="0">
                <a:latin typeface="Times New Roman" pitchFamily="18" charset="0"/>
              </a:rPr>
              <a:t>Rozporządzenie można zmieniać:</a:t>
            </a:r>
          </a:p>
          <a:p>
            <a:pPr algn="just">
              <a:buFont typeface="Wingdings" pitchFamily="2" charset="2"/>
              <a:buNone/>
            </a:pPr>
            <a:endParaRPr lang="pl-PL" sz="12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600" smtClean="0">
                <a:latin typeface="Times New Roman" pitchFamily="18" charset="0"/>
              </a:rPr>
              <a:t> rozporządzeniem późniejszym,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endParaRPr lang="pl-PL" sz="12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600" smtClean="0">
                <a:latin typeface="Times New Roman" pitchFamily="18" charset="0"/>
              </a:rPr>
              <a:t> wydanym na podstawie tego samego, nadal obowiązującego przepisu upoważniającego,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endParaRPr lang="pl-PL" sz="12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600" smtClean="0">
                <a:latin typeface="Times New Roman" pitchFamily="18" charset="0"/>
              </a:rPr>
              <a:t> przez organ: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r>
              <a:rPr lang="pl-PL" sz="2600" smtClean="0">
                <a:latin typeface="Times New Roman" pitchFamily="18" charset="0"/>
              </a:rPr>
              <a:t>		- który wydał rozporządzenie zmieniane, albo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r>
              <a:rPr lang="pl-PL" sz="2600" smtClean="0">
                <a:latin typeface="Times New Roman" pitchFamily="18" charset="0"/>
              </a:rPr>
              <a:t>		- przez organ, który przejął właściwość organu, 		   który wydał rozporządzenie zmieniane;</a:t>
            </a:r>
            <a:endParaRPr lang="pl-PL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857250"/>
            <a:ext cx="7888287" cy="4840288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pl-PL" sz="2800" smtClean="0">
                <a:latin typeface="Times New Roman" pitchFamily="18" charset="0"/>
              </a:rPr>
              <a:t>	</a:t>
            </a:r>
            <a:r>
              <a:rPr lang="pl-PL" sz="2400" b="1" smtClean="0">
                <a:latin typeface="Times New Roman" pitchFamily="18" charset="0"/>
              </a:rPr>
              <a:t>W tytule</a:t>
            </a:r>
            <a:r>
              <a:rPr lang="pl-PL" sz="2400" smtClean="0">
                <a:latin typeface="Times New Roman" pitchFamily="18" charset="0"/>
              </a:rPr>
              <a:t> </a:t>
            </a:r>
            <a:r>
              <a:rPr lang="pl-PL" sz="2400" b="1" smtClean="0">
                <a:latin typeface="Times New Roman" pitchFamily="18" charset="0"/>
              </a:rPr>
              <a:t>rozporządzenia zmieniającego: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smtClean="0">
                <a:latin typeface="Times New Roman" pitchFamily="18" charset="0"/>
              </a:rPr>
              <a:t>określenie przedmiotu rozporządzenia rozpoczyna się od zwrotu:</a:t>
            </a:r>
          </a:p>
          <a:p>
            <a:pPr algn="ctr">
              <a:buFont typeface="Wingdings" pitchFamily="2" charset="2"/>
              <a:buNone/>
            </a:pPr>
            <a:r>
              <a:rPr lang="pl-PL" sz="2400" smtClean="0">
                <a:latin typeface="Times New Roman" pitchFamily="18" charset="0"/>
              </a:rPr>
              <a:t>„</a:t>
            </a:r>
            <a:r>
              <a:rPr lang="pl-PL" sz="2400" b="1" smtClean="0">
                <a:latin typeface="Times New Roman" pitchFamily="18" charset="0"/>
              </a:rPr>
              <a:t>zmieniające rozporządzenie w sprawie .....</a:t>
            </a:r>
            <a:r>
              <a:rPr lang="pl-PL" sz="2400" smtClean="0">
                <a:latin typeface="Times New Roman" pitchFamily="18" charset="0"/>
              </a:rPr>
              <a:t>”,</a:t>
            </a:r>
          </a:p>
          <a:p>
            <a:pPr algn="just">
              <a:buFont typeface="Wingdings" pitchFamily="2" charset="2"/>
              <a:buNone/>
            </a:pPr>
            <a:r>
              <a:rPr lang="pl-PL" sz="2400" smtClean="0">
                <a:latin typeface="Times New Roman" pitchFamily="18" charset="0"/>
              </a:rPr>
              <a:t>pomijając: </a:t>
            </a:r>
          </a:p>
          <a:p>
            <a:pPr algn="just">
              <a:buFont typeface="Wingdings" pitchFamily="2" charset="2"/>
              <a:buNone/>
            </a:pPr>
            <a:endParaRPr lang="pl-PL" sz="10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smtClean="0">
                <a:latin typeface="Times New Roman" pitchFamily="18" charset="0"/>
              </a:rPr>
              <a:t> nazwę organu, który wydał rozporządzenie zmieniane, 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endParaRPr lang="pl-PL" sz="10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smtClean="0">
                <a:latin typeface="Times New Roman" pitchFamily="18" charset="0"/>
              </a:rPr>
              <a:t>datę wydania tego rozporządzenia, 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endParaRPr lang="pl-PL" sz="1000" smtClean="0">
              <a:latin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400" smtClean="0">
                <a:latin typeface="Times New Roman" pitchFamily="18" charset="0"/>
              </a:rPr>
              <a:t>oznaczenie dzienników urzędowych, w których zostało ogłoszone rozporządzenie zmieniane.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214438"/>
            <a:ext cx="7772400" cy="3770312"/>
          </a:xfrm>
        </p:spPr>
        <p:txBody>
          <a:bodyPr/>
          <a:lstStyle/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pl-PL" b="1" smtClean="0">
                <a:latin typeface="Times New Roman" pitchFamily="18" charset="0"/>
              </a:rPr>
              <a:t>ROZPORZĄDZENIE</a:t>
            </a:r>
            <a:endParaRPr lang="pl-PL" smtClean="0">
              <a:latin typeface="Times New Roman" pitchFamily="18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pl-PL" b="1" smtClean="0">
                <a:latin typeface="Times New Roman" pitchFamily="18" charset="0"/>
              </a:rPr>
              <a:t>MINISTRA ŚRODOWISKA</a:t>
            </a:r>
            <a:endParaRPr lang="pl-PL" smtClean="0">
              <a:latin typeface="Times New Roman" pitchFamily="18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pl-PL" smtClean="0">
                <a:latin typeface="Times New Roman" pitchFamily="18" charset="0"/>
              </a:rPr>
              <a:t>z dnia 12 maja 2003 r.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pl-PL" b="1" smtClean="0">
                <a:latin typeface="Times New Roman" pitchFamily="18" charset="0"/>
              </a:rPr>
              <a:t>zmieniające rozporządzenie w sprawie standardów jakości gleby oraz standardów jakości ziemi</a:t>
            </a:r>
          </a:p>
          <a:p>
            <a:pPr algn="ctr">
              <a:buFont typeface="Wingdings" pitchFamily="2" charset="2"/>
              <a:buNone/>
            </a:pPr>
            <a:endParaRPr lang="pl-PL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6129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4000" b="1" dirty="0">
                <a:solidFill>
                  <a:schemeClr val="tx2">
                    <a:satMod val="130000"/>
                  </a:schemeClr>
                </a:solidFill>
              </a:rPr>
              <a:t>AKTY PRAWA MIEJSCOWEGO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20713"/>
            <a:ext cx="8158163" cy="6237287"/>
          </a:xfrm>
        </p:spPr>
        <p:txBody>
          <a:bodyPr/>
          <a:lstStyle/>
          <a:p>
            <a:pPr marL="365125" indent="-282575">
              <a:buFont typeface="Wingdings" pitchFamily="2" charset="2"/>
              <a:buNone/>
            </a:pPr>
            <a:r>
              <a:rPr lang="pl-PL" sz="2800" b="1" dirty="0" smtClean="0"/>
              <a:t>§ 142 ZTP:</a:t>
            </a:r>
          </a:p>
          <a:p>
            <a:pPr marL="365125" indent="-282575">
              <a:buFont typeface="Wingdings" pitchFamily="2" charset="2"/>
              <a:buNone/>
            </a:pPr>
            <a:endParaRPr lang="pl-PL" sz="2800" dirty="0" smtClean="0"/>
          </a:p>
          <a:p>
            <a:pPr marL="365125" indent="-282575">
              <a:buClr>
                <a:schemeClr val="tx1"/>
              </a:buClr>
              <a:buFont typeface="Wingdings" pitchFamily="2" charset="2"/>
              <a:buChar char="v"/>
            </a:pPr>
            <a:r>
              <a:rPr lang="pl-PL" sz="2400" dirty="0" smtClean="0"/>
              <a:t>Akty prawa miejscowego są </a:t>
            </a:r>
            <a:r>
              <a:rPr lang="pl-PL" sz="2400" b="1" dirty="0" smtClean="0"/>
              <a:t>stanowione przez wojewodę </a:t>
            </a:r>
            <a:r>
              <a:rPr lang="pl-PL" sz="2400" dirty="0" smtClean="0"/>
              <a:t>i </a:t>
            </a:r>
            <a:r>
              <a:rPr lang="pl-PL" sz="2400" b="1" dirty="0" smtClean="0"/>
              <a:t>organy administracji niezespolonej </a:t>
            </a:r>
            <a:r>
              <a:rPr lang="pl-PL" sz="2400" dirty="0" smtClean="0"/>
              <a:t>na podstawie </a:t>
            </a:r>
            <a:r>
              <a:rPr lang="pl-PL" sz="2400" i="1" dirty="0" smtClean="0"/>
              <a:t>przepisów upoważniających zamieszczonych w ustawie dotyczącej administracji rządowej w województwie albo w innych ustawach.</a:t>
            </a:r>
          </a:p>
          <a:p>
            <a:pPr marL="365125" indent="-282575">
              <a:buFont typeface="Wingdings" pitchFamily="2" charset="2"/>
              <a:buChar char="v"/>
            </a:pPr>
            <a:r>
              <a:rPr lang="pl-PL" sz="2400" dirty="0" smtClean="0"/>
              <a:t>Akty prawa miejscowego są stanowione przez </a:t>
            </a:r>
            <a:r>
              <a:rPr lang="pl-PL" sz="2400" b="1" dirty="0" smtClean="0"/>
              <a:t>sejmik województwa, radę lub zarząd powiatu oraz radę lub zarząd gminy </a:t>
            </a:r>
            <a:r>
              <a:rPr lang="pl-PL" sz="2400" dirty="0" smtClean="0"/>
              <a:t>na podstawie przepisów upoważniających </a:t>
            </a:r>
            <a:r>
              <a:rPr lang="pl-PL" sz="2400" i="1" dirty="0" smtClean="0"/>
              <a:t>zamieszczonych w ustawach dotyczących odpowiednich samorządów terytorialnych albo w innych ustawach. </a:t>
            </a:r>
            <a:endParaRPr lang="pl-PL" sz="2400" i="1" dirty="0" smtClean="0"/>
          </a:p>
          <a:p>
            <a:pPr marL="365125" indent="-282575">
              <a:buFont typeface="Wingdings" pitchFamily="2" charset="2"/>
              <a:buChar char="v"/>
            </a:pPr>
            <a:endParaRPr lang="pl-PL" sz="2400" i="1" dirty="0"/>
          </a:p>
          <a:p>
            <a:pPr marL="365125" indent="-282575">
              <a:buFont typeface="Wingdings" pitchFamily="2" charset="2"/>
              <a:buChar char="v"/>
            </a:pPr>
            <a:r>
              <a:rPr lang="pl-PL" sz="2400" b="1" i="1" dirty="0" smtClean="0"/>
              <a:t>Podstawą prawną może być czasem bezpośrednio Konstytucja</a:t>
            </a:r>
            <a:endParaRPr lang="pl-PL" sz="2400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ymbol zastępczy zawartości 2"/>
          <p:cNvSpPr>
            <a:spLocks noGrp="1"/>
          </p:cNvSpPr>
          <p:nvPr>
            <p:ph idx="1"/>
          </p:nvPr>
        </p:nvSpPr>
        <p:spPr>
          <a:xfrm>
            <a:off x="971550" y="765175"/>
            <a:ext cx="7715250" cy="561657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pl-PL" sz="2800" b="1" dirty="0" smtClean="0">
                <a:latin typeface="Century Gothic" pitchFamily="34" charset="0"/>
              </a:rPr>
              <a:t>Oznaczenie organu:</a:t>
            </a:r>
          </a:p>
          <a:p>
            <a:pPr algn="ctr">
              <a:buFont typeface="Wingdings 2" pitchFamily="18" charset="2"/>
              <a:buNone/>
            </a:pPr>
            <a:endParaRPr lang="pl-PL" sz="2800" b="1" dirty="0" smtClean="0">
              <a:latin typeface="Century Gothic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l-PL" sz="2800" b="1" dirty="0" smtClean="0">
                <a:latin typeface="Century Gothic" pitchFamily="34" charset="0"/>
              </a:rPr>
              <a:t>Poprawnie:</a:t>
            </a:r>
            <a:endParaRPr lang="pl-PL" sz="2800" b="1" dirty="0" smtClean="0">
              <a:latin typeface="Century Gothic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l-PL" sz="2800" dirty="0" smtClean="0">
                <a:latin typeface="Century Gothic" pitchFamily="34" charset="0"/>
              </a:rPr>
              <a:t>Rady Gminy Kamienna Góra</a:t>
            </a:r>
          </a:p>
          <a:p>
            <a:pPr algn="just">
              <a:buFont typeface="Wingdings 2" pitchFamily="18" charset="2"/>
              <a:buNone/>
            </a:pPr>
            <a:r>
              <a:rPr lang="pl-PL" sz="2800" dirty="0" smtClean="0">
                <a:latin typeface="Century Gothic" pitchFamily="34" charset="0"/>
              </a:rPr>
              <a:t>Rada Gminy Czarny Bór</a:t>
            </a:r>
          </a:p>
          <a:p>
            <a:pPr algn="just">
              <a:buFont typeface="Wingdings 2" pitchFamily="18" charset="2"/>
              <a:buNone/>
            </a:pPr>
            <a:endParaRPr lang="pl-PL" sz="2800" dirty="0" smtClean="0">
              <a:latin typeface="Century Gothic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l-PL" sz="2800" b="1" dirty="0" err="1" smtClean="0">
                <a:latin typeface="Century Gothic" pitchFamily="34" charset="0"/>
              </a:rPr>
              <a:t>NIEpoprawnie</a:t>
            </a:r>
            <a:r>
              <a:rPr lang="pl-PL" sz="2800" b="1" dirty="0" smtClean="0">
                <a:latin typeface="Century Gothic" pitchFamily="34" charset="0"/>
              </a:rPr>
              <a:t>:</a:t>
            </a:r>
            <a:endParaRPr lang="pl-PL" sz="2800" b="1" dirty="0" smtClean="0">
              <a:latin typeface="Century Gothic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l-PL" sz="2800" strike="sngStrike" dirty="0" smtClean="0">
                <a:latin typeface="Century Gothic" pitchFamily="34" charset="0"/>
              </a:rPr>
              <a:t>Rada Gminy w Czarnym Borze</a:t>
            </a:r>
          </a:p>
          <a:p>
            <a:pPr>
              <a:buFont typeface="Wingdings 2" pitchFamily="18" charset="2"/>
              <a:buNone/>
            </a:pPr>
            <a:endParaRPr lang="pl-PL" sz="2800" dirty="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endParaRPr lang="pl-PL" sz="2000" dirty="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endParaRPr lang="pl-PL" sz="2000" dirty="0" smtClean="0">
              <a:latin typeface="Century Gothic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3581400" y="6305550"/>
            <a:ext cx="2133600" cy="476250"/>
          </a:xfrm>
        </p:spPr>
        <p:txBody>
          <a:bodyPr/>
          <a:lstStyle/>
          <a:p>
            <a:pPr>
              <a:defRPr/>
            </a:pPr>
            <a:fld id="{872D115F-7700-4795-983D-81AC52CE1483}" type="slidenum">
              <a:rPr lang="pl-PL"/>
              <a:pPr>
                <a:defRPr/>
              </a:pPr>
              <a:t>27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l-PL">
              <a:solidFill>
                <a:schemeClr val="tx2">
                  <a:satMod val="13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305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pl-PL" sz="2400" smtClean="0">
                <a:latin typeface="Century Gothic" pitchFamily="34" charset="0"/>
              </a:rPr>
              <a:t>Rada Powiatu w Jaworze</a:t>
            </a:r>
          </a:p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pl-PL" sz="2400" smtClean="0">
                <a:latin typeface="Century Gothic" pitchFamily="34" charset="0"/>
              </a:rPr>
              <a:t>Rada Powiatu w Świdnicy</a:t>
            </a:r>
          </a:p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pl-PL" sz="2400" smtClean="0">
                <a:latin typeface="Century Gothic" pitchFamily="34" charset="0"/>
              </a:rPr>
              <a:t>Rada Powiatu Jaworskiego</a:t>
            </a:r>
          </a:p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pl-PL" sz="2400" smtClean="0">
                <a:latin typeface="Century Gothic" pitchFamily="34" charset="0"/>
              </a:rPr>
              <a:t>Rada Powiatu Świdnickiego</a:t>
            </a:r>
          </a:p>
          <a:p>
            <a:pPr>
              <a:buFont typeface="Wingdings 2" pitchFamily="18" charset="2"/>
              <a:buNone/>
            </a:pPr>
            <a:endParaRPr lang="pl-PL" sz="2400" smtClean="0">
              <a:latin typeface="Century Gothic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3581400" y="6305550"/>
            <a:ext cx="2133600" cy="476250"/>
          </a:xfrm>
        </p:spPr>
        <p:txBody>
          <a:bodyPr/>
          <a:lstStyle/>
          <a:p>
            <a:pPr>
              <a:defRPr/>
            </a:pPr>
            <a:fld id="{18E892E6-16D8-4BFE-A774-27EBC5CC7FBF}" type="slidenum">
              <a:rPr lang="pl-PL"/>
              <a:pPr>
                <a:defRPr/>
              </a:pPr>
              <a:t>28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Symbol zastępczy zawartości 2"/>
          <p:cNvSpPr>
            <a:spLocks noGrp="1"/>
          </p:cNvSpPr>
          <p:nvPr>
            <p:ph idx="1"/>
          </p:nvPr>
        </p:nvSpPr>
        <p:spPr>
          <a:xfrm>
            <a:off x="755650" y="476250"/>
            <a:ext cx="8083550" cy="6121400"/>
          </a:xfrm>
        </p:spPr>
        <p:txBody>
          <a:bodyPr/>
          <a:lstStyle/>
          <a:p>
            <a:pPr algn="just"/>
            <a:r>
              <a:rPr lang="pl-PL" sz="2400" dirty="0" smtClean="0">
                <a:latin typeface="Century Gothic" pitchFamily="34" charset="0"/>
              </a:rPr>
              <a:t>Określenie przedmiotu aktu prawa miejscowego rozpoczyna się od zwrotu „w sprawie</a:t>
            </a:r>
            <a:r>
              <a:rPr lang="pl-PL" sz="2400" dirty="0" smtClean="0">
                <a:latin typeface="Century Gothic" pitchFamily="34" charset="0"/>
              </a:rPr>
              <a:t>…”</a:t>
            </a:r>
          </a:p>
          <a:p>
            <a:pPr algn="just"/>
            <a:endParaRPr lang="pl-PL" sz="2400" dirty="0" smtClean="0">
              <a:latin typeface="Century Gothic" pitchFamily="34" charset="0"/>
            </a:endParaRPr>
          </a:p>
          <a:p>
            <a:pPr algn="just"/>
            <a:r>
              <a:rPr lang="pl-PL" sz="2400" dirty="0" smtClean="0">
                <a:latin typeface="Century Gothic" pitchFamily="34" charset="0"/>
              </a:rPr>
              <a:t>Rzeczowe określenie przedmiotowe jest w zasadzie zastrzeżone dla ustaw.</a:t>
            </a:r>
          </a:p>
          <a:p>
            <a:pPr algn="just">
              <a:buNone/>
            </a:pPr>
            <a:endParaRPr lang="pl-PL" sz="2400" b="1" dirty="0" smtClean="0">
              <a:latin typeface="Century Gothic" pitchFamily="34" charset="0"/>
            </a:endParaRPr>
          </a:p>
          <a:p>
            <a:pPr algn="just"/>
            <a:r>
              <a:rPr lang="pl-PL" sz="2400" b="1" dirty="0" smtClean="0">
                <a:latin typeface="Century Gothic" pitchFamily="34" charset="0"/>
              </a:rPr>
              <a:t>	Akty praw miejscowego posługują się niekiedy określeniami zbliżonymi jedynie (!) w formie do określeń rzeczowych: „Statut”, „Regulamin”, „Program” – ZTP nie przewidują jednak takiej możliwości.</a:t>
            </a:r>
          </a:p>
          <a:p>
            <a:pPr>
              <a:buFont typeface="Wingdings 2" pitchFamily="18" charset="2"/>
              <a:buNone/>
            </a:pPr>
            <a:endParaRPr lang="pl-PL" sz="2400" dirty="0" smtClean="0">
              <a:latin typeface="Century Gothic" pitchFamily="34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pl-PL" sz="2400" dirty="0" smtClean="0">
                <a:latin typeface="Century Gothic" pitchFamily="34" charset="0"/>
              </a:rPr>
              <a:t>	</a:t>
            </a:r>
            <a:endParaRPr lang="pl-PL" sz="1800" dirty="0" smtClean="0">
              <a:latin typeface="Century Gothic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4DED6-D874-45DA-AAAD-718D3FCEB107}" type="slidenum">
              <a:rPr lang="pl-PL"/>
              <a:pPr>
                <a:defRPr/>
              </a:pPr>
              <a:t>29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92150"/>
            <a:ext cx="7793037" cy="831850"/>
          </a:xfrm>
        </p:spPr>
        <p:txBody>
          <a:bodyPr/>
          <a:lstStyle/>
          <a:p>
            <a:r>
              <a:rPr lang="pl-PL" sz="4000" b="1" smtClean="0">
                <a:solidFill>
                  <a:srgbClr val="0000FF"/>
                </a:solidFill>
                <a:latin typeface="Times New Roman" pitchFamily="18" charset="0"/>
              </a:rPr>
              <a:t>KONSTYTUCJA RP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58175" cy="46799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Art. 92.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 Rozporządzenia są wydawane przez organy wskazane w Konstytucji, na podstawie szczegółowego upoważnienia zawartego w ustawie i w celu jej wykonania. Upoważnienie powinno określać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organ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właściwy do wydania rozporządzenia i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zakres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spraw przekazanych do uregulowania oraz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wytyczne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dotyczące treści aktu.</a:t>
            </a:r>
            <a:endParaRPr lang="pl-PL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088" y="692150"/>
            <a:ext cx="8086725" cy="4870450"/>
          </a:xfrm>
        </p:spPr>
        <p:txBody>
          <a:bodyPr rtlCol="0">
            <a:normAutofit fontScale="92500"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UCHWAŁA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RADY GMINY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z dnia ...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w sprawie ...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endParaRPr lang="pl-PL" sz="2000" dirty="0" smtClean="0">
              <a:latin typeface="Century Gothic" pitchFamily="34" charset="0"/>
            </a:endParaRP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UCHWAŁA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RADY POWIATU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z dnia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w sprawie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endParaRPr lang="pl-PL" sz="2000" dirty="0" smtClean="0">
              <a:latin typeface="Century Gothic" pitchFamily="34" charset="0"/>
            </a:endParaRP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ZARZĄDZENIE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STAROSTY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z dnia …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2000" dirty="0" smtClean="0">
                <a:latin typeface="Century Gothic" pitchFamily="34" charset="0"/>
              </a:rPr>
              <a:t>w sprawie …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pl-PL" sz="1800" dirty="0">
              <a:latin typeface="Century Gothic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B5365-22B4-49F4-BFE0-014C642B5778}" type="slidenum">
              <a:rPr lang="pl-PL"/>
              <a:pPr>
                <a:defRPr/>
              </a:pPr>
              <a:t>30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378700" cy="990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satMod val="130000"/>
                  </a:schemeClr>
                </a:solidFill>
              </a:rPr>
              <a:t>BUDOWA UCHWAŁY</a:t>
            </a:r>
            <a:br>
              <a:rPr lang="pl-PL" sz="40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pl-PL" sz="4000" b="1" dirty="0">
                <a:solidFill>
                  <a:schemeClr val="tx2">
                    <a:satMod val="130000"/>
                  </a:schemeClr>
                </a:solidFill>
              </a:rPr>
              <a:t>(przykład tytułu)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438400"/>
            <a:ext cx="7929563" cy="3657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pl-PL" b="1" smtClean="0"/>
              <a:t>UCHWAŁA NR XL/123/03</a:t>
            </a:r>
            <a:endParaRPr lang="pl-PL" smtClean="0"/>
          </a:p>
          <a:p>
            <a:pPr algn="ctr">
              <a:buFont typeface="Wingdings" pitchFamily="2" charset="2"/>
              <a:buNone/>
            </a:pPr>
            <a:r>
              <a:rPr lang="pl-PL" b="1" smtClean="0"/>
              <a:t>RADY MIEJSKIEJ WROCŁAWIA</a:t>
            </a:r>
            <a:endParaRPr lang="pl-PL" smtClean="0"/>
          </a:p>
          <a:p>
            <a:pPr algn="ctr">
              <a:buFont typeface="Wingdings" pitchFamily="2" charset="2"/>
              <a:buNone/>
            </a:pPr>
            <a:r>
              <a:rPr lang="pl-PL" smtClean="0"/>
              <a:t>z dnia 13 czerwca 2002 r.</a:t>
            </a:r>
          </a:p>
          <a:p>
            <a:pPr algn="ctr">
              <a:buFont typeface="Wingdings" pitchFamily="2" charset="2"/>
              <a:buNone/>
            </a:pPr>
            <a:r>
              <a:rPr lang="pl-PL" b="1" smtClean="0"/>
              <a:t>w sprawie ustalenia limitu licencji na wykonywanie transportu drogowego taksówką w roku 2003.</a:t>
            </a:r>
            <a:endParaRPr lang="pl-PL" smtClean="0"/>
          </a:p>
        </p:txBody>
      </p:sp>
      <p:cxnSp>
        <p:nvCxnSpPr>
          <p:cNvPr id="180228" name="Łącznik prosty 6"/>
          <p:cNvCxnSpPr>
            <a:cxnSpLocks noChangeShapeType="1"/>
          </p:cNvCxnSpPr>
          <p:nvPr/>
        </p:nvCxnSpPr>
        <p:spPr bwMode="auto">
          <a:xfrm>
            <a:off x="4643438" y="2708275"/>
            <a:ext cx="2592387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</p:cxnSp>
      <p:cxnSp>
        <p:nvCxnSpPr>
          <p:cNvPr id="180229" name="Łącznik prosty 6"/>
          <p:cNvCxnSpPr>
            <a:cxnSpLocks noChangeShapeType="1"/>
          </p:cNvCxnSpPr>
          <p:nvPr/>
        </p:nvCxnSpPr>
        <p:spPr bwMode="auto">
          <a:xfrm>
            <a:off x="4643438" y="2708275"/>
            <a:ext cx="2592387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</p:cxnSp>
      <p:cxnSp>
        <p:nvCxnSpPr>
          <p:cNvPr id="180230" name="Łącznik prosty 6"/>
          <p:cNvCxnSpPr>
            <a:cxnSpLocks noChangeShapeType="1"/>
          </p:cNvCxnSpPr>
          <p:nvPr/>
        </p:nvCxnSpPr>
        <p:spPr bwMode="auto">
          <a:xfrm>
            <a:off x="3348038" y="4437063"/>
            <a:ext cx="180022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ymbol zastępczy zawartości 2"/>
          <p:cNvSpPr>
            <a:spLocks noGrp="1"/>
          </p:cNvSpPr>
          <p:nvPr>
            <p:ph idx="1"/>
          </p:nvPr>
        </p:nvSpPr>
        <p:spPr>
          <a:xfrm>
            <a:off x="1116013" y="765175"/>
            <a:ext cx="7581900" cy="546100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pl-PL" sz="2000" smtClean="0"/>
              <a:t>UPOWAŻNIENIE DO WYDANI AKTU PRAWA MIEJSCOWEGO</a:t>
            </a:r>
            <a:br>
              <a:rPr lang="pl-PL" sz="2000" smtClean="0"/>
            </a:b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ctr">
              <a:buFont typeface="Wingdings 2" pitchFamily="18" charset="2"/>
              <a:buNone/>
            </a:pPr>
            <a:endParaRPr lang="pl-PL" sz="2000" smtClean="0"/>
          </a:p>
          <a:p>
            <a:pPr algn="just">
              <a:buFont typeface="Wingdings 2" pitchFamily="18" charset="2"/>
              <a:buNone/>
            </a:pPr>
            <a:r>
              <a:rPr lang="pl-PL" sz="2000" smtClean="0"/>
              <a:t>  GENERALNE                                          SZCZEGÓŁOWE</a:t>
            </a:r>
          </a:p>
          <a:p>
            <a:pPr>
              <a:buFont typeface="Wingdings 2" pitchFamily="18" charset="2"/>
              <a:buNone/>
            </a:pPr>
            <a:r>
              <a:rPr lang="pl-PL" sz="2000" smtClean="0"/>
              <a:t>(zawarte w ustawie samorządowej )      (zawarte w innej ustawie)</a:t>
            </a:r>
          </a:p>
        </p:txBody>
      </p:sp>
      <p:cxnSp>
        <p:nvCxnSpPr>
          <p:cNvPr id="7" name="Łącznik prosty ze strzałką 6"/>
          <p:cNvCxnSpPr/>
          <p:nvPr/>
        </p:nvCxnSpPr>
        <p:spPr>
          <a:xfrm rot="10800000" flipV="1">
            <a:off x="2268538" y="2420938"/>
            <a:ext cx="2016125" cy="1368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716463" y="2420938"/>
            <a:ext cx="1871662" cy="1439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0"/>
            <a:ext cx="7499350" cy="11969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chemeClr val="tx2">
                    <a:satMod val="130000"/>
                  </a:schemeClr>
                </a:solidFill>
              </a:rPr>
              <a:t>OZNACZANIE JEDNOSTEK REDAKCYJNYCH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09625" y="1268413"/>
            <a:ext cx="7958138" cy="5589587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UCHWAŁA </a:t>
            </a:r>
            <a:endParaRPr lang="pl-PL" sz="20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RADY MIEJSKIEJ WROCŁAWIA</a:t>
            </a:r>
            <a:endParaRPr lang="pl-PL" sz="20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dirty="0" smtClean="0"/>
              <a:t>z dnia 13 czerwca 2002 r.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w sprawie ustalenia limitu licencji na wykonywanie transportu drogowego taksówką w roku 2003.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pl-PL" sz="1000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2000" dirty="0" smtClean="0"/>
              <a:t>		</a:t>
            </a:r>
            <a:r>
              <a:rPr lang="pl-PL" sz="1800" dirty="0" smtClean="0"/>
              <a:t>Na podstawie art. 18 ust. 2 </a:t>
            </a:r>
            <a:r>
              <a:rPr lang="pl-PL" sz="1800" dirty="0" err="1" smtClean="0"/>
              <a:t>pkt</a:t>
            </a:r>
            <a:r>
              <a:rPr lang="pl-PL" sz="1800" dirty="0" smtClean="0"/>
              <a:t> 15 i art. 41 ust. 1 oraz art. 42 ustawy z dnia 8 marca 1998 r. o samorządzie gminnym (Dz. U. z 2001 r. Nr 142, poz. 1591), w związku z art. 6 ust. 6 ustawy z 6 września 2001 r. o transporcie drogowym (Dz. U. Nr 125, poz. 1371) Rada Miejska Wrocławia uchwala, co następuje: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1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b="1" dirty="0" smtClean="0"/>
              <a:t>	§ 1.</a:t>
            </a:r>
            <a:r>
              <a:rPr lang="pl-PL" sz="1800" dirty="0" smtClean="0"/>
              <a:t> 1. Ustala się na rok 2003 limit nowych licencji na wykonywanie transportu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/>
              <a:t>drogowego taksówką w liczbie 130.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dirty="0" smtClean="0"/>
              <a:t>	       2. Limit obowiązuje na terenie miasta Wrocławia.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b="1" dirty="0" smtClean="0"/>
              <a:t>	§ 2.</a:t>
            </a:r>
            <a:r>
              <a:rPr lang="pl-PL" sz="1800" dirty="0" smtClean="0"/>
              <a:t> Wykonanie uchwały powierza się Zarządowi Miasta.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l-PL" sz="1800" b="1" dirty="0" smtClean="0"/>
              <a:t>	§ 3.</a:t>
            </a:r>
            <a:r>
              <a:rPr lang="pl-PL" sz="1800" dirty="0" smtClean="0"/>
              <a:t> Uchwała wchodzi w życie po upływie 14 dni od dnia ogłoszenia w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l-PL" sz="1800" dirty="0" smtClean="0"/>
              <a:t>Dzienniku Urzędowym Województwa Dolnośląskiego. 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3203575" y="3357563"/>
            <a:ext cx="194468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b="1">
                <a:solidFill>
                  <a:schemeClr val="tx2">
                    <a:satMod val="130000"/>
                  </a:schemeClr>
                </a:solidFill>
              </a:rPr>
              <a:t>OZNACZANIE JEDNOSTEK REDAKCYJNYCH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844675"/>
            <a:ext cx="7866062" cy="4752975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UCHWAŁA NR XL/123/03</a:t>
            </a:r>
            <a:endParaRPr lang="pl-PL" sz="20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RADY MIEJSKIEJ WROCŁAWIA</a:t>
            </a:r>
            <a:endParaRPr lang="pl-PL" sz="20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dirty="0" smtClean="0"/>
              <a:t>z dnia 13 czerwca 2002 r.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l-PL" sz="2000" b="1" dirty="0" smtClean="0"/>
              <a:t>w sprawie ustalenia limitu licencji na wykonywanie transportu drogowego taksówką w roku 2003.</a:t>
            </a:r>
          </a:p>
          <a:p>
            <a:pPr algn="ctr">
              <a:buFont typeface="Wingdings" pitchFamily="2" charset="2"/>
              <a:buNone/>
            </a:pPr>
            <a:endParaRPr lang="pl-PL" sz="1000" b="1" dirty="0" smtClean="0"/>
          </a:p>
          <a:p>
            <a:pPr>
              <a:buFont typeface="Wingdings" pitchFamily="2" charset="2"/>
              <a:buNone/>
            </a:pPr>
            <a:r>
              <a:rPr lang="pl-PL" sz="2000" dirty="0" smtClean="0"/>
              <a:t>		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Na podstawie art. 18 ust. 2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15 i art. 41 ust. 1 oraz art. 42 ustawy z dnia 8 marca 1998 r. o samorządzie gminnym (Dz. U. z 2001 r. Nr 142, poz. 1591), w związku z art. 6 ust. 6 ustawy z 6 września 2001 r. o transporcie drogowym (Dz. U. Nr 125, poz. 1371) Rada Miejska Wrocławia uchwala, co następuje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0" indent="530225">
              <a:buFont typeface="Wingdings" pitchFamily="2" charset="2"/>
              <a:buNone/>
            </a:pP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§ 1.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Ustala się na rok 2003 limit nowych licencji na wykonywanie transportu drogowego taksówką w liczbie 130.</a:t>
            </a:r>
          </a:p>
          <a:p>
            <a:pPr>
              <a:buFont typeface="Wingdings" pitchFamily="2" charset="2"/>
              <a:buNone/>
            </a:pPr>
            <a:endParaRPr lang="pl-PL" sz="1600" strike="sngStrike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pl-PL" sz="1600" b="1" strike="sngStrike" dirty="0" smtClean="0">
                <a:latin typeface="Arial" pitchFamily="34" charset="0"/>
                <a:cs typeface="Arial" pitchFamily="34" charset="0"/>
              </a:rPr>
              <a:t>§ 1</a:t>
            </a:r>
            <a:endParaRPr lang="pl-PL" sz="1600" strike="sngStrike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pl-PL" sz="1600" strike="sngStrike" dirty="0" smtClean="0">
                <a:latin typeface="Arial" pitchFamily="34" charset="0"/>
                <a:cs typeface="Arial" pitchFamily="34" charset="0"/>
              </a:rPr>
              <a:t>Ustala się na rok 2003 limit nowych licencji na wykonywanie transportu</a:t>
            </a:r>
          </a:p>
          <a:p>
            <a:pPr>
              <a:buFont typeface="Wingdings" pitchFamily="2" charset="2"/>
              <a:buNone/>
            </a:pPr>
            <a:r>
              <a:rPr lang="pl-PL" sz="1600" strike="sngStrike" dirty="0" smtClean="0">
                <a:latin typeface="Arial" pitchFamily="34" charset="0"/>
                <a:cs typeface="Arial" pitchFamily="34" charset="0"/>
              </a:rPr>
              <a:t>drogowego taksówką w liczbie 130.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00063"/>
            <a:ext cx="7793038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rgbClr val="0000FF"/>
                </a:solidFill>
                <a:latin typeface="Times New Roman" pitchFamily="18" charset="0"/>
              </a:rPr>
              <a:t>WYTYCZNE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748712" cy="4752975"/>
          </a:xfrm>
        </p:spPr>
        <p:txBody>
          <a:bodyPr rtlCol="0">
            <a:normAutofit/>
          </a:bodyPr>
          <a:lstStyle/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pl-PL" sz="2400" dirty="0" smtClean="0">
                <a:latin typeface="Arial" pitchFamily="34" charset="0"/>
                <a:cs typeface="Arial" pitchFamily="34" charset="0"/>
              </a:rPr>
              <a:t>wytycznych można wskazać w szczególności: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 		1) rozstrzygnięcia, których nie wolno przewidzieć w rozporządzeniu; 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		2) granice, w jakich muszą zmieścić się rozstrzygnięcia 		    rozporządzenia;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		3) wymagania, jakim mają odpowiadać rozwiązania przyjęte w 		    rozporządzeniu;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		4) cele, jakie mają zostać osiągnięte przez rozporządzenie;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Arial" pitchFamily="34" charset="0"/>
                <a:cs typeface="Arial" pitchFamily="34" charset="0"/>
              </a:rPr>
              <a:t>		5) okoliczności, jakie należy uwzględnić, tworząc rozporządzenie</a:t>
            </a:r>
            <a:r>
              <a:rPr lang="pl-PL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pl-PL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1071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b="1" smtClean="0">
                <a:solidFill>
                  <a:srgbClr val="0000FF"/>
                </a:solidFill>
                <a:latin typeface="Times New Roman" pitchFamily="18" charset="0"/>
              </a:rPr>
              <a:t>WYTYCZNE</a:t>
            </a:r>
            <a:br>
              <a:rPr lang="pl-PL" sz="4000" b="1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pl-PL" sz="3600" smtClean="0">
                <a:solidFill>
                  <a:srgbClr val="0000FF"/>
                </a:solidFill>
                <a:latin typeface="Times New Roman" pitchFamily="18" charset="0"/>
              </a:rPr>
              <a:t>(przykład)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b="1" smtClean="0">
                <a:latin typeface="Times New Roman" pitchFamily="18" charset="0"/>
              </a:rPr>
              <a:t>Art. 26.</a:t>
            </a:r>
            <a:r>
              <a:rPr lang="pl-PL" smtClean="0">
                <a:latin typeface="Times New Roman" pitchFamily="18" charset="0"/>
              </a:rPr>
              <a:t> ...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sz="1800" smtClean="0">
                <a:latin typeface="Times New Roman" pitchFamily="18" charset="0"/>
              </a:rPr>
              <a:t> 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sz="2800" smtClean="0">
                <a:latin typeface="Times New Roman" pitchFamily="18" charset="0"/>
              </a:rPr>
              <a:t>		7. Minister właściwy do spraw transportu określi, w drodze rozporządzenia, przepisy szczegółowe dotyczące sposobu wykonywania pomiarów, uwzględniające w szczególności postanowienia konwencji o pomierzaniu statków żeglugi śródlądowej, oraz tryb postępowania pomiarowego, wzory świadectw pomiarowych, uwzględniając wielkość i przeznaczenie statku.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928688" y="4000500"/>
            <a:ext cx="7786687" cy="46038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857250" y="4429125"/>
            <a:ext cx="7620000" cy="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928688" y="4786313"/>
            <a:ext cx="7620000" cy="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928688" y="5143500"/>
            <a:ext cx="7620000" cy="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857250" y="5500688"/>
            <a:ext cx="4857750" cy="46037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animBg="1"/>
      <p:bldP spid="10245" grpId="0" animBg="1"/>
      <p:bldP spid="10246" grpId="0" animBg="1"/>
      <p:bldP spid="10247" grpId="0" animBg="1"/>
      <p:bldP spid="102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428750"/>
            <a:ext cx="8704262" cy="46085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b="1" smtClean="0">
                <a:latin typeface="Times New Roman" pitchFamily="18" charset="0"/>
              </a:rPr>
              <a:t>§ 120: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mtClean="0">
                <a:latin typeface="Times New Roman" pitchFamily="18" charset="0"/>
              </a:rPr>
              <a:t>	W tytule rozporządzenia w oddzielnych wierszach zamieszcza się: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2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pl-PL" smtClean="0">
                <a:solidFill>
                  <a:schemeClr val="hlink"/>
                </a:solidFill>
                <a:latin typeface="Times New Roman" pitchFamily="18" charset="0"/>
              </a:rPr>
              <a:t>oznaczenie rodzaju aktu;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400" smtClean="0">
              <a:solidFill>
                <a:schemeClr val="hlink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pl-PL" smtClean="0">
                <a:solidFill>
                  <a:schemeClr val="hlink"/>
                </a:solidFill>
                <a:latin typeface="Times New Roman" pitchFamily="18" charset="0"/>
              </a:rPr>
              <a:t>nazwę organu wydającego rozporządzenie;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400" smtClean="0">
              <a:solidFill>
                <a:schemeClr val="hlink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pl-PL" smtClean="0">
                <a:solidFill>
                  <a:schemeClr val="hlink"/>
                </a:solidFill>
                <a:latin typeface="Times New Roman" pitchFamily="18" charset="0"/>
              </a:rPr>
              <a:t>datę rozporządzenia;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600" smtClean="0">
              <a:solidFill>
                <a:schemeClr val="hlink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pl-PL" smtClean="0">
                <a:solidFill>
                  <a:schemeClr val="hlink"/>
                </a:solidFill>
                <a:latin typeface="Times New Roman" pitchFamily="18" charset="0"/>
              </a:rPr>
              <a:t>określenie przedmiotu rozporządzenia.</a:t>
            </a:r>
            <a:r>
              <a:rPr lang="pl-PL" smtClean="0">
                <a:latin typeface="Times New Roman" pitchFamily="18" charset="0"/>
              </a:rPr>
              <a:t> </a:t>
            </a:r>
          </a:p>
        </p:txBody>
      </p:sp>
      <p:sp>
        <p:nvSpPr>
          <p:cNvPr id="14233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TYTUŁ ROZPORZĄDZENIA</a:t>
            </a:r>
            <a:endParaRPr lang="pl-PL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549275"/>
            <a:ext cx="8704262" cy="5688013"/>
          </a:xfrm>
        </p:spPr>
        <p:txBody>
          <a:bodyPr rtlCol="0">
            <a:normAutofit lnSpcReduction="1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400" dirty="0" smtClean="0">
                <a:latin typeface="Times New Roman" pitchFamily="18" charset="0"/>
              </a:rPr>
              <a:t>Organ właściwy do wydania rozporządzenia określa się pełną nazwą tego organu, zgodną z aktem o jego utworzeniu.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400" dirty="0" smtClean="0">
                <a:latin typeface="Times New Roman" pitchFamily="18" charset="0"/>
              </a:rPr>
              <a:t> </a:t>
            </a:r>
            <a:r>
              <a:rPr lang="pl-PL" sz="2400" dirty="0" smtClean="0">
                <a:latin typeface="Times New Roman" pitchFamily="18" charset="0"/>
              </a:rPr>
              <a:t>Jeżeli rozporządzenie ma wydać minister, wskazuje się go jako ministra właściwego do spraw określonych nazwą działu administracji rządowej, którym kieruje, ustaloną w </a:t>
            </a:r>
            <a:r>
              <a:rPr lang="pl-PL" sz="2400" b="1" dirty="0" smtClean="0">
                <a:latin typeface="Times New Roman" pitchFamily="18" charset="0"/>
              </a:rPr>
              <a:t>art. </a:t>
            </a:r>
            <a:r>
              <a:rPr lang="pl-PL" sz="2400" b="1" dirty="0" smtClean="0">
                <a:latin typeface="Times New Roman" pitchFamily="18" charset="0"/>
              </a:rPr>
              <a:t>5 ustawy z dnia 4 września 1997 r. o działach administracji rządowej</a:t>
            </a:r>
            <a:r>
              <a:rPr lang="pl-PL" sz="2400" dirty="0" smtClean="0">
                <a:latin typeface="Times New Roman" pitchFamily="18" charset="0"/>
              </a:rPr>
              <a:t> (Dz. U. z 1999 r. Nr 82, poz. 928), z wyjątkiem: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Times New Roman" pitchFamily="18" charset="0"/>
              </a:rPr>
              <a:t>		- Ministra Obrony Narodowej,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Times New Roman" pitchFamily="18" charset="0"/>
              </a:rPr>
              <a:t>		- Ministra Sprawiedliwości,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2400" dirty="0" smtClean="0">
                <a:latin typeface="Times New Roman" pitchFamily="18" charset="0"/>
              </a:rPr>
              <a:t>	których wskazuje się ich nazwami własnymi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 b="1" dirty="0" smtClean="0">
                <a:latin typeface="Times New Roman" pitchFamily="18" charset="0"/>
              </a:rPr>
              <a:t>Art. 5.</a:t>
            </a:r>
            <a:r>
              <a:rPr lang="pl-PL" dirty="0" smtClean="0">
                <a:latin typeface="Times New Roman" pitchFamily="18" charset="0"/>
              </a:rPr>
              <a:t> Ustala się następujące działy: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1)	administracja publiczna,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1a)	budownictwo, gospodarka przestrzenna i mieszkaniowa,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2)	budżet,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3)	finanse publiczne,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4)	gospodarka,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5)	gospodarka morska,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6)	gospodarka wodna,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7)	instytucje finansowe,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7a)	informatyzacja,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8)	integracja europejska,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9)	kultura i ochrona dziedzictwa narodowego,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pl-PL" dirty="0" smtClean="0">
                <a:latin typeface="Times New Roman" pitchFamily="18" charset="0"/>
              </a:rPr>
              <a:t>	10)	kultura fizyczna i sport,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</a:rPr>
              <a:t>11)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łączność,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12)	(skreślony),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13)	nauka, 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14)	obrona narodowa,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15)	oświata i wychowanie,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16)	praca,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17)	rolnictwo,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18)	rozwój wsi,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18a) </a:t>
            </a:r>
            <a:r>
              <a:rPr lang="pl-PL" dirty="0" smtClean="0">
                <a:latin typeface="Times New Roman" pitchFamily="18" charset="0"/>
              </a:rPr>
              <a:t>	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rozwój regionalny,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18b) </a:t>
            </a:r>
            <a:r>
              <a:rPr lang="pl-PL" dirty="0" smtClean="0">
                <a:latin typeface="Times New Roman" pitchFamily="18" charset="0"/>
              </a:rPr>
              <a:t>	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rynki rolne,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19)	Skarb Państwa, 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20)	sprawiedliwość, 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21)	szkolnictwo wyższe, </a:t>
            </a:r>
            <a:endParaRPr lang="pl-PL" dirty="0" smtClean="0">
              <a:latin typeface="Times New Roman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687</Words>
  <Application>Microsoft Office PowerPoint</Application>
  <PresentationFormat>Pokaz na ekranie (4:3)</PresentationFormat>
  <Paragraphs>262</Paragraphs>
  <Slides>34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35" baseType="lpstr">
      <vt:lpstr>Motyw pakietu Office</vt:lpstr>
      <vt:lpstr>Slajd 1</vt:lpstr>
      <vt:lpstr>Slajd 2</vt:lpstr>
      <vt:lpstr>KONSTYTUCJA RP</vt:lpstr>
      <vt:lpstr>WYTYCZNE</vt:lpstr>
      <vt:lpstr>WYTYCZNE (przykład)</vt:lpstr>
      <vt:lpstr>TYTUŁ ROZPORZĄDZENIA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Podstawa prawna</vt:lpstr>
      <vt:lpstr>Slajd 16</vt:lpstr>
      <vt:lpstr>Slajd 17</vt:lpstr>
      <vt:lpstr>Slajd 18</vt:lpstr>
      <vt:lpstr>Jednostki redakcyjne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BUDOWA UCHWAŁY (przykład tytułu)</vt:lpstr>
      <vt:lpstr>Slajd 32</vt:lpstr>
      <vt:lpstr>OZNACZANIE JEDNOSTEK REDAKCYJNYCH</vt:lpstr>
      <vt:lpstr>OZNACZANIE JEDNOSTEK REDAKCYJNYCH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Atha Maris</dc:creator>
  <cp:lastModifiedBy>Atha Maris</cp:lastModifiedBy>
  <cp:revision>9</cp:revision>
  <dcterms:created xsi:type="dcterms:W3CDTF">2015-12-17T23:36:13Z</dcterms:created>
  <dcterms:modified xsi:type="dcterms:W3CDTF">2015-12-18T01:04:28Z</dcterms:modified>
</cp:coreProperties>
</file>