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A82-0A1E-4BE6-BECF-0503888949EA}" type="datetimeFigureOut">
              <a:rPr lang="pl-PL" smtClean="0"/>
              <a:t>2014-11-12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A2B339A0-1B71-4B45-A975-18333B2310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6741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A82-0A1E-4BE6-BECF-0503888949EA}" type="datetimeFigureOut">
              <a:rPr lang="pl-PL" smtClean="0"/>
              <a:t>2014-11-12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A2B339A0-1B71-4B45-A975-18333B2310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9941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A82-0A1E-4BE6-BECF-0503888949EA}" type="datetimeFigureOut">
              <a:rPr lang="pl-PL" smtClean="0"/>
              <a:t>2014-11-12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A2B339A0-1B71-4B45-A975-18333B2310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63180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A82-0A1E-4BE6-BECF-0503888949EA}" type="datetimeFigureOut">
              <a:rPr lang="pl-PL" smtClean="0"/>
              <a:t>2014-11-12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A2B339A0-1B71-4B45-A975-18333B2310E6}" type="slidenum">
              <a:rPr lang="pl-PL" smtClean="0"/>
              <a:t>‹#›</a:t>
            </a:fld>
            <a:endParaRPr lang="pl-PL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90922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A82-0A1E-4BE6-BECF-0503888949EA}" type="datetimeFigureOut">
              <a:rPr lang="pl-PL" smtClean="0"/>
              <a:t>2014-11-12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A2B339A0-1B71-4B45-A975-18333B2310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0314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A82-0A1E-4BE6-BECF-0503888949EA}" type="datetimeFigureOut">
              <a:rPr lang="pl-PL" smtClean="0"/>
              <a:t>2014-11-12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39A0-1B71-4B45-A975-18333B2310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0110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A82-0A1E-4BE6-BECF-0503888949EA}" type="datetimeFigureOut">
              <a:rPr lang="pl-PL" smtClean="0"/>
              <a:t>2014-11-12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39A0-1B71-4B45-A975-18333B2310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18897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A82-0A1E-4BE6-BECF-0503888949EA}" type="datetimeFigureOut">
              <a:rPr lang="pl-PL" smtClean="0"/>
              <a:t>2014-11-12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39A0-1B71-4B45-A975-18333B2310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557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34772A82-0A1E-4BE6-BECF-0503888949EA}" type="datetimeFigureOut">
              <a:rPr lang="pl-PL" smtClean="0"/>
              <a:t>2014-11-12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A2B339A0-1B71-4B45-A975-18333B2310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7232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A82-0A1E-4BE6-BECF-0503888949EA}" type="datetimeFigureOut">
              <a:rPr lang="pl-PL" smtClean="0"/>
              <a:t>2014-11-12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39A0-1B71-4B45-A975-18333B2310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129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A82-0A1E-4BE6-BECF-0503888949EA}" type="datetimeFigureOut">
              <a:rPr lang="pl-PL" smtClean="0"/>
              <a:t>2014-11-12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A2B339A0-1B71-4B45-A975-18333B2310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1021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A82-0A1E-4BE6-BECF-0503888949EA}" type="datetimeFigureOut">
              <a:rPr lang="pl-PL" smtClean="0"/>
              <a:t>2014-11-12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39A0-1B71-4B45-A975-18333B2310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1507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A82-0A1E-4BE6-BECF-0503888949EA}" type="datetimeFigureOut">
              <a:rPr lang="pl-PL" smtClean="0"/>
              <a:t>2014-11-12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39A0-1B71-4B45-A975-18333B2310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8176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A82-0A1E-4BE6-BECF-0503888949EA}" type="datetimeFigureOut">
              <a:rPr lang="pl-PL" smtClean="0"/>
              <a:t>2014-11-12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39A0-1B71-4B45-A975-18333B2310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9038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A82-0A1E-4BE6-BECF-0503888949EA}" type="datetimeFigureOut">
              <a:rPr lang="pl-PL" smtClean="0"/>
              <a:t>2014-11-12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39A0-1B71-4B45-A975-18333B2310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5992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A82-0A1E-4BE6-BECF-0503888949EA}" type="datetimeFigureOut">
              <a:rPr lang="pl-PL" smtClean="0"/>
              <a:t>2014-11-12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39A0-1B71-4B45-A975-18333B2310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9265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A82-0A1E-4BE6-BECF-0503888949EA}" type="datetimeFigureOut">
              <a:rPr lang="pl-PL" smtClean="0"/>
              <a:t>2014-11-12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39A0-1B71-4B45-A975-18333B2310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966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72A82-0A1E-4BE6-BECF-0503888949EA}" type="datetimeFigureOut">
              <a:rPr lang="pl-PL" smtClean="0"/>
              <a:t>2014-11-12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339A0-1B71-4B45-A975-18333B2310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7221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l-PL" dirty="0" smtClean="0"/>
              <a:t>Skarga indywidualna do </a:t>
            </a:r>
            <a:r>
              <a:rPr lang="pl-PL" dirty="0" err="1" smtClean="0"/>
              <a:t>ETPCz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2016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Etapy w postępowaniu przed </a:t>
            </a:r>
            <a:r>
              <a:rPr lang="pl-PL" dirty="0" err="1" smtClean="0"/>
              <a:t>ETPCz</a:t>
            </a:r>
            <a:r>
              <a:rPr lang="pl-PL" dirty="0" smtClean="0"/>
              <a:t> w sprawie skargi indywidualnej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251882"/>
            <a:ext cx="10852037" cy="3807724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pl-PL" dirty="0"/>
              <a:t>Z</a:t>
            </a:r>
            <a:r>
              <a:rPr lang="pl-PL" dirty="0" smtClean="0"/>
              <a:t>łożenie skargi przez skarżącego;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dirty="0"/>
              <a:t>P</a:t>
            </a:r>
            <a:r>
              <a:rPr lang="pl-PL" dirty="0" smtClean="0"/>
              <a:t>rzydzielenie skargi właściwej Izbie, która rejestruje ją i kieruje do wyznaczonego sędziego sprawozdawcy;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dirty="0" smtClean="0"/>
              <a:t>Ewentualne skierowanie skargi do Komitetu trzech sędziów - możliwość podjęcia decyzji o niedopuszczalności skargi lub o skreśleniu z listy spraw przez sędziego orzekającego jednoosobowo;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dirty="0" smtClean="0"/>
              <a:t>Jeżeli Komitet nie był jednomyślny w kwestii uznania skargi za niedopuszczalną, sprawę przejmuje do rozpatrzenia Izba;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dirty="0" smtClean="0"/>
              <a:t>Decyzja Izby o dopuszczalności skargi skutkuje podjęciem przez nią działań na rzecz polubownego załatwienia sprawy.</a:t>
            </a:r>
          </a:p>
          <a:p>
            <a:pPr marL="457200" indent="-457200" algn="just">
              <a:buFont typeface="+mj-lt"/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6159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777923" y="627798"/>
            <a:ext cx="9635319" cy="5564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sz="2400" dirty="0" smtClean="0"/>
              <a:t>6. Rozprawa, na której odbywa się ustna część postępowania;</a:t>
            </a:r>
          </a:p>
          <a:p>
            <a:pPr algn="just">
              <a:lnSpc>
                <a:spcPct val="150000"/>
              </a:lnSpc>
            </a:pPr>
            <a:r>
              <a:rPr lang="pl-PL" sz="2400" dirty="0" smtClean="0"/>
              <a:t>7. W każdym czasie przed wydaniem wyroku Izba może zrzec się swojej właściwości na rzecz Wielkiej Izby; </a:t>
            </a:r>
          </a:p>
          <a:p>
            <a:pPr algn="just">
              <a:lnSpc>
                <a:spcPct val="150000"/>
              </a:lnSpc>
            </a:pPr>
            <a:r>
              <a:rPr lang="pl-PL" sz="2400" dirty="0" smtClean="0"/>
              <a:t>8. Jeżeli powyższa sytuacja nie miała miejsca, postępowanie przed Izbą kończy się wydaniem orzeczenia;</a:t>
            </a:r>
          </a:p>
          <a:p>
            <a:pPr algn="just">
              <a:lnSpc>
                <a:spcPct val="150000"/>
              </a:lnSpc>
            </a:pPr>
            <a:r>
              <a:rPr lang="pl-PL" sz="2400" dirty="0" smtClean="0"/>
              <a:t>9. W sytuacji, gdy żadna ze stron nie skorzystała z możliwości przedłożenia sprawy Wielkiej Izbie, wyrok Izby staje się ostateczny z upływem 3-miesięcznego terminu;</a:t>
            </a:r>
          </a:p>
          <a:p>
            <a:pPr algn="just">
              <a:lnSpc>
                <a:spcPct val="150000"/>
              </a:lnSpc>
            </a:pPr>
            <a:r>
              <a:rPr lang="pl-PL" sz="2400" dirty="0" smtClean="0"/>
              <a:t>10. Nad wykonaniem ostatecznych wyroków </a:t>
            </a:r>
            <a:r>
              <a:rPr lang="pl-PL" sz="2400" dirty="0" err="1" smtClean="0"/>
              <a:t>ETPCz</a:t>
            </a:r>
            <a:r>
              <a:rPr lang="pl-PL" sz="2400" dirty="0" smtClean="0"/>
              <a:t> czuwa Komitet Ministrów Rady Europy.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82984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Warunki, które musi spełniać skarga indywidualna: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0456252" cy="3750028"/>
          </a:xfrm>
        </p:spPr>
        <p:txBody>
          <a:bodyPr>
            <a:normAutofit fontScale="85000"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pl-PL" dirty="0" smtClean="0"/>
              <a:t>Musi dotyczyć WYŁĄCZNIE naruszenia praw gwarantowanych w Konwencji o ochronie praw człowieka i podstawowych wolności oraz w jej Protokołach dodatkowych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dirty="0" smtClean="0"/>
              <a:t>Przedmiotem skargi mogą być tylko działania lub zaniechania władzy publicznej tzn., że skarga może być złożona wyłącznie przeciwko państwu lub kilku państwom, które są stroną Konwencji – nie można kierować do </a:t>
            </a:r>
            <a:r>
              <a:rPr lang="pl-PL" dirty="0" err="1" smtClean="0"/>
              <a:t>ETPCz</a:t>
            </a:r>
            <a:r>
              <a:rPr lang="pl-PL" dirty="0" smtClean="0"/>
              <a:t> skarg przeciwko os. fizycznym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dirty="0" smtClean="0"/>
              <a:t>W stosunku do Polski dopuszcza się jedynie skargi dotyczące czynów, decyzji i faktów, które nastąpiły po 30 kwietnia 1993 r.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dirty="0" smtClean="0"/>
              <a:t>Ze skargą można wystąpić po wykorzystaniu wszystkich dostępnych w kraju środków odwoławczych, przewidzianych prawem dla sprawy, której skarga dotyczy.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dirty="0" smtClean="0"/>
              <a:t>Skargę należy wnieść nie później niż przed upływem sześciu miesięcy od dnia wydania ostatecznej decyzji przez sąd krajowy lub inny organ rozstrzygający dany rodzaj sprawy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5198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491319" y="354842"/>
            <a:ext cx="1022217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000" dirty="0" smtClean="0"/>
              <a:t>6. Ze skargą może wystąpić każdy, kto uważa że został osobiście i bezpośrednio dotknięty naruszeniem praw  określonych w Konwencji i jej Protokołach. Skargi złożone w interesie osoby trzeciej nie są przyjmowane do rozpoznania.</a:t>
            </a:r>
          </a:p>
          <a:p>
            <a:pPr algn="just"/>
            <a:r>
              <a:rPr lang="pl-PL" sz="2000" dirty="0" smtClean="0"/>
              <a:t>7. Skarga nie może być wniesiona w sposób anonimowy.</a:t>
            </a:r>
          </a:p>
          <a:p>
            <a:pPr algn="just"/>
            <a:r>
              <a:rPr lang="pl-PL" sz="2000" dirty="0" smtClean="0"/>
              <a:t>8. Skarga nie może być identyczna co do meritum ze sprawą rozpatrzoną już wcześniej przez </a:t>
            </a:r>
            <a:r>
              <a:rPr lang="pl-PL" sz="2000" dirty="0" err="1" smtClean="0"/>
              <a:t>ETPCz</a:t>
            </a:r>
            <a:endParaRPr lang="pl-PL" sz="2000" dirty="0" smtClean="0"/>
          </a:p>
          <a:p>
            <a:pPr algn="just"/>
            <a:r>
              <a:rPr lang="pl-PL" sz="2000" dirty="0" smtClean="0"/>
              <a:t>9. Nie można skorzystać ze skargi indywidualnej, jeżeli sprawa została już przedłożona innej międzynarodowej procedurze kontrolnej.</a:t>
            </a:r>
          </a:p>
          <a:p>
            <a:pPr algn="just"/>
            <a:r>
              <a:rPr lang="pl-PL" sz="2000" dirty="0" smtClean="0"/>
              <a:t>10. Skarga nie może być w sposób oczywisty nieuzasadniona lub stanowić nadużycie prawa do skargi.</a:t>
            </a:r>
          </a:p>
          <a:p>
            <a:pPr algn="just"/>
            <a:r>
              <a:rPr lang="pl-PL" sz="2000" dirty="0" smtClean="0"/>
              <a:t>11. Protokół nr 14 wprowadza także przesłankę „znaczącego uszczerbku” doznanego przez skarżącego. </a:t>
            </a:r>
          </a:p>
          <a:p>
            <a:pPr algn="just"/>
            <a:r>
              <a:rPr lang="pl-PL" sz="2000" dirty="0" smtClean="0"/>
              <a:t>12. Skargę należy składać bezpośrednio do </a:t>
            </a:r>
            <a:r>
              <a:rPr lang="pl-PL" sz="2000" dirty="0" err="1" smtClean="0"/>
              <a:t>ETPCz</a:t>
            </a:r>
            <a:r>
              <a:rPr lang="pl-PL" sz="2000" dirty="0" smtClean="0"/>
              <a:t> , na adres jego Kancelarii w Strasburgu. </a:t>
            </a:r>
          </a:p>
          <a:p>
            <a:pPr algn="just"/>
            <a:r>
              <a:rPr lang="pl-PL" sz="2000" dirty="0" smtClean="0"/>
              <a:t>13. Do czasu podjęcia decyzji o dopuszczalności skargi, wnoszący skargę może posługiwać się swoim własnym językiem lub językiem innego państwa, jednak w dalszym ciągu postępowania korespondencja będzie przekazywana skarżącemu, w którymś z dwóch oficjalnych języków Trybunału tzn. </a:t>
            </a:r>
            <a:r>
              <a:rPr lang="pl-PL" sz="2000" dirty="0" err="1" smtClean="0"/>
              <a:t>anglielskim</a:t>
            </a:r>
            <a:r>
              <a:rPr lang="pl-PL" sz="2000" dirty="0" smtClean="0"/>
              <a:t> lub francuskim.</a:t>
            </a:r>
          </a:p>
          <a:p>
            <a:pPr algn="just"/>
            <a:r>
              <a:rPr lang="pl-PL" sz="2000" dirty="0" smtClean="0"/>
              <a:t>14. Skarga musi być złożona na piśmie i opatrzona podpisem skarżącego lub jego pełnomocnika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4637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Skarga złożona do </a:t>
            </a:r>
            <a:r>
              <a:rPr lang="pl-PL" dirty="0" err="1" smtClean="0"/>
              <a:t>ETPCz</a:t>
            </a:r>
            <a:r>
              <a:rPr lang="pl-PL" dirty="0" smtClean="0"/>
              <a:t> powinna zawierać: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2"/>
            <a:ext cx="10879333" cy="3845563"/>
          </a:xfrm>
        </p:spPr>
        <p:txBody>
          <a:bodyPr>
            <a:normAutofit fontScale="77500" lnSpcReduction="20000"/>
          </a:bodyPr>
          <a:lstStyle/>
          <a:p>
            <a:r>
              <a:rPr lang="pl-PL" dirty="0" smtClean="0"/>
              <a:t>Dane personalne skarżącego oraz nazwę państwa przeciwko któremu jest kierowana,</a:t>
            </a:r>
          </a:p>
          <a:p>
            <a:r>
              <a:rPr lang="pl-PL" dirty="0" smtClean="0"/>
              <a:t>Dane adwokata lub innej osoby reprezentującej skarżącego oraz formularz pełnomocnictwa,</a:t>
            </a:r>
          </a:p>
          <a:p>
            <a:r>
              <a:rPr lang="pl-PL" dirty="0" smtClean="0"/>
              <a:t>Przedmiot skargi,</a:t>
            </a:r>
          </a:p>
          <a:p>
            <a:r>
              <a:rPr lang="pl-PL" dirty="0" smtClean="0"/>
              <a:t>Wskazanie prawa lub praw zawartych w Konwencji lub Protokołach dodatkowych, których naruszenie zarzuca skarżący oraz przedstawienie argumentów na poparcie tych zarzutów,</a:t>
            </a:r>
          </a:p>
          <a:p>
            <a:r>
              <a:rPr lang="pl-PL" dirty="0" smtClean="0"/>
              <a:t>Informację o spełnieniu warunków dopuszczalności skargi,</a:t>
            </a:r>
          </a:p>
          <a:p>
            <a:r>
              <a:rPr lang="pl-PL" dirty="0" smtClean="0"/>
              <a:t>Oświadczenie czego domaga się skarżący,</a:t>
            </a:r>
          </a:p>
          <a:p>
            <a:r>
              <a:rPr lang="pl-PL" dirty="0" smtClean="0"/>
              <a:t>Informację, czy zarzuty sformułowane w skardze były kiedykolwiek przedłożone innym organom międzynarodowym w celu dochodzenia lub rozstrzygnięcia,</a:t>
            </a:r>
          </a:p>
          <a:p>
            <a:r>
              <a:rPr lang="pl-PL" dirty="0" smtClean="0"/>
              <a:t>Listę oficjalnych decyzji, które zapadły w sprawie, a także krótką informację o treści każdej z nich,</a:t>
            </a:r>
          </a:p>
          <a:p>
            <a:r>
              <a:rPr lang="pl-PL" dirty="0" smtClean="0"/>
              <a:t>Wskazanie jednego z dwóch oficjalnych języków Rady Europy – angielskiego lub francuskiego – w którym skarżący chciałby otrzymać decyzję lub orzeczenie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611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Najczęstsze przedmioty skarg indywidualnych: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2"/>
            <a:ext cx="9801160" cy="3845563"/>
          </a:xfrm>
        </p:spPr>
        <p:txBody>
          <a:bodyPr>
            <a:normAutofit fontScale="92500" lnSpcReduction="20000"/>
          </a:bodyPr>
          <a:lstStyle/>
          <a:p>
            <a:r>
              <a:rPr lang="pl-PL" dirty="0" smtClean="0"/>
              <a:t>Przewlekłość postępowania sądowego w poszczególnych państwach;</a:t>
            </a:r>
          </a:p>
          <a:p>
            <a:r>
              <a:rPr lang="pl-PL" dirty="0" smtClean="0"/>
              <a:t>Naruszenie prawa do sprawiedliwego rozpatrzenia sprawy;</a:t>
            </a:r>
          </a:p>
          <a:p>
            <a:r>
              <a:rPr lang="pl-PL" dirty="0" smtClean="0"/>
              <a:t>Prawa osób uwięzionych;</a:t>
            </a:r>
          </a:p>
          <a:p>
            <a:r>
              <a:rPr lang="pl-PL" dirty="0" smtClean="0"/>
              <a:t>Stosowanie kar cielesnych;</a:t>
            </a:r>
          </a:p>
          <a:p>
            <a:r>
              <a:rPr lang="pl-PL" dirty="0" smtClean="0"/>
              <a:t>Podsłuch telefoniczny</a:t>
            </a:r>
          </a:p>
          <a:p>
            <a:r>
              <a:rPr lang="pl-PL" dirty="0" smtClean="0"/>
              <a:t>Naruszenia tajemnicy korespondencji;</a:t>
            </a:r>
          </a:p>
          <a:p>
            <a:r>
              <a:rPr lang="pl-PL" dirty="0" smtClean="0"/>
              <a:t>Status prawny dzieci pozamałżeńskich;</a:t>
            </a:r>
          </a:p>
          <a:p>
            <a:r>
              <a:rPr lang="pl-PL" dirty="0" smtClean="0"/>
              <a:t>Prawo własności;</a:t>
            </a:r>
          </a:p>
          <a:p>
            <a:r>
              <a:rPr lang="pl-PL" dirty="0" smtClean="0"/>
              <a:t>Ekstradycja;</a:t>
            </a:r>
          </a:p>
          <a:p>
            <a:r>
              <a:rPr lang="pl-PL" dirty="0" smtClean="0"/>
              <a:t>Ochrona danych osobowych.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2425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System wykonywania orzeczeń </a:t>
            </a:r>
            <a:r>
              <a:rPr lang="pl-PL" dirty="0" err="1" smtClean="0"/>
              <a:t>ETPCz</a:t>
            </a:r>
            <a:r>
              <a:rPr lang="pl-PL" dirty="0" smtClean="0"/>
              <a:t> w Polsce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0920276" cy="3750028"/>
          </a:xfrm>
        </p:spPr>
        <p:txBody>
          <a:bodyPr>
            <a:normAutofit fontScale="85000" lnSpcReduction="10000"/>
          </a:bodyPr>
          <a:lstStyle/>
          <a:p>
            <a:r>
              <a:rPr lang="pl-PL" dirty="0" smtClean="0"/>
              <a:t>RP przed </a:t>
            </a:r>
            <a:r>
              <a:rPr lang="pl-PL" dirty="0" err="1" smtClean="0"/>
              <a:t>ETPCz</a:t>
            </a:r>
            <a:r>
              <a:rPr lang="pl-PL" dirty="0" smtClean="0"/>
              <a:t> reprezentuje Pełnomocnik Ministra Spraw Zagranicznych do spraw postępowań przed </a:t>
            </a:r>
            <a:r>
              <a:rPr lang="pl-PL" dirty="0" err="1" smtClean="0"/>
              <a:t>ETPCz</a:t>
            </a:r>
            <a:r>
              <a:rPr lang="pl-PL" dirty="0" smtClean="0"/>
              <a:t>;</a:t>
            </a:r>
          </a:p>
          <a:p>
            <a:r>
              <a:rPr lang="pl-PL" dirty="0" smtClean="0"/>
              <a:t>Za koordynację wykonywania wyroków Trybunału odpowiada podległy Pełnomocnikowi Zastępca Pełnomocnika ds. koordynacji wykonywania wyroków </a:t>
            </a:r>
            <a:r>
              <a:rPr lang="pl-PL" dirty="0" err="1" smtClean="0"/>
              <a:t>ETPCz</a:t>
            </a:r>
            <a:r>
              <a:rPr lang="pl-PL" dirty="0" smtClean="0"/>
              <a:t>;</a:t>
            </a:r>
          </a:p>
          <a:p>
            <a:r>
              <a:rPr lang="pl-PL" dirty="0" smtClean="0"/>
              <a:t>Koordynacja odbywa się między innymi za pośrednictwem międzyresortowego Zespołu ds. </a:t>
            </a:r>
            <a:r>
              <a:rPr lang="pl-PL" dirty="0" err="1" smtClean="0"/>
              <a:t>ETPCz</a:t>
            </a:r>
            <a:r>
              <a:rPr lang="pl-PL" dirty="0" smtClean="0"/>
              <a:t>, którego pracom przewodniczy ww. Pełnomocnik;</a:t>
            </a:r>
          </a:p>
          <a:p>
            <a:r>
              <a:rPr lang="pl-PL" dirty="0" smtClean="0"/>
              <a:t>Wykonanie wyroku </a:t>
            </a:r>
            <a:r>
              <a:rPr lang="pl-PL" dirty="0" err="1" smtClean="0"/>
              <a:t>ETPCz</a:t>
            </a:r>
            <a:r>
              <a:rPr lang="pl-PL" dirty="0" smtClean="0"/>
              <a:t> przez państwo polega na realizacji zapisanych w nim środków: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dirty="0"/>
              <a:t> </a:t>
            </a:r>
            <a:r>
              <a:rPr lang="pl-PL" dirty="0" smtClean="0"/>
              <a:t>indywidualnych tj. zazwyczaj na wypłaceniu skarżącemu stosownej kwoty pieniężnej;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dirty="0" smtClean="0"/>
              <a:t> środków generalnych – trwale usuwających przyczyny naruszenia Konwencji, zwykle poprzez zmianę prawa lub praktyki w określonej dziedzinie. Za ich realizację są odpowiedzialne poszczególne resorty.</a:t>
            </a:r>
          </a:p>
        </p:txBody>
      </p:sp>
    </p:spTree>
    <p:extLst>
      <p:ext uri="{BB962C8B-B14F-4D97-AF65-F5344CB8AC3E}">
        <p14:creationId xmlns:p14="http://schemas.microsoft.com/office/powerpoint/2010/main" val="93137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228</TotalTime>
  <Words>797</Words>
  <Application>Microsoft Office PowerPoint</Application>
  <PresentationFormat>Panoramiczny</PresentationFormat>
  <Paragraphs>55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</vt:lpstr>
      <vt:lpstr>Berlin</vt:lpstr>
      <vt:lpstr>Skarga indywidualna do ETPCz</vt:lpstr>
      <vt:lpstr>Etapy w postępowaniu przed ETPCz w sprawie skargi indywidualnej</vt:lpstr>
      <vt:lpstr>Prezentacja programu PowerPoint</vt:lpstr>
      <vt:lpstr>Warunki, które musi spełniać skarga indywidualna:</vt:lpstr>
      <vt:lpstr>Prezentacja programu PowerPoint</vt:lpstr>
      <vt:lpstr>Skarga złożona do ETPCz powinna zawierać:</vt:lpstr>
      <vt:lpstr>Najczęstsze przedmioty skarg indywidualnych:</vt:lpstr>
      <vt:lpstr>System wykonywania orzeczeń ETPCz w Polsce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Skarga indywidualna do ETPCz</dc:title>
  <dc:creator>Paweł Niemczyk</dc:creator>
  <cp:lastModifiedBy>Paweł Niemczyk</cp:lastModifiedBy>
  <cp:revision>12</cp:revision>
  <dcterms:created xsi:type="dcterms:W3CDTF">2014-11-12T09:32:03Z</dcterms:created>
  <dcterms:modified xsi:type="dcterms:W3CDTF">2014-11-12T13:20:07Z</dcterms:modified>
</cp:coreProperties>
</file>