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9" r:id="rId24"/>
    <p:sldId id="280" r:id="rId25"/>
    <p:sldId id="281" r:id="rId26"/>
    <p:sldId id="282" r:id="rId27"/>
    <p:sldId id="298" r:id="rId28"/>
    <p:sldId id="283" r:id="rId29"/>
    <p:sldId id="284" r:id="rId30"/>
    <p:sldId id="285" r:id="rId31"/>
    <p:sldId id="286" r:id="rId32"/>
    <p:sldId id="287" r:id="rId33"/>
    <p:sldId id="288" r:id="rId34"/>
    <p:sldId id="289" r:id="rId35"/>
    <p:sldId id="299" r:id="rId36"/>
    <p:sldId id="296" r:id="rId37"/>
    <p:sldId id="297" r:id="rId38"/>
    <p:sldId id="300" r:id="rId39"/>
    <p:sldId id="290" r:id="rId40"/>
    <p:sldId id="291" r:id="rId41"/>
    <p:sldId id="292" r:id="rId42"/>
    <p:sldId id="293" r:id="rId43"/>
    <p:sldId id="294" r:id="rId44"/>
    <p:sldId id="301" r:id="rId45"/>
    <p:sldId id="302" r:id="rId46"/>
    <p:sldId id="295"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pic>
        <p:nvPicPr>
          <p:cNvPr id="9" name="Picture 8" descr="HD-PanelTitle-GrommetsCombine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2692398" y="1871131"/>
            <a:ext cx="6815669" cy="1515533"/>
          </a:xfrm>
        </p:spPr>
        <p:txBody>
          <a:bodyPr anchor="b">
            <a:noAutofit/>
          </a:bodyPr>
          <a:lstStyle>
            <a:lvl1pPr algn="ctr">
              <a:defRPr sz="5400">
                <a:effectLst/>
              </a:defRPr>
            </a:lvl1pPr>
          </a:lstStyle>
          <a:p>
            <a:r>
              <a:rPr lang="pl-PL"/>
              <a:t>Kliknij, aby edytować styl</a:t>
            </a:r>
            <a:endParaRPr lang="en-US" dirty="0"/>
          </a:p>
        </p:txBody>
      </p:sp>
      <p:sp>
        <p:nvSpPr>
          <p:cNvPr id="3" name="Subtitle 2"/>
          <p:cNvSpPr>
            <a:spLocks noGrp="1"/>
          </p:cNvSpPr>
          <p:nvPr>
            <p:ph type="subTitle" idx="1"/>
          </p:nvPr>
        </p:nvSpPr>
        <p:spPr>
          <a:xfrm>
            <a:off x="2692398" y="3657597"/>
            <a:ext cx="6815669" cy="1320802"/>
          </a:xfrm>
        </p:spPr>
        <p:txBody>
          <a:bodyPr anchor="t">
            <a:normAutofit/>
          </a:bodyPr>
          <a:lstStyle>
            <a:lvl1pPr marL="0" indent="0" algn="ct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a:xfrm>
            <a:off x="7983232" y="5037663"/>
            <a:ext cx="897467" cy="279400"/>
          </a:xfrm>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a:xfrm>
            <a:off x="2692397" y="5037663"/>
            <a:ext cx="5214635" cy="279400"/>
          </a:xfrm>
        </p:spPr>
        <p:txBody>
          <a:bodyPr/>
          <a:lstStyle/>
          <a:p>
            <a:endParaRPr lang="en-US" dirty="0"/>
          </a:p>
        </p:txBody>
      </p:sp>
      <p:sp>
        <p:nvSpPr>
          <p:cNvPr id="6" name="Slide Number Placeholder 5"/>
          <p:cNvSpPr>
            <a:spLocks noGrp="1"/>
          </p:cNvSpPr>
          <p:nvPr>
            <p:ph type="sldNum" sz="quarter" idx="12"/>
          </p:nvPr>
        </p:nvSpPr>
        <p:spPr>
          <a:xfrm>
            <a:off x="8956900" y="5037663"/>
            <a:ext cx="551167" cy="279400"/>
          </a:xfrm>
        </p:spPr>
        <p:txBody>
          <a:bodyPr/>
          <a:lstStyle/>
          <a:p>
            <a:fld id="{D57F1E4F-1CFF-5643-939E-217C01CDF565}" type="slidenum">
              <a:rPr lang="en-US" dirty="0"/>
              <a:pPr/>
              <a:t>‹#›</a:t>
            </a:fld>
            <a:endParaRPr lang="en-US" dirty="0"/>
          </a:p>
        </p:txBody>
      </p:sp>
      <p:cxnSp>
        <p:nvCxnSpPr>
          <p:cNvPr id="15" name="Straight Connector 14"/>
          <p:cNvCxnSpPr/>
          <p:nvPr/>
        </p:nvCxnSpPr>
        <p:spPr>
          <a:xfrm>
            <a:off x="2692399" y="3522131"/>
            <a:ext cx="6815668" cy="0"/>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295401" y="4815415"/>
            <a:ext cx="9609666" cy="566738"/>
          </a:xfrm>
        </p:spPr>
        <p:txBody>
          <a:bodyPr anchor="b">
            <a:normAutofit/>
          </a:bodyPr>
          <a:lstStyle>
            <a:lvl1pPr algn="ctr">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1041427" y="1041399"/>
            <a:ext cx="10105972" cy="3335869"/>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1295401" y="5382153"/>
            <a:ext cx="9609666"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1303868" y="982132"/>
            <a:ext cx="9592732" cy="2954868"/>
          </a:xfrm>
        </p:spPr>
        <p:txBody>
          <a:bodyPr anchor="ctr">
            <a:normAutofit/>
          </a:bodyPr>
          <a:lstStyle>
            <a:lvl1pPr algn="ctr">
              <a:defRPr sz="3200" b="0" cap="none"/>
            </a:lvl1pPr>
          </a:lstStyle>
          <a:p>
            <a:r>
              <a:rPr lang="pl-PL"/>
              <a:t>Kliknij, aby edytować styl</a:t>
            </a:r>
            <a:endParaRPr lang="en-US" dirty="0"/>
          </a:p>
        </p:txBody>
      </p:sp>
      <p:sp>
        <p:nvSpPr>
          <p:cNvPr id="3" name="Text Placeholder 2"/>
          <p:cNvSpPr>
            <a:spLocks noGrp="1"/>
          </p:cNvSpPr>
          <p:nvPr>
            <p:ph type="body" idx="1"/>
          </p:nvPr>
        </p:nvSpPr>
        <p:spPr>
          <a:xfrm>
            <a:off x="1303868" y="4343399"/>
            <a:ext cx="9592732"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5" name="Straight Connector 14"/>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370668"/>
          </a:xfrm>
        </p:spPr>
        <p:txBody>
          <a:bodyPr anchor="ctr">
            <a:normAutofit/>
          </a:bodyPr>
          <a:lstStyle>
            <a:lvl1pPr algn="ctr">
              <a:defRPr sz="3200" b="0" cap="none">
                <a:solidFill>
                  <a:schemeClr val="tx1"/>
                </a:solidFill>
              </a:defRPr>
            </a:lvl1pPr>
          </a:lstStyle>
          <a:p>
            <a:r>
              <a:rPr lang="pl-PL"/>
              <a:t>Kliknij, aby edytować styl</a:t>
            </a:r>
            <a:endParaRPr lang="en-US" dirty="0"/>
          </a:p>
        </p:txBody>
      </p:sp>
      <p:sp>
        <p:nvSpPr>
          <p:cNvPr id="10" name="Text Placeholder 9"/>
          <p:cNvSpPr>
            <a:spLocks noGrp="1"/>
          </p:cNvSpPr>
          <p:nvPr>
            <p:ph type="body" sz="quarter" idx="13"/>
          </p:nvPr>
        </p:nvSpPr>
        <p:spPr>
          <a:xfrm>
            <a:off x="1674812" y="3352800"/>
            <a:ext cx="8839202" cy="584200"/>
          </a:xfrm>
        </p:spPr>
        <p:txBody>
          <a:bodyPr anchor="ctr">
            <a:normAutofit/>
          </a:bodyPr>
          <a:lstStyle>
            <a:lvl1pPr marL="0" indent="0" algn="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1295401" y="4343399"/>
            <a:ext cx="9609666"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600267" y="2827870"/>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19" name="Straight Connector 18"/>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1295402" y="3308581"/>
            <a:ext cx="9609668" cy="1468800"/>
          </a:xfrm>
        </p:spPr>
        <p:txBody>
          <a:bodyPr anchor="b">
            <a:normAutofit/>
          </a:bodyPr>
          <a:lstStyle>
            <a:lvl1pPr algn="l">
              <a:defRPr sz="3200" b="0" cap="none"/>
            </a:lvl1pPr>
          </a:lstStyle>
          <a:p>
            <a:r>
              <a:rPr lang="pl-PL"/>
              <a:t>Kliknij, aby edytować styl</a:t>
            </a:r>
            <a:endParaRPr lang="en-US" dirty="0"/>
          </a:p>
        </p:txBody>
      </p:sp>
      <p:sp>
        <p:nvSpPr>
          <p:cNvPr id="3" name="Text Placeholder 2"/>
          <p:cNvSpPr>
            <a:spLocks noGrp="1"/>
          </p:cNvSpPr>
          <p:nvPr>
            <p:ph type="body" idx="1"/>
          </p:nvPr>
        </p:nvSpPr>
        <p:spPr>
          <a:xfrm>
            <a:off x="1295401" y="4777381"/>
            <a:ext cx="9609668"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243668"/>
          </a:xfrm>
        </p:spPr>
        <p:txBody>
          <a:bodyPr anchor="ctr">
            <a:normAutofit/>
          </a:bodyPr>
          <a:lstStyle>
            <a:lvl1pPr algn="ctr">
              <a:defRPr sz="3200" b="0" cap="none">
                <a:solidFill>
                  <a:schemeClr val="tx1"/>
                </a:solidFill>
              </a:defRPr>
            </a:lvl1pPr>
          </a:lstStyle>
          <a:p>
            <a:r>
              <a:rPr lang="pl-PL"/>
              <a:t>Kliknij, aby edytować styl</a:t>
            </a:r>
            <a:endParaRPr lang="en-US" dirty="0"/>
          </a:p>
        </p:txBody>
      </p:sp>
      <p:sp>
        <p:nvSpPr>
          <p:cNvPr id="14" name="Text Placeholder 2"/>
          <p:cNvSpPr>
            <a:spLocks noGrp="1"/>
          </p:cNvSpPr>
          <p:nvPr>
            <p:ph type="body" idx="13"/>
          </p:nvPr>
        </p:nvSpPr>
        <p:spPr>
          <a:xfrm>
            <a:off x="1295401" y="3639312"/>
            <a:ext cx="9609668" cy="886968"/>
          </a:xfrm>
        </p:spPr>
        <p:txBody>
          <a:bodyPr anchor="b">
            <a:normAutofit/>
          </a:bodyPr>
          <a:lstStyle>
            <a:lvl1pPr marL="0" indent="0" algn="l">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3" name="Text Placeholder 2"/>
          <p:cNvSpPr>
            <a:spLocks noGrp="1"/>
          </p:cNvSpPr>
          <p:nvPr>
            <p:ph type="body" idx="1"/>
          </p:nvPr>
        </p:nvSpPr>
        <p:spPr>
          <a:xfrm>
            <a:off x="1295401" y="4529667"/>
            <a:ext cx="9609668" cy="13462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2" name="TextBox 11"/>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10600267" y="259926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1295401" y="982132"/>
            <a:ext cx="9609666" cy="2243668"/>
          </a:xfrm>
        </p:spPr>
        <p:txBody>
          <a:bodyPr vert="horz" lIns="91440" tIns="45720" rIns="91440" bIns="45720" rtlCol="0" anchor="ctr">
            <a:normAutofit/>
          </a:bodyPr>
          <a:lstStyle>
            <a:lvl1pPr>
              <a:defRPr lang="en-US" b="0" dirty="0"/>
            </a:lvl1pPr>
          </a:lstStyle>
          <a:p>
            <a:pPr marL="0" lvl="0"/>
            <a:r>
              <a:rPr lang="pl-PL"/>
              <a:t>Kliknij, aby edytować styl</a:t>
            </a:r>
            <a:endParaRPr lang="en-US" dirty="0"/>
          </a:p>
        </p:txBody>
      </p:sp>
      <p:sp>
        <p:nvSpPr>
          <p:cNvPr id="11" name="Text Placeholder 2"/>
          <p:cNvSpPr>
            <a:spLocks noGrp="1"/>
          </p:cNvSpPr>
          <p:nvPr>
            <p:ph type="body" idx="13"/>
          </p:nvPr>
        </p:nvSpPr>
        <p:spPr>
          <a:xfrm>
            <a:off x="1295401" y="3630168"/>
            <a:ext cx="9609668" cy="841248"/>
          </a:xfrm>
        </p:spPr>
        <p:txBody>
          <a:bodyPr anchor="b">
            <a:normAutofit/>
          </a:bodyPr>
          <a:lstStyle>
            <a:lvl1pPr marL="0" indent="0" algn="l">
              <a:spcBef>
                <a:spcPts val="0"/>
              </a:spcBef>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3" name="Text Placeholder 2"/>
          <p:cNvSpPr>
            <a:spLocks noGrp="1"/>
          </p:cNvSpPr>
          <p:nvPr>
            <p:ph type="body" idx="1"/>
          </p:nvPr>
        </p:nvSpPr>
        <p:spPr>
          <a:xfrm>
            <a:off x="1295400" y="4470399"/>
            <a:ext cx="9609670" cy="14054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5" name="Straight Connector 14"/>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9356" y="982131"/>
            <a:ext cx="1890895" cy="4893735"/>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1295398" y="982132"/>
            <a:ext cx="7433025" cy="4893734"/>
          </a:xfrm>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8863890" y="990600"/>
            <a:ext cx="0" cy="487680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cxnSp>
        <p:nvCxnSpPr>
          <p:cNvPr id="7" name="Straight Connector 6"/>
          <p:cNvCxnSpPr/>
          <p:nvPr/>
        </p:nvCxnSpPr>
        <p:spPr>
          <a:xfrm>
            <a:off x="1396169" y="2421466"/>
            <a:ext cx="9407298"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05BFA754-D5C3-4E66-96A6-867B257F58DC}" type="datetimeFigureOut">
              <a:rPr lang="en-US" dirty="0"/>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015069" y="1752606"/>
            <a:ext cx="8158688" cy="1822514"/>
          </a:xfrm>
        </p:spPr>
        <p:txBody>
          <a:bodyPr anchor="b">
            <a:normAutofit/>
          </a:bodyPr>
          <a:lstStyle>
            <a:lvl1pPr algn="ctr">
              <a:defRPr sz="4400" b="0" cap="none"/>
            </a:lvl1pPr>
          </a:lstStyle>
          <a:p>
            <a:r>
              <a:rPr lang="pl-PL"/>
              <a:t>Kliknij, aby edytować styl</a:t>
            </a:r>
            <a:endParaRPr lang="en-US" dirty="0"/>
          </a:p>
        </p:txBody>
      </p:sp>
      <p:sp>
        <p:nvSpPr>
          <p:cNvPr id="3" name="Text Placeholder 2"/>
          <p:cNvSpPr>
            <a:spLocks noGrp="1"/>
          </p:cNvSpPr>
          <p:nvPr>
            <p:ph type="body" idx="1"/>
          </p:nvPr>
        </p:nvSpPr>
        <p:spPr>
          <a:xfrm>
            <a:off x="2015067" y="3846051"/>
            <a:ext cx="8158690" cy="954547"/>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a:off x="2012723" y="3710585"/>
            <a:ext cx="8163380"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cxnSp>
        <p:nvCxnSpPr>
          <p:cNvPr id="8" name="Straight Connector 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298448" y="2560320"/>
            <a:ext cx="4718304" cy="3310128"/>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181344" y="2560320"/>
            <a:ext cx="4718304" cy="3310128"/>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dirty="0"/>
              <a:t>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1295400"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295400" y="3243262"/>
            <a:ext cx="4718304" cy="2632605"/>
          </a:xfrm>
        </p:spPr>
        <p:txBody>
          <a:bodyPr anchor="t">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180671"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6180671" y="3243262"/>
            <a:ext cx="4718304" cy="2632605"/>
          </a:xfrm>
        </p:spPr>
        <p:txBody>
          <a:bodyPr anchor="t">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8" name="Straight Connector 1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293811" y="1388534"/>
            <a:ext cx="3718455" cy="1371600"/>
          </a:xfrm>
        </p:spPr>
        <p:txBody>
          <a:bodyPr anchor="b">
            <a:normAutofit/>
          </a:bodyPr>
          <a:lstStyle>
            <a:lvl1pPr algn="ctr">
              <a:defRPr sz="2400" b="0"/>
            </a:lvl1pPr>
          </a:lstStyle>
          <a:p>
            <a:r>
              <a:rPr lang="pl-PL"/>
              <a:t>Kliknij, aby edytować styl</a:t>
            </a:r>
            <a:endParaRPr lang="en-US" dirty="0"/>
          </a:p>
        </p:txBody>
      </p:sp>
      <p:sp>
        <p:nvSpPr>
          <p:cNvPr id="3" name="Content Placeholder 2"/>
          <p:cNvSpPr>
            <a:spLocks noGrp="1"/>
          </p:cNvSpPr>
          <p:nvPr>
            <p:ph idx="1"/>
          </p:nvPr>
        </p:nvSpPr>
        <p:spPr>
          <a:xfrm>
            <a:off x="5418668" y="982131"/>
            <a:ext cx="5469466" cy="4893735"/>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293811" y="3031065"/>
            <a:ext cx="3718455"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a:off x="1396169" y="2912533"/>
            <a:ext cx="35144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295399" y="1883832"/>
            <a:ext cx="6241816" cy="1371600"/>
          </a:xfrm>
        </p:spPr>
        <p:txBody>
          <a:bodyPr anchor="b">
            <a:normAutofit/>
          </a:bodyPr>
          <a:lstStyle>
            <a:lvl1pPr algn="ctr">
              <a:defRPr sz="2800" b="0"/>
            </a:lvl1pPr>
          </a:lstStyle>
          <a:p>
            <a:r>
              <a:rPr lang="pl-PL"/>
              <a:t>Kliknij, aby edytować styl</a:t>
            </a:r>
            <a:endParaRPr lang="en-US" dirty="0"/>
          </a:p>
        </p:txBody>
      </p:sp>
      <p:sp>
        <p:nvSpPr>
          <p:cNvPr id="17" name="Picture Placeholder 2"/>
          <p:cNvSpPr>
            <a:spLocks noGrp="1" noChangeAspect="1"/>
          </p:cNvSpPr>
          <p:nvPr>
            <p:ph type="pic" idx="1"/>
          </p:nvPr>
        </p:nvSpPr>
        <p:spPr>
          <a:xfrm>
            <a:off x="8094831" y="1041400"/>
            <a:ext cx="3063347" cy="47752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1295399" y="3255432"/>
            <a:ext cx="6241816" cy="1828800"/>
          </a:xfrm>
        </p:spPr>
        <p:txBody>
          <a:bodyPr anchor="t">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HD-PanelContent-GrommetsCombined.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Placeholder 1"/>
          <p:cNvSpPr>
            <a:spLocks noGrp="1"/>
          </p:cNvSpPr>
          <p:nvPr>
            <p:ph type="title"/>
          </p:nvPr>
        </p:nvSpPr>
        <p:spPr>
          <a:xfrm>
            <a:off x="1295402" y="982132"/>
            <a:ext cx="9601196" cy="1303867"/>
          </a:xfrm>
          <a:prstGeom prst="rect">
            <a:avLst/>
          </a:prstGeom>
          <a:effectLst/>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295401" y="2556932"/>
            <a:ext cx="9601196" cy="3318936"/>
          </a:xfrm>
          <a:prstGeom prst="rect">
            <a:avLst/>
          </a:prstGeom>
        </p:spPr>
        <p:txBody>
          <a:bodyPr vert="horz" lIns="91440" tIns="45720" rIns="91440" bIns="45720" rtlCol="0" anchor="t">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8677501" y="5969000"/>
            <a:ext cx="160020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12/1/2019</a:t>
            </a:fld>
            <a:endParaRPr lang="en-US" dirty="0"/>
          </a:p>
        </p:txBody>
      </p:sp>
      <p:sp>
        <p:nvSpPr>
          <p:cNvPr id="5" name="Footer Placeholder 4"/>
          <p:cNvSpPr>
            <a:spLocks noGrp="1"/>
          </p:cNvSpPr>
          <p:nvPr>
            <p:ph type="ftr" sz="quarter" idx="3"/>
          </p:nvPr>
        </p:nvSpPr>
        <p:spPr>
          <a:xfrm>
            <a:off x="1295401" y="5969000"/>
            <a:ext cx="7305900"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353901" y="5969000"/>
            <a:ext cx="542697"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8" r:id="rId2"/>
    <p:sldLayoutId id="2147483651" r:id="rId3"/>
    <p:sldLayoutId id="2147483669"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D35CEA-C70B-45E1-B924-2841D4E9284F}"/>
              </a:ext>
            </a:extLst>
          </p:cNvPr>
          <p:cNvSpPr>
            <a:spLocks noGrp="1"/>
          </p:cNvSpPr>
          <p:nvPr>
            <p:ph type="ctrTitle"/>
          </p:nvPr>
        </p:nvSpPr>
        <p:spPr/>
        <p:txBody>
          <a:bodyPr/>
          <a:lstStyle/>
          <a:p>
            <a:r>
              <a:rPr lang="pl-PL" dirty="0"/>
              <a:t>Ubezpieczenie rentowe</a:t>
            </a:r>
          </a:p>
        </p:txBody>
      </p:sp>
      <p:sp>
        <p:nvSpPr>
          <p:cNvPr id="3" name="Podtytuł 2">
            <a:extLst>
              <a:ext uri="{FF2B5EF4-FFF2-40B4-BE49-F238E27FC236}">
                <a16:creationId xmlns:a16="http://schemas.microsoft.com/office/drawing/2014/main" id="{C4616AA2-4D9A-4EDB-BEF3-10F250416C34}"/>
              </a:ext>
            </a:extLst>
          </p:cNvPr>
          <p:cNvSpPr>
            <a:spLocks noGrp="1"/>
          </p:cNvSpPr>
          <p:nvPr>
            <p:ph type="subTitle" idx="1"/>
          </p:nvPr>
        </p:nvSpPr>
        <p:spPr/>
        <p:txBody>
          <a:bodyPr/>
          <a:lstStyle/>
          <a:p>
            <a:r>
              <a:rPr lang="pl-PL" dirty="0"/>
              <a:t>mgr Sabina Pochopień</a:t>
            </a:r>
          </a:p>
        </p:txBody>
      </p:sp>
    </p:spTree>
    <p:extLst>
      <p:ext uri="{BB962C8B-B14F-4D97-AF65-F5344CB8AC3E}">
        <p14:creationId xmlns:p14="http://schemas.microsoft.com/office/powerpoint/2010/main" val="1193525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4303D1-9BF9-41C4-8225-0A6A59A736AF}"/>
              </a:ext>
            </a:extLst>
          </p:cNvPr>
          <p:cNvSpPr>
            <a:spLocks noGrp="1"/>
          </p:cNvSpPr>
          <p:nvPr>
            <p:ph type="title"/>
          </p:nvPr>
        </p:nvSpPr>
        <p:spPr/>
        <p:txBody>
          <a:bodyPr>
            <a:normAutofit fontScale="90000"/>
          </a:bodyPr>
          <a:lstStyle/>
          <a:p>
            <a:r>
              <a:rPr lang="pl-PL" dirty="0"/>
              <a:t>Tryb stwierdzania ryzyka niezdolności do pracy</a:t>
            </a:r>
          </a:p>
        </p:txBody>
      </p:sp>
      <p:sp>
        <p:nvSpPr>
          <p:cNvPr id="3" name="Symbol zastępczy zawartości 2">
            <a:extLst>
              <a:ext uri="{FF2B5EF4-FFF2-40B4-BE49-F238E27FC236}">
                <a16:creationId xmlns:a16="http://schemas.microsoft.com/office/drawing/2014/main" id="{8675DAFD-5E5C-4061-976C-B07AAA1C1797}"/>
              </a:ext>
            </a:extLst>
          </p:cNvPr>
          <p:cNvSpPr>
            <a:spLocks noGrp="1"/>
          </p:cNvSpPr>
          <p:nvPr>
            <p:ph idx="1"/>
          </p:nvPr>
        </p:nvSpPr>
        <p:spPr/>
        <p:txBody>
          <a:bodyPr>
            <a:normAutofit fontScale="92500" lnSpcReduction="10000"/>
          </a:bodyPr>
          <a:lstStyle/>
          <a:p>
            <a:pPr marL="0" indent="0" algn="just">
              <a:buNone/>
            </a:pPr>
            <a:r>
              <a:rPr lang="pl-PL" dirty="0"/>
              <a:t>Lekarz orzecznik dokonuje w formie orzeczenia oceny niezdolności do pracy i jej stopnia oraz ustala:</a:t>
            </a:r>
          </a:p>
          <a:p>
            <a:pPr marL="457200" indent="-457200" algn="just">
              <a:buAutoNum type="arabicParenR"/>
            </a:pPr>
            <a:r>
              <a:rPr lang="pl-PL" dirty="0"/>
              <a:t>datę powstania niezdolności do pracy</a:t>
            </a:r>
          </a:p>
          <a:p>
            <a:pPr marL="457200" indent="-457200" algn="just">
              <a:buAutoNum type="arabicParenR"/>
            </a:pPr>
            <a:r>
              <a:rPr lang="pl-PL" dirty="0"/>
              <a:t>trwałość lub przewidywany okres niezdolności do pracy</a:t>
            </a:r>
          </a:p>
          <a:p>
            <a:pPr marL="457200" indent="-457200" algn="just">
              <a:buAutoNum type="arabicParenR"/>
            </a:pPr>
            <a:r>
              <a:rPr lang="pl-PL" dirty="0"/>
              <a:t>związek przyczynowy niezdolności do pracy lub śmierci z określonymi okolicznościami</a:t>
            </a:r>
          </a:p>
          <a:p>
            <a:pPr marL="457200" indent="-457200" algn="just">
              <a:buAutoNum type="arabicParenR"/>
            </a:pPr>
            <a:r>
              <a:rPr lang="pl-PL" dirty="0"/>
              <a:t>niezdolność lub przewidywany okres niezdolności do samodzielnej egzystencji</a:t>
            </a:r>
          </a:p>
          <a:p>
            <a:pPr marL="457200" indent="-457200" algn="just">
              <a:buAutoNum type="arabicParenR"/>
            </a:pPr>
            <a:r>
              <a:rPr lang="pl-PL" dirty="0"/>
              <a:t>celowość przekwalifikowania zawodowego</a:t>
            </a:r>
          </a:p>
          <a:p>
            <a:pPr marL="457200" indent="-457200">
              <a:buAutoNum type="arabicParenR"/>
            </a:pPr>
            <a:endParaRPr lang="pl-PL" dirty="0"/>
          </a:p>
          <a:p>
            <a:pPr marL="457200" indent="-457200">
              <a:buAutoNum type="arabicParenR"/>
            </a:pPr>
            <a:endParaRPr lang="pl-PL" dirty="0"/>
          </a:p>
          <a:p>
            <a:pPr marL="0" indent="0">
              <a:buNone/>
            </a:pPr>
            <a:endParaRPr lang="pl-PL" dirty="0"/>
          </a:p>
        </p:txBody>
      </p:sp>
    </p:spTree>
    <p:extLst>
      <p:ext uri="{BB962C8B-B14F-4D97-AF65-F5344CB8AC3E}">
        <p14:creationId xmlns:p14="http://schemas.microsoft.com/office/powerpoint/2010/main" val="3116399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DB3690A-EF5D-4611-9F8E-FA84BCD4FC4F}"/>
              </a:ext>
            </a:extLst>
          </p:cNvPr>
          <p:cNvSpPr>
            <a:spLocks noGrp="1"/>
          </p:cNvSpPr>
          <p:nvPr>
            <p:ph type="title"/>
          </p:nvPr>
        </p:nvSpPr>
        <p:spPr/>
        <p:txBody>
          <a:bodyPr>
            <a:normAutofit fontScale="90000"/>
          </a:bodyPr>
          <a:lstStyle/>
          <a:p>
            <a:r>
              <a:rPr lang="pl-PL" dirty="0"/>
              <a:t>Tryb stwierdzania ryzyka niezdolności do pracy</a:t>
            </a:r>
          </a:p>
        </p:txBody>
      </p:sp>
      <p:sp>
        <p:nvSpPr>
          <p:cNvPr id="3" name="Symbol zastępczy zawartości 2">
            <a:extLst>
              <a:ext uri="{FF2B5EF4-FFF2-40B4-BE49-F238E27FC236}">
                <a16:creationId xmlns:a16="http://schemas.microsoft.com/office/drawing/2014/main" id="{CC47DB4F-0A11-461C-B28C-58C2D279FFB8}"/>
              </a:ext>
            </a:extLst>
          </p:cNvPr>
          <p:cNvSpPr>
            <a:spLocks noGrp="1"/>
          </p:cNvSpPr>
          <p:nvPr>
            <p:ph idx="1"/>
          </p:nvPr>
        </p:nvSpPr>
        <p:spPr/>
        <p:txBody>
          <a:bodyPr>
            <a:normAutofit fontScale="92500"/>
          </a:bodyPr>
          <a:lstStyle/>
          <a:p>
            <a:pPr algn="just"/>
            <a:r>
              <a:rPr lang="pl-PL" dirty="0"/>
              <a:t>Od orzeczenia lekarza orzecznika osobie zainteresowanej przysługuje </a:t>
            </a:r>
            <a:r>
              <a:rPr lang="pl-PL" b="1" dirty="0"/>
              <a:t>sprzeciw</a:t>
            </a:r>
            <a:r>
              <a:rPr lang="pl-PL" dirty="0"/>
              <a:t> do </a:t>
            </a:r>
            <a:r>
              <a:rPr lang="pl-PL" b="1" dirty="0"/>
              <a:t>komisji lekarskiej ZUS  </a:t>
            </a:r>
            <a:r>
              <a:rPr lang="pl-PL" dirty="0"/>
              <a:t>w terminie </a:t>
            </a:r>
            <a:r>
              <a:rPr lang="pl-PL" b="1" dirty="0"/>
              <a:t>14 dni </a:t>
            </a:r>
            <a:r>
              <a:rPr lang="pl-PL" dirty="0"/>
              <a:t>od dnia doręczenia tego orzeczenia.</a:t>
            </a:r>
          </a:p>
          <a:p>
            <a:pPr algn="just"/>
            <a:r>
              <a:rPr lang="pl-PL" b="1" dirty="0"/>
              <a:t>Prezes ZUS </a:t>
            </a:r>
            <a:r>
              <a:rPr lang="pl-PL" dirty="0"/>
              <a:t>może w terminie </a:t>
            </a:r>
            <a:r>
              <a:rPr lang="pl-PL" b="1" dirty="0"/>
              <a:t>14 dni </a:t>
            </a:r>
            <a:r>
              <a:rPr lang="pl-PL" dirty="0"/>
              <a:t>od dnia wydania orzeczenia zgłosić </a:t>
            </a:r>
            <a:r>
              <a:rPr lang="pl-PL" b="1" dirty="0"/>
              <a:t>zarzut wadliwości </a:t>
            </a:r>
            <a:r>
              <a:rPr lang="pl-PL" dirty="0"/>
              <a:t>orzeczenia i przekazać sprawę do rozpatrzenia komisji lekarskiej.</a:t>
            </a:r>
          </a:p>
          <a:p>
            <a:pPr algn="just"/>
            <a:r>
              <a:rPr lang="pl-PL" dirty="0"/>
              <a:t>Komisja lekarska rozpatrując sprzeciw lub zarzut wadliwości dokonuje oceny niezdolności do pracy i jej stopnia oraz na nowo ustala okoliczności ustalone wcześniej przez lekarza orzecznika.</a:t>
            </a:r>
          </a:p>
        </p:txBody>
      </p:sp>
    </p:spTree>
    <p:extLst>
      <p:ext uri="{BB962C8B-B14F-4D97-AF65-F5344CB8AC3E}">
        <p14:creationId xmlns:p14="http://schemas.microsoft.com/office/powerpoint/2010/main" val="2814518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E5CCE57-C75B-4E9C-B323-6CBD569E84FF}"/>
              </a:ext>
            </a:extLst>
          </p:cNvPr>
          <p:cNvSpPr>
            <a:spLocks noGrp="1"/>
          </p:cNvSpPr>
          <p:nvPr>
            <p:ph type="title"/>
          </p:nvPr>
        </p:nvSpPr>
        <p:spPr/>
        <p:txBody>
          <a:bodyPr>
            <a:normAutofit fontScale="90000"/>
          </a:bodyPr>
          <a:lstStyle/>
          <a:p>
            <a:r>
              <a:rPr lang="pl-PL" dirty="0"/>
              <a:t>Tryb stwierdzania ryzyka niezdolności do pracy</a:t>
            </a:r>
          </a:p>
        </p:txBody>
      </p:sp>
      <p:sp>
        <p:nvSpPr>
          <p:cNvPr id="3" name="Symbol zastępczy zawartości 2">
            <a:extLst>
              <a:ext uri="{FF2B5EF4-FFF2-40B4-BE49-F238E27FC236}">
                <a16:creationId xmlns:a16="http://schemas.microsoft.com/office/drawing/2014/main" id="{7691BB1D-939A-45CA-8EF9-3BAC825AA534}"/>
              </a:ext>
            </a:extLst>
          </p:cNvPr>
          <p:cNvSpPr>
            <a:spLocks noGrp="1"/>
          </p:cNvSpPr>
          <p:nvPr>
            <p:ph idx="1"/>
          </p:nvPr>
        </p:nvSpPr>
        <p:spPr/>
        <p:txBody>
          <a:bodyPr>
            <a:normAutofit lnSpcReduction="10000"/>
          </a:bodyPr>
          <a:lstStyle/>
          <a:p>
            <a:pPr algn="just"/>
            <a:r>
              <a:rPr lang="pl-PL" dirty="0"/>
              <a:t>Orzeczenie komisji lekarskiej lub orzeczenie lekarza orzecznika, od którego nie wniesiono sprzeciwu lub co do którego nie zgłoszono zarzutu wadliwości, stanowi dla organu rentowego podstawę do wydania decyzji w sprawie świadczeń przewidzianych w ustawie, do których prawo jest uzależnione od stwierdzenia niezdolności do pracy oraz niezdolności do samodzielnej egzystencji. </a:t>
            </a:r>
          </a:p>
          <a:p>
            <a:pPr algn="just"/>
            <a:r>
              <a:rPr lang="pl-PL" dirty="0"/>
              <a:t>Odwołanie do sądu od decyzji ZUS w kwestii praw do renty przysługuje dopiero wówczas, gdy zostanie wyczerpany tryb ustalania zdarzenia ubezpieczeniowego jakim jest niezdolność do pracy.</a:t>
            </a:r>
          </a:p>
        </p:txBody>
      </p:sp>
    </p:spTree>
    <p:extLst>
      <p:ext uri="{BB962C8B-B14F-4D97-AF65-F5344CB8AC3E}">
        <p14:creationId xmlns:p14="http://schemas.microsoft.com/office/powerpoint/2010/main" val="3519394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B70E5B9-8C68-4DA0-B6F5-4737805FE4F9}"/>
              </a:ext>
            </a:extLst>
          </p:cNvPr>
          <p:cNvSpPr>
            <a:spLocks noGrp="1"/>
          </p:cNvSpPr>
          <p:nvPr>
            <p:ph type="title"/>
          </p:nvPr>
        </p:nvSpPr>
        <p:spPr/>
        <p:txBody>
          <a:bodyPr>
            <a:normAutofit fontScale="90000"/>
          </a:bodyPr>
          <a:lstStyle/>
          <a:p>
            <a:r>
              <a:rPr lang="pl-PL" dirty="0"/>
              <a:t>Tryb stwierdzania ryzyka niezdolności do pracy</a:t>
            </a:r>
          </a:p>
        </p:txBody>
      </p:sp>
      <p:sp>
        <p:nvSpPr>
          <p:cNvPr id="3" name="Symbol zastępczy zawartości 2">
            <a:extLst>
              <a:ext uri="{FF2B5EF4-FFF2-40B4-BE49-F238E27FC236}">
                <a16:creationId xmlns:a16="http://schemas.microsoft.com/office/drawing/2014/main" id="{7676BF47-DB6C-469B-958D-8AFD6E9FA4AD}"/>
              </a:ext>
            </a:extLst>
          </p:cNvPr>
          <p:cNvSpPr>
            <a:spLocks noGrp="1"/>
          </p:cNvSpPr>
          <p:nvPr>
            <p:ph idx="1"/>
          </p:nvPr>
        </p:nvSpPr>
        <p:spPr/>
        <p:txBody>
          <a:bodyPr/>
          <a:lstStyle/>
          <a:p>
            <a:pPr algn="just"/>
            <a:r>
              <a:rPr lang="pl-PL" dirty="0"/>
              <a:t>Sąd odrzuca odwołanie od decyzji ZUS, jeżeli zainteresowany nie wniósł sprzeciwu od orzeczenia lekarza orzecznika i odwołanie jest oparte wyłącznie na zarzutach dotyczących tego orzeczenia. </a:t>
            </a:r>
          </a:p>
        </p:txBody>
      </p:sp>
    </p:spTree>
    <p:extLst>
      <p:ext uri="{BB962C8B-B14F-4D97-AF65-F5344CB8AC3E}">
        <p14:creationId xmlns:p14="http://schemas.microsoft.com/office/powerpoint/2010/main" val="405932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D64F86C-51A0-434B-A9BA-0D5C0E006C15}"/>
              </a:ext>
            </a:extLst>
          </p:cNvPr>
          <p:cNvSpPr>
            <a:spLocks noGrp="1"/>
          </p:cNvSpPr>
          <p:nvPr>
            <p:ph type="title"/>
          </p:nvPr>
        </p:nvSpPr>
        <p:spPr/>
        <p:txBody>
          <a:bodyPr/>
          <a:lstStyle/>
          <a:p>
            <a:r>
              <a:rPr lang="pl-PL" dirty="0"/>
              <a:t>Niezdolność do samodzielnej egzystencji</a:t>
            </a:r>
          </a:p>
        </p:txBody>
      </p:sp>
      <p:sp>
        <p:nvSpPr>
          <p:cNvPr id="3" name="Symbol zastępczy zawartości 2">
            <a:extLst>
              <a:ext uri="{FF2B5EF4-FFF2-40B4-BE49-F238E27FC236}">
                <a16:creationId xmlns:a16="http://schemas.microsoft.com/office/drawing/2014/main" id="{00FF51AB-114B-454F-9125-F0BE2B8008D1}"/>
              </a:ext>
            </a:extLst>
          </p:cNvPr>
          <p:cNvSpPr>
            <a:spLocks noGrp="1"/>
          </p:cNvSpPr>
          <p:nvPr>
            <p:ph idx="1"/>
          </p:nvPr>
        </p:nvSpPr>
        <p:spPr/>
        <p:txBody>
          <a:bodyPr/>
          <a:lstStyle/>
          <a:p>
            <a:pPr algn="just"/>
            <a:r>
              <a:rPr lang="pl-PL" dirty="0"/>
              <a:t>Niezdolność do samodzielnej egzystencji orzeka się w przypadku stwierdzenia naruszenia sprawności organizmu w stopniu powodującym konieczność stałej lub długotrwałej opieki i pomocy innej osoby w zaspokajaniu podstawowych potrzeb życiowych.</a:t>
            </a:r>
          </a:p>
          <a:p>
            <a:pPr algn="just"/>
            <a:r>
              <a:rPr lang="pl-PL" dirty="0"/>
              <a:t>Za podstawowe potrzeby życiowe uważa się: samoobsługę, poruszanie się i komunikowanie się.</a:t>
            </a:r>
          </a:p>
          <a:p>
            <a:pPr algn="just"/>
            <a:r>
              <a:rPr lang="pl-PL" dirty="0"/>
              <a:t>Wskazane ryzyko jest chronione za pomocą </a:t>
            </a:r>
            <a:r>
              <a:rPr lang="pl-PL" b="1" dirty="0"/>
              <a:t>dodatku pielęgnacyjnego.</a:t>
            </a:r>
          </a:p>
        </p:txBody>
      </p:sp>
    </p:spTree>
    <p:extLst>
      <p:ext uri="{BB962C8B-B14F-4D97-AF65-F5344CB8AC3E}">
        <p14:creationId xmlns:p14="http://schemas.microsoft.com/office/powerpoint/2010/main" val="3382714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CADE9A7-7FC6-4EC3-A4FE-0A6C5A499115}"/>
              </a:ext>
            </a:extLst>
          </p:cNvPr>
          <p:cNvSpPr>
            <a:spLocks noGrp="1"/>
          </p:cNvSpPr>
          <p:nvPr>
            <p:ph type="title"/>
          </p:nvPr>
        </p:nvSpPr>
        <p:spPr/>
        <p:txBody>
          <a:bodyPr/>
          <a:lstStyle/>
          <a:p>
            <a:r>
              <a:rPr lang="pl-PL" dirty="0"/>
              <a:t>Ryzyko utraty żywiciela</a:t>
            </a:r>
          </a:p>
        </p:txBody>
      </p:sp>
      <p:sp>
        <p:nvSpPr>
          <p:cNvPr id="3" name="Symbol zastępczy zawartości 2">
            <a:extLst>
              <a:ext uri="{FF2B5EF4-FFF2-40B4-BE49-F238E27FC236}">
                <a16:creationId xmlns:a16="http://schemas.microsoft.com/office/drawing/2014/main" id="{E0BF8C5B-FAC9-4E3E-AB05-0D190771C18E}"/>
              </a:ext>
            </a:extLst>
          </p:cNvPr>
          <p:cNvSpPr>
            <a:spLocks noGrp="1"/>
          </p:cNvSpPr>
          <p:nvPr>
            <p:ph idx="1"/>
          </p:nvPr>
        </p:nvSpPr>
        <p:spPr/>
        <p:txBody>
          <a:bodyPr/>
          <a:lstStyle/>
          <a:p>
            <a:pPr algn="just"/>
            <a:r>
              <a:rPr lang="pl-PL" dirty="0"/>
              <a:t>Utrata żywiciela, jako rodzaj ryzyka, sprowadza się do ochrony sytuacji, w której wskazane osoby mogące pozostawać na utrzymaniu ubezpieczonego utraciły wskutek jego śmierci dostarczane im środki utrzymania.</a:t>
            </a:r>
          </a:p>
          <a:p>
            <a:pPr algn="just"/>
            <a:r>
              <a:rPr lang="pl-PL" dirty="0"/>
              <a:t>Istota ryzyka utraty żywiciela sprowadza się do określenia przez ustawę, w jakich okolicznościach dany członek rodziny ma prawo pozostawać na utrzymaniu ubezpieczonego, aby w razie jego śmierci można było uznać, że stracił żywiciela i aby obowiązek dostarczania środków utrzymania przejęło ubezpieczenie społeczne. </a:t>
            </a:r>
          </a:p>
        </p:txBody>
      </p:sp>
    </p:spTree>
    <p:extLst>
      <p:ext uri="{BB962C8B-B14F-4D97-AF65-F5344CB8AC3E}">
        <p14:creationId xmlns:p14="http://schemas.microsoft.com/office/powerpoint/2010/main" val="4159455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2BA9220-35DF-4C02-BE71-4E7D06046008}"/>
              </a:ext>
            </a:extLst>
          </p:cNvPr>
          <p:cNvSpPr>
            <a:spLocks noGrp="1"/>
          </p:cNvSpPr>
          <p:nvPr>
            <p:ph type="title"/>
          </p:nvPr>
        </p:nvSpPr>
        <p:spPr/>
        <p:txBody>
          <a:bodyPr/>
          <a:lstStyle/>
          <a:p>
            <a:r>
              <a:rPr lang="pl-PL" dirty="0"/>
              <a:t>Ustawowa treść ryzyka utraty żywiciela</a:t>
            </a:r>
          </a:p>
        </p:txBody>
      </p:sp>
      <p:sp>
        <p:nvSpPr>
          <p:cNvPr id="3" name="Symbol zastępczy zawartości 2">
            <a:extLst>
              <a:ext uri="{FF2B5EF4-FFF2-40B4-BE49-F238E27FC236}">
                <a16:creationId xmlns:a16="http://schemas.microsoft.com/office/drawing/2014/main" id="{3784AD32-0311-4881-9D3F-C9C9CCE01E02}"/>
              </a:ext>
            </a:extLst>
          </p:cNvPr>
          <p:cNvSpPr>
            <a:spLocks noGrp="1"/>
          </p:cNvSpPr>
          <p:nvPr>
            <p:ph idx="1"/>
          </p:nvPr>
        </p:nvSpPr>
        <p:spPr/>
        <p:txBody>
          <a:bodyPr>
            <a:normAutofit fontScale="85000" lnSpcReduction="20000"/>
          </a:bodyPr>
          <a:lstStyle/>
          <a:p>
            <a:pPr marL="0" indent="0" algn="just">
              <a:buNone/>
            </a:pPr>
            <a:r>
              <a:rPr lang="pl-PL" dirty="0"/>
              <a:t>Do renty rodzinnej uprawnieni są następujący członkowie rodziny spełniający warunki określone w art. 68-71:</a:t>
            </a:r>
          </a:p>
          <a:p>
            <a:pPr marL="0" indent="0" algn="just">
              <a:buNone/>
            </a:pPr>
            <a:r>
              <a:rPr lang="pl-PL" dirty="0"/>
              <a:t>1) dzieci własne, dzieci drugiego małżonka oraz dzieci przysposobione;</a:t>
            </a:r>
          </a:p>
          <a:p>
            <a:pPr marL="0" indent="0" algn="just">
              <a:buNone/>
            </a:pPr>
            <a:r>
              <a:rPr lang="pl-PL" dirty="0"/>
              <a:t>2) przyjęte na wychowanie i utrzymanie przed osiągnięciem pełnoletności wnuki, rodzeństwo i inne dzieci, z wyłączeniem dzieci przyjętych na wychowanie i utrzymanie w ramach rodziny zastępczej lub rodzinnego domu dziecka;</a:t>
            </a:r>
          </a:p>
          <a:p>
            <a:pPr marL="0" indent="0" algn="just">
              <a:buNone/>
            </a:pPr>
            <a:r>
              <a:rPr lang="pl-PL" dirty="0"/>
              <a:t>3) małżonek (wdowa i wdowiec);</a:t>
            </a:r>
          </a:p>
          <a:p>
            <a:pPr marL="0" indent="0" algn="just">
              <a:buNone/>
            </a:pPr>
            <a:r>
              <a:rPr lang="pl-PL" dirty="0"/>
              <a:t>4) rodzice.</a:t>
            </a:r>
          </a:p>
          <a:p>
            <a:pPr algn="just"/>
            <a:r>
              <a:rPr lang="pl-PL" dirty="0"/>
              <a:t>Za rodziców w rozumieniu ustawy uważa się również ojczyma i macochę oraz osoby przysposabiające.</a:t>
            </a:r>
          </a:p>
          <a:p>
            <a:pPr marL="0" indent="0">
              <a:buNone/>
            </a:pPr>
            <a:endParaRPr lang="pl-PL" dirty="0"/>
          </a:p>
        </p:txBody>
      </p:sp>
    </p:spTree>
    <p:extLst>
      <p:ext uri="{BB962C8B-B14F-4D97-AF65-F5344CB8AC3E}">
        <p14:creationId xmlns:p14="http://schemas.microsoft.com/office/powerpoint/2010/main" val="278917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8C18266-532F-4962-A569-CA7B8D01CB7A}"/>
              </a:ext>
            </a:extLst>
          </p:cNvPr>
          <p:cNvSpPr>
            <a:spLocks noGrp="1"/>
          </p:cNvSpPr>
          <p:nvPr>
            <p:ph type="title"/>
          </p:nvPr>
        </p:nvSpPr>
        <p:spPr/>
        <p:txBody>
          <a:bodyPr/>
          <a:lstStyle/>
          <a:p>
            <a:r>
              <a:rPr lang="pl-PL" dirty="0"/>
              <a:t>Ustawowa treść ryzyka utraty żywiciela</a:t>
            </a:r>
          </a:p>
        </p:txBody>
      </p:sp>
      <p:sp>
        <p:nvSpPr>
          <p:cNvPr id="3" name="Symbol zastępczy zawartości 2">
            <a:extLst>
              <a:ext uri="{FF2B5EF4-FFF2-40B4-BE49-F238E27FC236}">
                <a16:creationId xmlns:a16="http://schemas.microsoft.com/office/drawing/2014/main" id="{7CB540E5-55E0-4761-B5D8-9B842AB751CE}"/>
              </a:ext>
            </a:extLst>
          </p:cNvPr>
          <p:cNvSpPr>
            <a:spLocks noGrp="1"/>
          </p:cNvSpPr>
          <p:nvPr>
            <p:ph idx="1"/>
          </p:nvPr>
        </p:nvSpPr>
        <p:spPr/>
        <p:txBody>
          <a:bodyPr>
            <a:normAutofit fontScale="85000" lnSpcReduction="10000"/>
          </a:bodyPr>
          <a:lstStyle/>
          <a:p>
            <a:pPr algn="just"/>
            <a:r>
              <a:rPr lang="pl-PL" dirty="0"/>
              <a:t>Dzieci własne, dzieci drugiego małżonka i dzieci przysposobione mają prawo do renty rodzinnej:</a:t>
            </a:r>
          </a:p>
          <a:p>
            <a:pPr marL="0" indent="0" algn="just">
              <a:buNone/>
            </a:pPr>
            <a:r>
              <a:rPr lang="pl-PL" dirty="0"/>
              <a:t>1)	do ukończenia 16 lat;</a:t>
            </a:r>
          </a:p>
          <a:p>
            <a:pPr marL="0" indent="0" algn="just">
              <a:buNone/>
            </a:pPr>
            <a:r>
              <a:rPr lang="pl-PL" dirty="0"/>
              <a:t>2)	do ukończenia nauki w szkole, jeżeli przekroczyły 16 lat życia, nie dłużej jednak niż do osiągnięcia 25 lat życia, albo</a:t>
            </a:r>
          </a:p>
          <a:p>
            <a:pPr marL="0" indent="0" algn="just">
              <a:buNone/>
            </a:pPr>
            <a:r>
              <a:rPr lang="pl-PL" dirty="0"/>
              <a:t>3)	bez względu na wiek, jeżeli stały się całkowicie niezdolne do pracy oraz do samodzielnej egzystencji lub całkowicie niezdolne do pracy w okresie, o którym mowa w pkt 1 lub 2.</a:t>
            </a:r>
          </a:p>
          <a:p>
            <a:pPr algn="just"/>
            <a:r>
              <a:rPr lang="pl-PL" dirty="0"/>
              <a:t>Jeżeli dziecko osiągnęło 25 lat życia, będąc na ostatnim roku studiów w szkole wyższej, prawo do renty rodzinnej przedłuża się do zakończenia tego roku studiów.</a:t>
            </a:r>
          </a:p>
        </p:txBody>
      </p:sp>
    </p:spTree>
    <p:extLst>
      <p:ext uri="{BB962C8B-B14F-4D97-AF65-F5344CB8AC3E}">
        <p14:creationId xmlns:p14="http://schemas.microsoft.com/office/powerpoint/2010/main" val="39436590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D72A543-6712-45FD-9059-8254B3A40AA8}"/>
              </a:ext>
            </a:extLst>
          </p:cNvPr>
          <p:cNvSpPr>
            <a:spLocks noGrp="1"/>
          </p:cNvSpPr>
          <p:nvPr>
            <p:ph type="title"/>
          </p:nvPr>
        </p:nvSpPr>
        <p:spPr/>
        <p:txBody>
          <a:bodyPr/>
          <a:lstStyle/>
          <a:p>
            <a:r>
              <a:rPr lang="pl-PL" dirty="0"/>
              <a:t>Ustawowa treść ryzyka utraty żywiciela</a:t>
            </a:r>
          </a:p>
        </p:txBody>
      </p:sp>
      <p:sp>
        <p:nvSpPr>
          <p:cNvPr id="3" name="Symbol zastępczy zawartości 2">
            <a:extLst>
              <a:ext uri="{FF2B5EF4-FFF2-40B4-BE49-F238E27FC236}">
                <a16:creationId xmlns:a16="http://schemas.microsoft.com/office/drawing/2014/main" id="{4BC0334A-1235-4D78-9E60-7EE1F10295FA}"/>
              </a:ext>
            </a:extLst>
          </p:cNvPr>
          <p:cNvSpPr>
            <a:spLocks noGrp="1"/>
          </p:cNvSpPr>
          <p:nvPr>
            <p:ph idx="1"/>
          </p:nvPr>
        </p:nvSpPr>
        <p:spPr/>
        <p:txBody>
          <a:bodyPr>
            <a:normAutofit lnSpcReduction="10000"/>
          </a:bodyPr>
          <a:lstStyle/>
          <a:p>
            <a:pPr marL="0" indent="0" algn="just">
              <a:buNone/>
            </a:pPr>
            <a:r>
              <a:rPr lang="pl-PL" dirty="0"/>
              <a:t>Wdowa lub wdowiec mają prawo do renty rodzinnej, jeżeli:</a:t>
            </a:r>
          </a:p>
          <a:p>
            <a:pPr marL="0" indent="0" algn="just">
              <a:buNone/>
            </a:pPr>
            <a:r>
              <a:rPr lang="pl-PL" dirty="0"/>
              <a:t>1) w chwili śmierci małżonka osiągnęli wiek 50 lat lub byli niezdolni do pracy albo</a:t>
            </a:r>
          </a:p>
          <a:p>
            <a:pPr marL="0" indent="0" algn="just">
              <a:buNone/>
            </a:pPr>
            <a:r>
              <a:rPr lang="pl-PL" dirty="0"/>
              <a:t>2) wychowują co najmniej jedno z dzieci, wnuków lub rodzeństwa uprawnione do renty rodzinnej po zmarłym małżonku, które nie osiągnęło 16 lat, a jeżeli kształci się w szkole - 18 lat życia, lub jeżeli sprawują pieczę nad dzieckiem całkowicie niezdolnym do pracy oraz do samodzielnej egzystencji lub całkowicie niezdolnym do pracy, uprawnionym do renty rodzinnej.</a:t>
            </a:r>
          </a:p>
          <a:p>
            <a:pPr marL="0" indent="0">
              <a:buNone/>
            </a:pPr>
            <a:endParaRPr lang="pl-PL" dirty="0"/>
          </a:p>
        </p:txBody>
      </p:sp>
    </p:spTree>
    <p:extLst>
      <p:ext uri="{BB962C8B-B14F-4D97-AF65-F5344CB8AC3E}">
        <p14:creationId xmlns:p14="http://schemas.microsoft.com/office/powerpoint/2010/main" val="1204913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A35205A-BC2A-40E9-A249-EFC7A21E4511}"/>
              </a:ext>
            </a:extLst>
          </p:cNvPr>
          <p:cNvSpPr>
            <a:spLocks noGrp="1"/>
          </p:cNvSpPr>
          <p:nvPr>
            <p:ph type="title"/>
          </p:nvPr>
        </p:nvSpPr>
        <p:spPr/>
        <p:txBody>
          <a:bodyPr/>
          <a:lstStyle/>
          <a:p>
            <a:r>
              <a:rPr lang="pl-PL" dirty="0"/>
              <a:t>Ustawowa treść ryzyka utraty żywiciela</a:t>
            </a:r>
          </a:p>
        </p:txBody>
      </p:sp>
      <p:sp>
        <p:nvSpPr>
          <p:cNvPr id="3" name="Symbol zastępczy zawartości 2">
            <a:extLst>
              <a:ext uri="{FF2B5EF4-FFF2-40B4-BE49-F238E27FC236}">
                <a16:creationId xmlns:a16="http://schemas.microsoft.com/office/drawing/2014/main" id="{E059577C-A2D7-42F4-9A51-B9F711A15F2B}"/>
              </a:ext>
            </a:extLst>
          </p:cNvPr>
          <p:cNvSpPr>
            <a:spLocks noGrp="1"/>
          </p:cNvSpPr>
          <p:nvPr>
            <p:ph idx="1"/>
          </p:nvPr>
        </p:nvSpPr>
        <p:spPr/>
        <p:txBody>
          <a:bodyPr/>
          <a:lstStyle/>
          <a:p>
            <a:pPr algn="just"/>
            <a:r>
              <a:rPr lang="pl-PL" dirty="0"/>
              <a:t>Utraci żywiciela także były małżonek, jeżeli ma prawo do alimentów ze strony zmarłego współmałżonka ustalone wyrokiem sądowym lub ugodą sądową. Analogicznie  jest traktowany jest małżonek, który do dnia śmierci nie pozostawał ze zmarłym we wspólnocie małżeńskiej.</a:t>
            </a:r>
          </a:p>
          <a:p>
            <a:pPr algn="just"/>
            <a:r>
              <a:rPr lang="pl-PL" dirty="0"/>
              <a:t>Rodzice utracą żywiciela, gdy zmarły bezpośrednio przed śmiercią przyczyniał się do ich utrzymania.</a:t>
            </a:r>
          </a:p>
        </p:txBody>
      </p:sp>
    </p:spTree>
    <p:extLst>
      <p:ext uri="{BB962C8B-B14F-4D97-AF65-F5344CB8AC3E}">
        <p14:creationId xmlns:p14="http://schemas.microsoft.com/office/powerpoint/2010/main" val="1438941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9684AA5-F117-44B5-A3B4-D169C30D7D53}"/>
              </a:ext>
            </a:extLst>
          </p:cNvPr>
          <p:cNvSpPr>
            <a:spLocks noGrp="1"/>
          </p:cNvSpPr>
          <p:nvPr>
            <p:ph type="title"/>
          </p:nvPr>
        </p:nvSpPr>
        <p:spPr/>
        <p:txBody>
          <a:bodyPr/>
          <a:lstStyle/>
          <a:p>
            <a:r>
              <a:rPr lang="pl-PL" dirty="0"/>
              <a:t>Zakres przedmiotowy</a:t>
            </a:r>
          </a:p>
        </p:txBody>
      </p:sp>
      <p:sp>
        <p:nvSpPr>
          <p:cNvPr id="3" name="Symbol zastępczy zawartości 2">
            <a:extLst>
              <a:ext uri="{FF2B5EF4-FFF2-40B4-BE49-F238E27FC236}">
                <a16:creationId xmlns:a16="http://schemas.microsoft.com/office/drawing/2014/main" id="{F76EE543-F130-4A5F-A558-652154F820A0}"/>
              </a:ext>
            </a:extLst>
          </p:cNvPr>
          <p:cNvSpPr>
            <a:spLocks noGrp="1"/>
          </p:cNvSpPr>
          <p:nvPr>
            <p:ph idx="1"/>
          </p:nvPr>
        </p:nvSpPr>
        <p:spPr/>
        <p:txBody>
          <a:bodyPr/>
          <a:lstStyle/>
          <a:p>
            <a:pPr algn="just"/>
            <a:r>
              <a:rPr lang="pl-PL" dirty="0"/>
              <a:t>Przedmiotem ochrony udzielanej przez ubezpieczenie rentowe jest sytuacja niezdolności ubezpieczonego do pracy zarobkowej wskutek choroby lub kalectwa oraz sytuacja, kiedy po śmierci ubezpieczonego pozostały przy życiu osoby, dla których był on żywicielem.</a:t>
            </a:r>
          </a:p>
          <a:p>
            <a:pPr algn="just"/>
            <a:r>
              <a:rPr lang="pl-PL" dirty="0"/>
              <a:t>Powyższe sytuacje są przedmiotem ochrony ubezpieczenia rentowego jeżeli podlegają kwalifikacji jako </a:t>
            </a:r>
            <a:r>
              <a:rPr lang="pl-PL" b="1" dirty="0"/>
              <a:t>z ogólnego stanu zdrowia albo z wypadku w drodze do pracy lub z pracy.</a:t>
            </a:r>
          </a:p>
        </p:txBody>
      </p:sp>
    </p:spTree>
    <p:extLst>
      <p:ext uri="{BB962C8B-B14F-4D97-AF65-F5344CB8AC3E}">
        <p14:creationId xmlns:p14="http://schemas.microsoft.com/office/powerpoint/2010/main" val="34696258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9E78AF3-893F-4F74-8A42-287A7EAABBA1}"/>
              </a:ext>
            </a:extLst>
          </p:cNvPr>
          <p:cNvSpPr>
            <a:spLocks noGrp="1"/>
          </p:cNvSpPr>
          <p:nvPr>
            <p:ph type="title"/>
          </p:nvPr>
        </p:nvSpPr>
        <p:spPr/>
        <p:txBody>
          <a:bodyPr>
            <a:normAutofit fontScale="90000"/>
          </a:bodyPr>
          <a:lstStyle/>
          <a:p>
            <a:r>
              <a:rPr lang="pl-PL" dirty="0"/>
              <a:t>Renta z tytułu niezdolności do pracy – charakterystyka świadczenia</a:t>
            </a:r>
          </a:p>
        </p:txBody>
      </p:sp>
      <p:sp>
        <p:nvSpPr>
          <p:cNvPr id="3" name="Symbol zastępczy zawartości 2">
            <a:extLst>
              <a:ext uri="{FF2B5EF4-FFF2-40B4-BE49-F238E27FC236}">
                <a16:creationId xmlns:a16="http://schemas.microsoft.com/office/drawing/2014/main" id="{47BB8459-41F8-4638-AAEE-5649B00CE750}"/>
              </a:ext>
            </a:extLst>
          </p:cNvPr>
          <p:cNvSpPr>
            <a:spLocks noGrp="1"/>
          </p:cNvSpPr>
          <p:nvPr>
            <p:ph idx="1"/>
          </p:nvPr>
        </p:nvSpPr>
        <p:spPr/>
        <p:txBody>
          <a:bodyPr>
            <a:normAutofit lnSpcReduction="10000"/>
          </a:bodyPr>
          <a:lstStyle/>
          <a:p>
            <a:pPr algn="just"/>
            <a:r>
              <a:rPr lang="pl-PL" dirty="0"/>
              <a:t>Ustawa o emeryturach i rentach z FUS wyróżnia dwa rodzaje rent z tytułu niezdolności do pracy:</a:t>
            </a:r>
          </a:p>
          <a:p>
            <a:pPr algn="just">
              <a:buFontTx/>
              <a:buChar char="-"/>
            </a:pPr>
            <a:r>
              <a:rPr lang="pl-PL" dirty="0"/>
              <a:t>stałą- przysługuje, gdy niezdolność do pracy jest trwała</a:t>
            </a:r>
          </a:p>
          <a:p>
            <a:pPr algn="just">
              <a:buFontTx/>
              <a:buChar char="-"/>
            </a:pPr>
            <a:r>
              <a:rPr lang="pl-PL" dirty="0"/>
              <a:t>okresową – przysługuje, jeżeli niezdolność do pracy jest okresowa</a:t>
            </a:r>
          </a:p>
          <a:p>
            <a:pPr algn="just"/>
            <a:r>
              <a:rPr lang="pl-PL" dirty="0"/>
              <a:t>Renta stała i okresowa mogą być przyznane zarówno w przypadku całkowitej jak i częściowej niezdolności do pracy, a kryterium rozróżniającym te rodzaje rent są rokowania co do możliwości odzyskania zdolności do pracy w okresie 5 lat.</a:t>
            </a:r>
          </a:p>
        </p:txBody>
      </p:sp>
    </p:spTree>
    <p:extLst>
      <p:ext uri="{BB962C8B-B14F-4D97-AF65-F5344CB8AC3E}">
        <p14:creationId xmlns:p14="http://schemas.microsoft.com/office/powerpoint/2010/main" val="24002885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2BBDCC7-4000-42B2-884B-1F580B17658A}"/>
              </a:ext>
            </a:extLst>
          </p:cNvPr>
          <p:cNvSpPr>
            <a:spLocks noGrp="1"/>
          </p:cNvSpPr>
          <p:nvPr>
            <p:ph type="title"/>
          </p:nvPr>
        </p:nvSpPr>
        <p:spPr/>
        <p:txBody>
          <a:bodyPr>
            <a:normAutofit fontScale="90000"/>
          </a:bodyPr>
          <a:lstStyle/>
          <a:p>
            <a:r>
              <a:rPr lang="pl-PL" dirty="0"/>
              <a:t>Renta z tytułu niezdolności do pracy – charakterystyka świadczenia</a:t>
            </a:r>
          </a:p>
        </p:txBody>
      </p:sp>
      <p:sp>
        <p:nvSpPr>
          <p:cNvPr id="3" name="Symbol zastępczy zawartości 2">
            <a:extLst>
              <a:ext uri="{FF2B5EF4-FFF2-40B4-BE49-F238E27FC236}">
                <a16:creationId xmlns:a16="http://schemas.microsoft.com/office/drawing/2014/main" id="{0DF6671C-F287-4F71-8783-F7C1F4050C31}"/>
              </a:ext>
            </a:extLst>
          </p:cNvPr>
          <p:cNvSpPr>
            <a:spLocks noGrp="1"/>
          </p:cNvSpPr>
          <p:nvPr>
            <p:ph idx="1"/>
          </p:nvPr>
        </p:nvSpPr>
        <p:spPr/>
        <p:txBody>
          <a:bodyPr/>
          <a:lstStyle/>
          <a:p>
            <a:pPr algn="just"/>
            <a:r>
              <a:rPr lang="pl-PL" dirty="0"/>
              <a:t>Renta z tytułu częściowej niezdolności wynosi 75% kwoty renty z tytułu całkowitej niezdolności.</a:t>
            </a:r>
          </a:p>
          <a:p>
            <a:pPr algn="just"/>
            <a:r>
              <a:rPr lang="pl-PL" dirty="0"/>
              <a:t>Nabycie prawa do renty ograniczają wymagania co do:</a:t>
            </a:r>
          </a:p>
          <a:p>
            <a:pPr marL="457200" indent="-457200" algn="just">
              <a:buAutoNum type="arabicParenR"/>
            </a:pPr>
            <a:r>
              <a:rPr lang="pl-PL" dirty="0"/>
              <a:t>czasu zajścia zdarzenia ubezpieczeniowego</a:t>
            </a:r>
          </a:p>
          <a:p>
            <a:pPr marL="457200" indent="-457200" algn="just">
              <a:buAutoNum type="arabicParenR"/>
            </a:pPr>
            <a:r>
              <a:rPr lang="pl-PL" dirty="0"/>
              <a:t>odpowiedniego okresu pozostawania w ubezpieczeniu</a:t>
            </a:r>
          </a:p>
          <a:p>
            <a:pPr marL="457200" indent="-457200" algn="just">
              <a:buAutoNum type="arabicParenR"/>
            </a:pPr>
            <a:r>
              <a:rPr lang="pl-PL" dirty="0"/>
              <a:t>odpowiednio częstego pozostawania w ubezpieczeniu w określonym przedziale czasowym (gęstość ubezpieczenia)</a:t>
            </a:r>
          </a:p>
        </p:txBody>
      </p:sp>
    </p:spTree>
    <p:extLst>
      <p:ext uri="{BB962C8B-B14F-4D97-AF65-F5344CB8AC3E}">
        <p14:creationId xmlns:p14="http://schemas.microsoft.com/office/powerpoint/2010/main" val="14983301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FE17DC5-8243-4B0D-8243-E7E96EAFA729}"/>
              </a:ext>
            </a:extLst>
          </p:cNvPr>
          <p:cNvSpPr>
            <a:spLocks noGrp="1"/>
          </p:cNvSpPr>
          <p:nvPr>
            <p:ph type="title"/>
          </p:nvPr>
        </p:nvSpPr>
        <p:spPr/>
        <p:txBody>
          <a:bodyPr>
            <a:normAutofit fontScale="90000"/>
          </a:bodyPr>
          <a:lstStyle/>
          <a:p>
            <a:r>
              <a:rPr lang="pl-PL" dirty="0"/>
              <a:t>Czas zajścia ryzyka rentowej niezdolności do pracy</a:t>
            </a:r>
          </a:p>
        </p:txBody>
      </p:sp>
      <p:sp>
        <p:nvSpPr>
          <p:cNvPr id="3" name="Symbol zastępczy zawartości 2">
            <a:extLst>
              <a:ext uri="{FF2B5EF4-FFF2-40B4-BE49-F238E27FC236}">
                <a16:creationId xmlns:a16="http://schemas.microsoft.com/office/drawing/2014/main" id="{0D77B91C-16B2-41D1-ABD3-3D2EC34E0B81}"/>
              </a:ext>
            </a:extLst>
          </p:cNvPr>
          <p:cNvSpPr>
            <a:spLocks noGrp="1"/>
          </p:cNvSpPr>
          <p:nvPr>
            <p:ph idx="1"/>
          </p:nvPr>
        </p:nvSpPr>
        <p:spPr/>
        <p:txBody>
          <a:bodyPr>
            <a:normAutofit fontScale="92500" lnSpcReduction="10000"/>
          </a:bodyPr>
          <a:lstStyle/>
          <a:p>
            <a:pPr algn="just"/>
            <a:r>
              <a:rPr lang="pl-PL" dirty="0"/>
              <a:t>Chroniony prawem skutek zdarzenia losowego stanie się zdarzeniem ubezpieczeniowym, jeżeli zajdzie w czasie ubezpieczenia albo w tzw. okresie ochronnym.</a:t>
            </a:r>
          </a:p>
          <a:p>
            <a:pPr algn="just"/>
            <a:r>
              <a:rPr lang="pl-PL" dirty="0"/>
              <a:t>Zgodnie z art. 57 ust. 1 pkt 3 ustawy emerytalnej warunek czasu zajścia zdarzenia będzie spełniony, jeżeli niezdolność zajdzie w enumeratywnie wymienionych w tym przepisie okresach z katalogu art. 6 ust. 1, art. 6 ust. 2 oraz art. 7.</a:t>
            </a:r>
          </a:p>
          <a:p>
            <a:pPr algn="just"/>
            <a:r>
              <a:rPr lang="pl-PL" dirty="0"/>
              <a:t>Warunek czasu zajścia chronionego zdarzenia będzie spełniony, jeżeli data powstania niezdolności do pracy przypadać będzie w okresach wymienionych w art. 57 ust. 1 pkt  3 ustawy emerytalnej albo przed upływem 18 miesięcy od ich ustania.</a:t>
            </a:r>
          </a:p>
          <a:p>
            <a:pPr algn="just"/>
            <a:endParaRPr lang="pl-PL" dirty="0"/>
          </a:p>
        </p:txBody>
      </p:sp>
    </p:spTree>
    <p:extLst>
      <p:ext uri="{BB962C8B-B14F-4D97-AF65-F5344CB8AC3E}">
        <p14:creationId xmlns:p14="http://schemas.microsoft.com/office/powerpoint/2010/main" val="1422770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F02F649-DEE6-40CF-AC3A-415BAEBB07F2}"/>
              </a:ext>
            </a:extLst>
          </p:cNvPr>
          <p:cNvSpPr>
            <a:spLocks noGrp="1"/>
          </p:cNvSpPr>
          <p:nvPr>
            <p:ph type="title"/>
          </p:nvPr>
        </p:nvSpPr>
        <p:spPr/>
        <p:txBody>
          <a:bodyPr>
            <a:normAutofit fontScale="90000"/>
          </a:bodyPr>
          <a:lstStyle/>
          <a:p>
            <a:r>
              <a:rPr lang="pl-PL" dirty="0"/>
              <a:t>Czas zajścia ryzyka rentowej niezdolności do pracy</a:t>
            </a:r>
          </a:p>
        </p:txBody>
      </p:sp>
      <p:sp>
        <p:nvSpPr>
          <p:cNvPr id="3" name="Symbol zastępczy zawartości 2">
            <a:extLst>
              <a:ext uri="{FF2B5EF4-FFF2-40B4-BE49-F238E27FC236}">
                <a16:creationId xmlns:a16="http://schemas.microsoft.com/office/drawing/2014/main" id="{B73D7D1D-A4B3-4D1F-83B7-21522ABBECAA}"/>
              </a:ext>
            </a:extLst>
          </p:cNvPr>
          <p:cNvSpPr>
            <a:spLocks noGrp="1"/>
          </p:cNvSpPr>
          <p:nvPr>
            <p:ph idx="1"/>
          </p:nvPr>
        </p:nvSpPr>
        <p:spPr/>
        <p:txBody>
          <a:bodyPr/>
          <a:lstStyle/>
          <a:p>
            <a:pPr algn="just"/>
            <a:r>
              <a:rPr lang="pl-PL" dirty="0"/>
              <a:t>Warunek zajścia zdarzenia nie później niż przed upływem 18 miesięcy nie jest wymagany, jeżeli ubezpieczony udowodnił okres składkowy i nieskładkowy wynoszący co najmniej 20 lat dla kobiet i 25 lat dla mężczyzn i jest całkowicie niezdolny do pracy.</a:t>
            </a:r>
          </a:p>
          <a:p>
            <a:pPr marL="0" indent="0">
              <a:buNone/>
            </a:pPr>
            <a:endParaRPr lang="pl-PL" dirty="0"/>
          </a:p>
        </p:txBody>
      </p:sp>
    </p:spTree>
    <p:extLst>
      <p:ext uri="{BB962C8B-B14F-4D97-AF65-F5344CB8AC3E}">
        <p14:creationId xmlns:p14="http://schemas.microsoft.com/office/powerpoint/2010/main" val="21359563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B2F3DC1-DFE2-48AD-B09D-0C0908118F7A}"/>
              </a:ext>
            </a:extLst>
          </p:cNvPr>
          <p:cNvSpPr>
            <a:spLocks noGrp="1"/>
          </p:cNvSpPr>
          <p:nvPr>
            <p:ph type="title"/>
          </p:nvPr>
        </p:nvSpPr>
        <p:spPr/>
        <p:txBody>
          <a:bodyPr/>
          <a:lstStyle/>
          <a:p>
            <a:r>
              <a:rPr lang="pl-PL" dirty="0"/>
              <a:t>Warunek stażu ubezpieczeniowego</a:t>
            </a:r>
          </a:p>
        </p:txBody>
      </p:sp>
      <p:sp>
        <p:nvSpPr>
          <p:cNvPr id="3" name="Symbol zastępczy zawartości 2">
            <a:extLst>
              <a:ext uri="{FF2B5EF4-FFF2-40B4-BE49-F238E27FC236}">
                <a16:creationId xmlns:a16="http://schemas.microsoft.com/office/drawing/2014/main" id="{9FB8B985-9D18-4306-A03F-FD72B7F4B219}"/>
              </a:ext>
            </a:extLst>
          </p:cNvPr>
          <p:cNvSpPr>
            <a:spLocks noGrp="1"/>
          </p:cNvSpPr>
          <p:nvPr>
            <p:ph idx="1"/>
          </p:nvPr>
        </p:nvSpPr>
        <p:spPr/>
        <p:txBody>
          <a:bodyPr>
            <a:normAutofit fontScale="92500" lnSpcReduction="10000"/>
          </a:bodyPr>
          <a:lstStyle/>
          <a:p>
            <a:pPr algn="just"/>
            <a:r>
              <a:rPr lang="pl-PL" dirty="0"/>
              <a:t>Drugim warunkiem nabycia prawa do renty z tytułu niezdolności do pracy z ubezpieczenia rentowego jest posiadanie stażu ubezpieczeniowego, czyli określonej długości okresów składkowych i nieskładkowych pozostających ze sobą w proporcji 3:1.</a:t>
            </a:r>
          </a:p>
          <a:p>
            <a:pPr algn="just"/>
            <a:r>
              <a:rPr lang="pl-PL" dirty="0"/>
              <a:t>Katalog okresów składkowych zawiera art. 6 ust. 1 i 2 ustawy emerytalnej, a nieskładkowych – art. 7 tejże ustawy.</a:t>
            </a:r>
          </a:p>
          <a:p>
            <a:pPr algn="just"/>
            <a:r>
              <a:rPr lang="pl-PL" dirty="0"/>
              <a:t>Jeżeli okresy składkowe i nieskładkowe nie wypełniły wymaganego stażu ubezpieczeniowego, może on być uzupełniony okresami rolnymi wymienionymi w art. 10 ust. 1 pkt 1 ustawy emerytalnej.</a:t>
            </a:r>
          </a:p>
        </p:txBody>
      </p:sp>
    </p:spTree>
    <p:extLst>
      <p:ext uri="{BB962C8B-B14F-4D97-AF65-F5344CB8AC3E}">
        <p14:creationId xmlns:p14="http://schemas.microsoft.com/office/powerpoint/2010/main" val="13359777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EA8C35D-DF24-4A24-B78F-AF482304D3CC}"/>
              </a:ext>
            </a:extLst>
          </p:cNvPr>
          <p:cNvSpPr>
            <a:spLocks noGrp="1"/>
          </p:cNvSpPr>
          <p:nvPr>
            <p:ph type="title"/>
          </p:nvPr>
        </p:nvSpPr>
        <p:spPr/>
        <p:txBody>
          <a:bodyPr/>
          <a:lstStyle/>
          <a:p>
            <a:r>
              <a:rPr lang="pl-PL" dirty="0"/>
              <a:t>Warunek stażu ubezpieczenia</a:t>
            </a:r>
          </a:p>
        </p:txBody>
      </p:sp>
      <p:sp>
        <p:nvSpPr>
          <p:cNvPr id="3" name="Symbol zastępczy zawartości 2">
            <a:extLst>
              <a:ext uri="{FF2B5EF4-FFF2-40B4-BE49-F238E27FC236}">
                <a16:creationId xmlns:a16="http://schemas.microsoft.com/office/drawing/2014/main" id="{5D7E8469-CE97-4C65-B311-7A9645E46699}"/>
              </a:ext>
            </a:extLst>
          </p:cNvPr>
          <p:cNvSpPr>
            <a:spLocks noGrp="1"/>
          </p:cNvSpPr>
          <p:nvPr>
            <p:ph idx="1"/>
          </p:nvPr>
        </p:nvSpPr>
        <p:spPr/>
        <p:txBody>
          <a:bodyPr>
            <a:normAutofit fontScale="92500"/>
          </a:bodyPr>
          <a:lstStyle/>
          <a:p>
            <a:pPr algn="just"/>
            <a:r>
              <a:rPr lang="pl-PL" dirty="0"/>
              <a:t>Długość wymaganego stażu ubezpieczeniowego, zależy od wieku ubezpieczonego, w którym wystąpiła niezdolność do pracy.</a:t>
            </a:r>
          </a:p>
          <a:p>
            <a:pPr algn="just"/>
            <a:r>
              <a:rPr lang="pl-PL" dirty="0"/>
              <a:t>Jeżeli ubezpieczony nie osiągnął okresu składkowego i nieskładkowego wskazanego dla jego wieku, warunek posiadania wymaganego okresu uważa się za spełniony, gdy ubezpieczony </a:t>
            </a:r>
            <a:r>
              <a:rPr lang="pl-PL" b="1" dirty="0"/>
              <a:t>został zgłoszony do ubezpieczenia przed ukończeniem 18 lat albo w ciągu 6 miesięcy po ukończeniu nauki w szkole ponadpodstawowej, ponadgimnazjalnej lub w szkole wyższej oraz do dnia powstania niezdolności do pracy miał, bez przerw lub z przerwami nieprzekraczającymi 6 miesięcy, okresy składkowe i nieskładkowe. </a:t>
            </a:r>
          </a:p>
        </p:txBody>
      </p:sp>
    </p:spTree>
    <p:extLst>
      <p:ext uri="{BB962C8B-B14F-4D97-AF65-F5344CB8AC3E}">
        <p14:creationId xmlns:p14="http://schemas.microsoft.com/office/powerpoint/2010/main" val="27756889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060AE05-087E-4DDB-B023-AD44B04BA995}"/>
              </a:ext>
            </a:extLst>
          </p:cNvPr>
          <p:cNvSpPr>
            <a:spLocks noGrp="1"/>
          </p:cNvSpPr>
          <p:nvPr>
            <p:ph type="title"/>
          </p:nvPr>
        </p:nvSpPr>
        <p:spPr/>
        <p:txBody>
          <a:bodyPr/>
          <a:lstStyle/>
          <a:p>
            <a:r>
              <a:rPr lang="pl-PL" dirty="0"/>
              <a:t>Warunek gęstości ubezpieczenia</a:t>
            </a:r>
          </a:p>
        </p:txBody>
      </p:sp>
      <p:sp>
        <p:nvSpPr>
          <p:cNvPr id="3" name="Symbol zastępczy zawartości 2">
            <a:extLst>
              <a:ext uri="{FF2B5EF4-FFF2-40B4-BE49-F238E27FC236}">
                <a16:creationId xmlns:a16="http://schemas.microsoft.com/office/drawing/2014/main" id="{206E3196-20E8-49EF-952C-70524005E9C1}"/>
              </a:ext>
            </a:extLst>
          </p:cNvPr>
          <p:cNvSpPr>
            <a:spLocks noGrp="1"/>
          </p:cNvSpPr>
          <p:nvPr>
            <p:ph idx="1"/>
          </p:nvPr>
        </p:nvSpPr>
        <p:spPr/>
        <p:txBody>
          <a:bodyPr/>
          <a:lstStyle/>
          <a:p>
            <a:pPr algn="just"/>
            <a:r>
              <a:rPr lang="pl-PL" dirty="0"/>
              <a:t>W przypadku ubezpieczonego, który osiągnął 30 rok życia, wymagany 5-letni okres składkowy i nieskładkowy powinien przypadać w ciągu ostatniego dziesięciolecia przed zgłoszeniem wniosku o rentę lub przed powstaniem niezdolności do pracy.</a:t>
            </a:r>
          </a:p>
          <a:p>
            <a:pPr algn="just"/>
            <a:r>
              <a:rPr lang="pl-PL" dirty="0"/>
              <a:t>Warunku tego nie musi spełniać ubezpieczony całkowicie niezdolny do pracy, którego staż ubezpieczeniowy wynosi 25 lat (kobieta) i 30 lat (mężczyzna)</a:t>
            </a:r>
          </a:p>
          <a:p>
            <a:endParaRPr lang="pl-PL" dirty="0"/>
          </a:p>
        </p:txBody>
      </p:sp>
    </p:spTree>
    <p:extLst>
      <p:ext uri="{BB962C8B-B14F-4D97-AF65-F5344CB8AC3E}">
        <p14:creationId xmlns:p14="http://schemas.microsoft.com/office/powerpoint/2010/main" val="4001263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6A647F6-CF5F-4F40-9E1C-D9E7AE121406}"/>
              </a:ext>
            </a:extLst>
          </p:cNvPr>
          <p:cNvSpPr>
            <a:spLocks noGrp="1"/>
          </p:cNvSpPr>
          <p:nvPr>
            <p:ph type="title"/>
          </p:nvPr>
        </p:nvSpPr>
        <p:spPr/>
        <p:txBody>
          <a:bodyPr/>
          <a:lstStyle/>
          <a:p>
            <a:r>
              <a:rPr lang="pl-PL" dirty="0"/>
              <a:t>Kazus 65</a:t>
            </a:r>
          </a:p>
        </p:txBody>
      </p:sp>
    </p:spTree>
    <p:extLst>
      <p:ext uri="{BB962C8B-B14F-4D97-AF65-F5344CB8AC3E}">
        <p14:creationId xmlns:p14="http://schemas.microsoft.com/office/powerpoint/2010/main" val="486297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D0C437-A478-436F-A660-6D3D6FCEC00A}"/>
              </a:ext>
            </a:extLst>
          </p:cNvPr>
          <p:cNvSpPr>
            <a:spLocks noGrp="1"/>
          </p:cNvSpPr>
          <p:nvPr>
            <p:ph type="title"/>
          </p:nvPr>
        </p:nvSpPr>
        <p:spPr/>
        <p:txBody>
          <a:bodyPr/>
          <a:lstStyle/>
          <a:p>
            <a:r>
              <a:rPr lang="pl-PL" dirty="0"/>
              <a:t>Renta szkoleniowa</a:t>
            </a:r>
          </a:p>
        </p:txBody>
      </p:sp>
      <p:sp>
        <p:nvSpPr>
          <p:cNvPr id="3" name="Symbol zastępczy zawartości 2">
            <a:extLst>
              <a:ext uri="{FF2B5EF4-FFF2-40B4-BE49-F238E27FC236}">
                <a16:creationId xmlns:a16="http://schemas.microsoft.com/office/drawing/2014/main" id="{80060066-3F14-48D8-B464-85E4F7CAE796}"/>
              </a:ext>
            </a:extLst>
          </p:cNvPr>
          <p:cNvSpPr>
            <a:spLocks noGrp="1"/>
          </p:cNvSpPr>
          <p:nvPr>
            <p:ph idx="1"/>
          </p:nvPr>
        </p:nvSpPr>
        <p:spPr/>
        <p:txBody>
          <a:bodyPr>
            <a:normAutofit fontScale="92500"/>
          </a:bodyPr>
          <a:lstStyle/>
          <a:p>
            <a:pPr marL="0" indent="0">
              <a:buNone/>
            </a:pPr>
            <a:r>
              <a:rPr lang="pl-PL" dirty="0"/>
              <a:t>Zgodnie z art. 60 ust. 1 ustawy emerytalnej renta szkoleniowa przysługuje osobie:</a:t>
            </a:r>
          </a:p>
          <a:p>
            <a:pPr marL="457200" indent="-457200">
              <a:buAutoNum type="arabicParenR"/>
            </a:pPr>
            <a:r>
              <a:rPr lang="pl-PL" dirty="0"/>
              <a:t>która jest niezdolna do pracy,</a:t>
            </a:r>
          </a:p>
          <a:p>
            <a:pPr marL="457200" indent="-457200">
              <a:buAutoNum type="arabicParenR"/>
            </a:pPr>
            <a:r>
              <a:rPr lang="pl-PL" dirty="0"/>
              <a:t>wobec której została orzeczona celowość przekwalifikowania się ze względu na niezdolność do pracy w dotychczasowym zawodzie,</a:t>
            </a:r>
          </a:p>
          <a:p>
            <a:pPr marL="457200" indent="-457200">
              <a:buAutoNum type="arabicParenR"/>
            </a:pPr>
            <a:r>
              <a:rPr lang="pl-PL" dirty="0"/>
              <a:t>która ma wymagany okres składkowy i nieskładkowy</a:t>
            </a:r>
          </a:p>
          <a:p>
            <a:pPr marL="457200" indent="-457200">
              <a:buAutoNum type="arabicParenR"/>
            </a:pPr>
            <a:r>
              <a:rPr lang="pl-PL" dirty="0"/>
              <a:t>której niezdolność do pracy powstała w czasie trwania ubezpieczenia albo w tzw. okresie ochronnym po ustaniu ubezpieczenia</a:t>
            </a:r>
          </a:p>
          <a:p>
            <a:pPr marL="457200" indent="-457200">
              <a:buAutoNum type="arabicParenR"/>
            </a:pPr>
            <a:endParaRPr lang="pl-PL" dirty="0"/>
          </a:p>
        </p:txBody>
      </p:sp>
    </p:spTree>
    <p:extLst>
      <p:ext uri="{BB962C8B-B14F-4D97-AF65-F5344CB8AC3E}">
        <p14:creationId xmlns:p14="http://schemas.microsoft.com/office/powerpoint/2010/main" val="15709901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7ECA37D-C2AB-4D9A-9B0E-829E91AC0BC2}"/>
              </a:ext>
            </a:extLst>
          </p:cNvPr>
          <p:cNvSpPr>
            <a:spLocks noGrp="1"/>
          </p:cNvSpPr>
          <p:nvPr>
            <p:ph type="title"/>
          </p:nvPr>
        </p:nvSpPr>
        <p:spPr/>
        <p:txBody>
          <a:bodyPr/>
          <a:lstStyle/>
          <a:p>
            <a:r>
              <a:rPr lang="pl-PL" dirty="0"/>
              <a:t>Renta szkoleniowa</a:t>
            </a:r>
          </a:p>
        </p:txBody>
      </p:sp>
      <p:sp>
        <p:nvSpPr>
          <p:cNvPr id="3" name="Symbol zastępczy zawartości 2">
            <a:extLst>
              <a:ext uri="{FF2B5EF4-FFF2-40B4-BE49-F238E27FC236}">
                <a16:creationId xmlns:a16="http://schemas.microsoft.com/office/drawing/2014/main" id="{904EAA66-62CD-49E0-8E10-67DD7D31E526}"/>
              </a:ext>
            </a:extLst>
          </p:cNvPr>
          <p:cNvSpPr>
            <a:spLocks noGrp="1"/>
          </p:cNvSpPr>
          <p:nvPr>
            <p:ph idx="1"/>
          </p:nvPr>
        </p:nvSpPr>
        <p:spPr/>
        <p:txBody>
          <a:bodyPr/>
          <a:lstStyle/>
          <a:p>
            <a:pPr marL="0" indent="0" algn="just">
              <a:buNone/>
            </a:pPr>
            <a:r>
              <a:rPr lang="pl-PL" dirty="0"/>
              <a:t>Lekarz orzecznik ZUS może orzec celowość przekwalifikowania zawodowego, jeżeli według jego oceny </a:t>
            </a:r>
            <a:r>
              <a:rPr lang="pl-PL" b="1" dirty="0"/>
              <a:t>osoba badana utraciła zdolność do pracy zarobkowej w dotychczasowym zawodzie, ale może wykonywać prace w innym zawodzie po odpowiednim przekwalifikowaniu</a:t>
            </a:r>
            <a:r>
              <a:rPr lang="pl-PL" dirty="0"/>
              <a:t>. Dokonując oceny, bierze się pod uwagę m.in.: sprawność umysłową ubezpieczonego, zakres posiadanej wiedzy, motywację do przekwalifikowania i podjęcia pracy, jego zainteresowania oraz wiek. </a:t>
            </a:r>
          </a:p>
        </p:txBody>
      </p:sp>
    </p:spTree>
    <p:extLst>
      <p:ext uri="{BB962C8B-B14F-4D97-AF65-F5344CB8AC3E}">
        <p14:creationId xmlns:p14="http://schemas.microsoft.com/office/powerpoint/2010/main" val="2172240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16DBFB5-FCAB-4DC5-9F2C-DCC6F5B11319}"/>
              </a:ext>
            </a:extLst>
          </p:cNvPr>
          <p:cNvSpPr>
            <a:spLocks noGrp="1"/>
          </p:cNvSpPr>
          <p:nvPr>
            <p:ph type="title"/>
          </p:nvPr>
        </p:nvSpPr>
        <p:spPr/>
        <p:txBody>
          <a:bodyPr/>
          <a:lstStyle/>
          <a:p>
            <a:r>
              <a:rPr lang="pl-PL" dirty="0"/>
              <a:t>Zakres przedmiotowy</a:t>
            </a:r>
          </a:p>
        </p:txBody>
      </p:sp>
      <p:sp>
        <p:nvSpPr>
          <p:cNvPr id="3" name="Symbol zastępczy zawartości 2">
            <a:extLst>
              <a:ext uri="{FF2B5EF4-FFF2-40B4-BE49-F238E27FC236}">
                <a16:creationId xmlns:a16="http://schemas.microsoft.com/office/drawing/2014/main" id="{197E7C37-9781-4AD4-ADBF-C2AA77A5AEAA}"/>
              </a:ext>
            </a:extLst>
          </p:cNvPr>
          <p:cNvSpPr>
            <a:spLocks noGrp="1"/>
          </p:cNvSpPr>
          <p:nvPr>
            <p:ph idx="1"/>
          </p:nvPr>
        </p:nvSpPr>
        <p:spPr/>
        <p:txBody>
          <a:bodyPr/>
          <a:lstStyle/>
          <a:p>
            <a:pPr algn="just"/>
            <a:r>
              <a:rPr lang="pl-PL" dirty="0"/>
              <a:t>Ochrona ryzyka niezdolności do pracy będącej przedmiotem ubezpieczenia rentowego różnicowana jest ze względu </a:t>
            </a:r>
            <a:r>
              <a:rPr lang="pl-PL" b="1" dirty="0"/>
              <a:t>na zakres utraty zdolności do pracy oraz rokowania co do jej ustąpienia.</a:t>
            </a:r>
          </a:p>
          <a:p>
            <a:pPr algn="just"/>
            <a:r>
              <a:rPr lang="pl-PL" dirty="0"/>
              <a:t>Niezdolność do pracy chroniona prawem do renty może być </a:t>
            </a:r>
            <a:r>
              <a:rPr lang="pl-PL" b="1" dirty="0"/>
              <a:t>niezdolnością całkowitą albo niezdolnością częściową o trwałym lub okresowym charakterze</a:t>
            </a:r>
            <a:r>
              <a:rPr lang="pl-PL" dirty="0"/>
              <a:t>. W zależności od tego ubezpieczonemu może przysługiwać renta stała albo renta okresowa.</a:t>
            </a:r>
          </a:p>
        </p:txBody>
      </p:sp>
    </p:spTree>
    <p:extLst>
      <p:ext uri="{BB962C8B-B14F-4D97-AF65-F5344CB8AC3E}">
        <p14:creationId xmlns:p14="http://schemas.microsoft.com/office/powerpoint/2010/main" val="4173507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6689058-037C-4996-9B62-7B61B0FB69EC}"/>
              </a:ext>
            </a:extLst>
          </p:cNvPr>
          <p:cNvSpPr>
            <a:spLocks noGrp="1"/>
          </p:cNvSpPr>
          <p:nvPr>
            <p:ph type="title"/>
          </p:nvPr>
        </p:nvSpPr>
        <p:spPr/>
        <p:txBody>
          <a:bodyPr/>
          <a:lstStyle/>
          <a:p>
            <a:r>
              <a:rPr lang="pl-PL" dirty="0"/>
              <a:t>Renta szkoleniowa</a:t>
            </a:r>
          </a:p>
        </p:txBody>
      </p:sp>
      <p:sp>
        <p:nvSpPr>
          <p:cNvPr id="3" name="Symbol zastępczy zawartości 2">
            <a:extLst>
              <a:ext uri="{FF2B5EF4-FFF2-40B4-BE49-F238E27FC236}">
                <a16:creationId xmlns:a16="http://schemas.microsoft.com/office/drawing/2014/main" id="{51859B0F-B7C8-4C3B-BE5C-B6B2ABFE536D}"/>
              </a:ext>
            </a:extLst>
          </p:cNvPr>
          <p:cNvSpPr>
            <a:spLocks noGrp="1"/>
          </p:cNvSpPr>
          <p:nvPr>
            <p:ph idx="1"/>
          </p:nvPr>
        </p:nvSpPr>
        <p:spPr/>
        <p:txBody>
          <a:bodyPr/>
          <a:lstStyle/>
          <a:p>
            <a:pPr algn="just"/>
            <a:r>
              <a:rPr lang="pl-PL" dirty="0"/>
              <a:t>Renta szkoleniowa przysługuje osobie częściowej niezdolnej do pracy, co do której są rokowania odzyskania zdolności do pracy po przekwalifikowaniu. Jeżeli tych rokowań nie ma to przyznaje się rentę z tytułu częściowej niezdolności do pracy.</a:t>
            </a:r>
          </a:p>
          <a:p>
            <a:pPr algn="just"/>
            <a:r>
              <a:rPr lang="pl-PL" dirty="0"/>
              <a:t>Renta szkoleniowa wynosi 75% podstawy wymiaru renty i nie może być niższa niż najniższa renta dla osoby częściowo niezdolnej do pracy.</a:t>
            </a:r>
          </a:p>
        </p:txBody>
      </p:sp>
    </p:spTree>
    <p:extLst>
      <p:ext uri="{BB962C8B-B14F-4D97-AF65-F5344CB8AC3E}">
        <p14:creationId xmlns:p14="http://schemas.microsoft.com/office/powerpoint/2010/main" val="15688117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680EB5C-9C05-44D3-B132-E0EA8D791188}"/>
              </a:ext>
            </a:extLst>
          </p:cNvPr>
          <p:cNvSpPr>
            <a:spLocks noGrp="1"/>
          </p:cNvSpPr>
          <p:nvPr>
            <p:ph type="title"/>
          </p:nvPr>
        </p:nvSpPr>
        <p:spPr/>
        <p:txBody>
          <a:bodyPr/>
          <a:lstStyle/>
          <a:p>
            <a:r>
              <a:rPr lang="pl-PL" dirty="0"/>
              <a:t>Renta rodzinna</a:t>
            </a:r>
          </a:p>
        </p:txBody>
      </p:sp>
      <p:sp>
        <p:nvSpPr>
          <p:cNvPr id="3" name="Symbol zastępczy zawartości 2">
            <a:extLst>
              <a:ext uri="{FF2B5EF4-FFF2-40B4-BE49-F238E27FC236}">
                <a16:creationId xmlns:a16="http://schemas.microsoft.com/office/drawing/2014/main" id="{A261689B-B913-40D3-885A-5F826259F03A}"/>
              </a:ext>
            </a:extLst>
          </p:cNvPr>
          <p:cNvSpPr>
            <a:spLocks noGrp="1"/>
          </p:cNvSpPr>
          <p:nvPr>
            <p:ph idx="1"/>
          </p:nvPr>
        </p:nvSpPr>
        <p:spPr/>
        <p:txBody>
          <a:bodyPr>
            <a:normAutofit fontScale="85000" lnSpcReduction="20000"/>
          </a:bodyPr>
          <a:lstStyle/>
          <a:p>
            <a:pPr algn="just"/>
            <a:r>
              <a:rPr lang="pl-PL" dirty="0"/>
              <a:t>Renta rodzinna przysługuje uprawnionym członkom rodziny osoby, która w chwili śmierci miała ustalone prawo do emerytury lub renty z tytułu niezdolności do pracy lub spełniała warunki wymagane do uzyskania jednego z tych świadczeń.</a:t>
            </a:r>
          </a:p>
          <a:p>
            <a:pPr algn="just"/>
            <a:r>
              <a:rPr lang="pl-PL" dirty="0"/>
              <a:t>W naszym systemie prawnym renta rodzinna jest świadczeniem ,,wtórnym” w stosunku do prawa do emerytury lub renty z tytułu niezdolności do pracy, które miał zmarły żywiciel.</a:t>
            </a:r>
          </a:p>
          <a:p>
            <a:pPr algn="just"/>
            <a:r>
              <a:rPr lang="pl-PL" dirty="0"/>
              <a:t>Członek rodziny, który utracił żywiciela, nie nabywa samodzielnego prawa do renty rodzinnej, ale nabywa to prawo następczo do prawa do świadczenia, które przysługiwało(by) zmarłemu żywicielowi.</a:t>
            </a:r>
          </a:p>
          <a:p>
            <a:pPr algn="just"/>
            <a:r>
              <a:rPr lang="pl-PL" dirty="0"/>
              <a:t>Ustalając prawo do renty domniemywa się, że w chwili śmierci zmarły był całkowicie niezdolny do pracy.</a:t>
            </a:r>
          </a:p>
          <a:p>
            <a:endParaRPr lang="pl-PL" dirty="0"/>
          </a:p>
        </p:txBody>
      </p:sp>
    </p:spTree>
    <p:extLst>
      <p:ext uri="{BB962C8B-B14F-4D97-AF65-F5344CB8AC3E}">
        <p14:creationId xmlns:p14="http://schemas.microsoft.com/office/powerpoint/2010/main" val="21643165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55C73B8-0062-4908-BA74-D1F875BA7134}"/>
              </a:ext>
            </a:extLst>
          </p:cNvPr>
          <p:cNvSpPr>
            <a:spLocks noGrp="1"/>
          </p:cNvSpPr>
          <p:nvPr>
            <p:ph type="title"/>
          </p:nvPr>
        </p:nvSpPr>
        <p:spPr/>
        <p:txBody>
          <a:bodyPr/>
          <a:lstStyle/>
          <a:p>
            <a:r>
              <a:rPr lang="pl-PL" dirty="0"/>
              <a:t>Warunki nabycia prawa do renty rodzinnej</a:t>
            </a:r>
          </a:p>
        </p:txBody>
      </p:sp>
      <p:sp>
        <p:nvSpPr>
          <p:cNvPr id="3" name="Symbol zastępczy zawartości 2">
            <a:extLst>
              <a:ext uri="{FF2B5EF4-FFF2-40B4-BE49-F238E27FC236}">
                <a16:creationId xmlns:a16="http://schemas.microsoft.com/office/drawing/2014/main" id="{84100920-F16E-4C6F-921A-2913279C4A97}"/>
              </a:ext>
            </a:extLst>
          </p:cNvPr>
          <p:cNvSpPr>
            <a:spLocks noGrp="1"/>
          </p:cNvSpPr>
          <p:nvPr>
            <p:ph idx="1"/>
          </p:nvPr>
        </p:nvSpPr>
        <p:spPr/>
        <p:txBody>
          <a:bodyPr>
            <a:normAutofit fontScale="85000" lnSpcReduction="10000"/>
          </a:bodyPr>
          <a:lstStyle/>
          <a:p>
            <a:pPr marL="0" indent="0" algn="just">
              <a:buNone/>
            </a:pPr>
            <a:r>
              <a:rPr lang="pl-PL" dirty="0"/>
              <a:t>Przyjęte na wychowanie i utrzymanie wnuki, rodzeństwo i inne dzieci, o których mowa w art. 67 ust. 1 pkt 2, mają prawo do renty rodzinnej, jeżeli spełniają warunki określone w art. 68, a ponadto:</a:t>
            </a:r>
          </a:p>
          <a:p>
            <a:pPr marL="0" indent="0" algn="just">
              <a:buNone/>
            </a:pPr>
            <a:r>
              <a:rPr lang="pl-PL" dirty="0"/>
              <a:t>1) zostały przyjęte na wychowanie i utrzymanie co najmniej na rok przed śmiercią ubezpieczonego (emeryta lub rencisty), chyba że śmierć była następstwem wypadku, oraz </a:t>
            </a:r>
          </a:p>
          <a:p>
            <a:pPr marL="0" indent="0" algn="just">
              <a:buNone/>
            </a:pPr>
            <a:r>
              <a:rPr lang="pl-PL" dirty="0"/>
              <a:t>2) nie mają prawa do renty po zmarłych rodzicach, a gdy rodzice żyją, jeżeli:</a:t>
            </a:r>
          </a:p>
          <a:p>
            <a:pPr marL="0" indent="0" algn="just">
              <a:buNone/>
            </a:pPr>
            <a:r>
              <a:rPr lang="pl-PL" dirty="0"/>
              <a:t>a)nie mogą zapewnić im utrzymania albo</a:t>
            </a:r>
          </a:p>
          <a:p>
            <a:pPr marL="0" indent="0" algn="just">
              <a:buNone/>
            </a:pPr>
            <a:r>
              <a:rPr lang="pl-PL" dirty="0"/>
              <a:t>b) ubezpieczony (emeryt lub rencista) lub jego małżonek był ich opiekunem ustanowionym przez sąd.</a:t>
            </a:r>
          </a:p>
          <a:p>
            <a:pPr marL="0" indent="0">
              <a:buNone/>
            </a:pPr>
            <a:endParaRPr lang="pl-PL" dirty="0"/>
          </a:p>
        </p:txBody>
      </p:sp>
    </p:spTree>
    <p:extLst>
      <p:ext uri="{BB962C8B-B14F-4D97-AF65-F5344CB8AC3E}">
        <p14:creationId xmlns:p14="http://schemas.microsoft.com/office/powerpoint/2010/main" val="27181360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4F6AF9A-C3DB-4A87-8980-47C54EE0C462}"/>
              </a:ext>
            </a:extLst>
          </p:cNvPr>
          <p:cNvSpPr>
            <a:spLocks noGrp="1"/>
          </p:cNvSpPr>
          <p:nvPr>
            <p:ph type="title"/>
          </p:nvPr>
        </p:nvSpPr>
        <p:spPr/>
        <p:txBody>
          <a:bodyPr/>
          <a:lstStyle/>
          <a:p>
            <a:r>
              <a:rPr lang="pl-PL" dirty="0"/>
              <a:t>Warunki nabycia prawa do renty rodzinnej</a:t>
            </a:r>
          </a:p>
        </p:txBody>
      </p:sp>
      <p:sp>
        <p:nvSpPr>
          <p:cNvPr id="3" name="Symbol zastępczy zawartości 2">
            <a:extLst>
              <a:ext uri="{FF2B5EF4-FFF2-40B4-BE49-F238E27FC236}">
                <a16:creationId xmlns:a16="http://schemas.microsoft.com/office/drawing/2014/main" id="{1E601F3F-3CE4-43BF-B904-5B78E0C36E67}"/>
              </a:ext>
            </a:extLst>
          </p:cNvPr>
          <p:cNvSpPr>
            <a:spLocks noGrp="1"/>
          </p:cNvSpPr>
          <p:nvPr>
            <p:ph idx="1"/>
          </p:nvPr>
        </p:nvSpPr>
        <p:spPr/>
        <p:txBody>
          <a:bodyPr/>
          <a:lstStyle/>
          <a:p>
            <a:pPr marL="0" indent="0">
              <a:buNone/>
            </a:pPr>
            <a:r>
              <a:rPr lang="pl-PL" dirty="0"/>
              <a:t>Ustawa o emeryturach i rentach z FUS nie wymaga już natomiast spełnienia żadnych warunków przez pozostałe dzieci i małżonka osoby ubezpieczonej, a także przez rodziców.</a:t>
            </a:r>
          </a:p>
        </p:txBody>
      </p:sp>
    </p:spTree>
    <p:extLst>
      <p:ext uri="{BB962C8B-B14F-4D97-AF65-F5344CB8AC3E}">
        <p14:creationId xmlns:p14="http://schemas.microsoft.com/office/powerpoint/2010/main" val="6733794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26A6585-409E-4545-BAA7-80767F834AC1}"/>
              </a:ext>
            </a:extLst>
          </p:cNvPr>
          <p:cNvSpPr>
            <a:spLocks noGrp="1"/>
          </p:cNvSpPr>
          <p:nvPr>
            <p:ph type="title"/>
          </p:nvPr>
        </p:nvSpPr>
        <p:spPr/>
        <p:txBody>
          <a:bodyPr/>
          <a:lstStyle/>
          <a:p>
            <a:r>
              <a:rPr lang="pl-PL" dirty="0"/>
              <a:t>Wymiar renty rodzinnej</a:t>
            </a:r>
          </a:p>
        </p:txBody>
      </p:sp>
      <p:sp>
        <p:nvSpPr>
          <p:cNvPr id="3" name="Symbol zastępczy zawartości 2">
            <a:extLst>
              <a:ext uri="{FF2B5EF4-FFF2-40B4-BE49-F238E27FC236}">
                <a16:creationId xmlns:a16="http://schemas.microsoft.com/office/drawing/2014/main" id="{6CDC1121-99B7-45CE-9011-8D8B007E3507}"/>
              </a:ext>
            </a:extLst>
          </p:cNvPr>
          <p:cNvSpPr>
            <a:spLocks noGrp="1"/>
          </p:cNvSpPr>
          <p:nvPr>
            <p:ph idx="1"/>
          </p:nvPr>
        </p:nvSpPr>
        <p:spPr/>
        <p:txBody>
          <a:bodyPr>
            <a:normAutofit fontScale="85000" lnSpcReduction="10000"/>
          </a:bodyPr>
          <a:lstStyle/>
          <a:p>
            <a:pPr algn="just"/>
            <a:r>
              <a:rPr lang="pl-PL" dirty="0"/>
              <a:t>Wszystkim uprawnionym członkom rodziny przysługuje jedna łączna renta rodzinna</a:t>
            </a:r>
          </a:p>
          <a:p>
            <a:pPr algn="just"/>
            <a:r>
              <a:rPr lang="pl-PL" dirty="0"/>
              <a:t>Renta rodzinna wynosi:</a:t>
            </a:r>
          </a:p>
          <a:p>
            <a:pPr marL="0" indent="0" algn="just">
              <a:buNone/>
            </a:pPr>
            <a:r>
              <a:rPr lang="pl-PL" dirty="0"/>
              <a:t>1) dla jednej osoby uprawnionej - 85% świadczenia, które przysługiwałoby zmarłemu;</a:t>
            </a:r>
          </a:p>
          <a:p>
            <a:pPr marL="0" indent="0" algn="just">
              <a:buNone/>
            </a:pPr>
            <a:r>
              <a:rPr lang="pl-PL" dirty="0"/>
              <a:t>2) dla dwóch osób uprawnionych - 90% świadczenia, które przysługiwałoby zmarłemu;</a:t>
            </a:r>
          </a:p>
          <a:p>
            <a:pPr marL="0" indent="0" algn="just">
              <a:buNone/>
            </a:pPr>
            <a:r>
              <a:rPr lang="pl-PL" dirty="0"/>
              <a:t>3) dla trzech lub więcej osób uprawnionych - 95% świadczenia, które przysługiwałoby zmarłemu.</a:t>
            </a:r>
          </a:p>
          <a:p>
            <a:pPr algn="just"/>
            <a:r>
              <a:rPr lang="pl-PL" dirty="0"/>
              <a:t>Za kwotę świadczenia, które przysługiwałoby zmarłemu, uważa się kwotę emerytury, z zastrzeżeniem ust. 3 i 3a, lub renty z tytułu całkowitej niezdolności do pracy.</a:t>
            </a:r>
          </a:p>
          <a:p>
            <a:endParaRPr lang="pl-PL" dirty="0"/>
          </a:p>
        </p:txBody>
      </p:sp>
    </p:spTree>
    <p:extLst>
      <p:ext uri="{BB962C8B-B14F-4D97-AF65-F5344CB8AC3E}">
        <p14:creationId xmlns:p14="http://schemas.microsoft.com/office/powerpoint/2010/main" val="5926417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E0AFC5-76F2-4B33-88BB-6C2CCB83C9BA}"/>
              </a:ext>
            </a:extLst>
          </p:cNvPr>
          <p:cNvSpPr>
            <a:spLocks noGrp="1"/>
          </p:cNvSpPr>
          <p:nvPr>
            <p:ph type="title"/>
          </p:nvPr>
        </p:nvSpPr>
        <p:spPr/>
        <p:txBody>
          <a:bodyPr/>
          <a:lstStyle/>
          <a:p>
            <a:r>
              <a:rPr lang="pl-PL" dirty="0"/>
              <a:t>Kazus 66</a:t>
            </a:r>
          </a:p>
        </p:txBody>
      </p:sp>
    </p:spTree>
    <p:extLst>
      <p:ext uri="{BB962C8B-B14F-4D97-AF65-F5344CB8AC3E}">
        <p14:creationId xmlns:p14="http://schemas.microsoft.com/office/powerpoint/2010/main" val="32036786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C70F900-179B-45F3-994F-899DDBC02AFF}"/>
              </a:ext>
            </a:extLst>
          </p:cNvPr>
          <p:cNvSpPr>
            <a:spLocks noGrp="1"/>
          </p:cNvSpPr>
          <p:nvPr>
            <p:ph type="title"/>
          </p:nvPr>
        </p:nvSpPr>
        <p:spPr/>
        <p:txBody>
          <a:bodyPr>
            <a:normAutofit fontScale="90000"/>
          </a:bodyPr>
          <a:lstStyle/>
          <a:p>
            <a:r>
              <a:rPr lang="pl-PL" dirty="0"/>
              <a:t>Dodatki do emerytur i rent – dodatek pielęgnacyjny</a:t>
            </a:r>
          </a:p>
        </p:txBody>
      </p:sp>
      <p:sp>
        <p:nvSpPr>
          <p:cNvPr id="3" name="Symbol zastępczy zawartości 2">
            <a:extLst>
              <a:ext uri="{FF2B5EF4-FFF2-40B4-BE49-F238E27FC236}">
                <a16:creationId xmlns:a16="http://schemas.microsoft.com/office/drawing/2014/main" id="{F11750AF-ED0A-4A22-B4D3-24D553213434}"/>
              </a:ext>
            </a:extLst>
          </p:cNvPr>
          <p:cNvSpPr>
            <a:spLocks noGrp="1"/>
          </p:cNvSpPr>
          <p:nvPr>
            <p:ph idx="1"/>
          </p:nvPr>
        </p:nvSpPr>
        <p:spPr/>
        <p:txBody>
          <a:bodyPr>
            <a:normAutofit fontScale="85000" lnSpcReduction="20000"/>
          </a:bodyPr>
          <a:lstStyle/>
          <a:p>
            <a:pPr algn="just"/>
            <a:r>
              <a:rPr lang="pl-PL" dirty="0"/>
              <a:t>Dodatek pielęgnacyjny przysługuje osobie uprawnionej do emerytury lub renty, jeżeli osoba ta została uznana za całkowicie niezdolną do pracy oraz do samodzielnej egzystencji albo ukończyła 75 lat życia, z zastrzeżeniem ust. 4.</a:t>
            </a:r>
          </a:p>
          <a:p>
            <a:pPr algn="just"/>
            <a:r>
              <a:rPr lang="pl-PL" dirty="0"/>
              <a:t>Dodatek pielęgnacyjny wynosi </a:t>
            </a:r>
            <a:r>
              <a:rPr lang="pl-PL" i="1" dirty="0"/>
              <a:t>222,01 zł</a:t>
            </a:r>
            <a:r>
              <a:rPr lang="pl-PL" dirty="0"/>
              <a:t>   miesięcznie.</a:t>
            </a:r>
          </a:p>
          <a:p>
            <a:pPr algn="just"/>
            <a:r>
              <a:rPr lang="pl-PL" dirty="0"/>
              <a:t>Kwotę dodatku, o którym mowa w ust. 2, podwyższa się przy zastosowaniu wskaźnika waloryzacji emerytur i rent od miesiąca, w którym przeprowadzana jest waloryzacja.</a:t>
            </a:r>
          </a:p>
          <a:p>
            <a:pPr algn="just"/>
            <a:r>
              <a:rPr lang="pl-PL" dirty="0"/>
              <a:t>Osobie uprawnionej do emerytury lub renty przebywającej w zakładzie opiekuńczo-leczniczym lub w zakładzie pielęgnacyjno-opiekuńczym dodatek pielęgnacyjny nie przysługuje, chyba że przebywa poza tą placówką przez okres dłuższy niż 2 tygodnie w miesiącu.</a:t>
            </a:r>
          </a:p>
          <a:p>
            <a:pPr marL="0" indent="0">
              <a:buNone/>
            </a:pPr>
            <a:endParaRPr lang="pl-PL" dirty="0"/>
          </a:p>
        </p:txBody>
      </p:sp>
    </p:spTree>
    <p:extLst>
      <p:ext uri="{BB962C8B-B14F-4D97-AF65-F5344CB8AC3E}">
        <p14:creationId xmlns:p14="http://schemas.microsoft.com/office/powerpoint/2010/main" val="9158961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2DC7D8E-752D-4FA1-92E4-4B348F2EFB6D}"/>
              </a:ext>
            </a:extLst>
          </p:cNvPr>
          <p:cNvSpPr>
            <a:spLocks noGrp="1"/>
          </p:cNvSpPr>
          <p:nvPr>
            <p:ph type="title"/>
          </p:nvPr>
        </p:nvSpPr>
        <p:spPr/>
        <p:txBody>
          <a:bodyPr>
            <a:normAutofit fontScale="90000"/>
          </a:bodyPr>
          <a:lstStyle/>
          <a:p>
            <a:r>
              <a:rPr lang="pl-PL" dirty="0"/>
              <a:t>Dodatki do emerytur i rent – dodatek dla sierot zupełnych</a:t>
            </a:r>
          </a:p>
        </p:txBody>
      </p:sp>
      <p:sp>
        <p:nvSpPr>
          <p:cNvPr id="3" name="Symbol zastępczy zawartości 2">
            <a:extLst>
              <a:ext uri="{FF2B5EF4-FFF2-40B4-BE49-F238E27FC236}">
                <a16:creationId xmlns:a16="http://schemas.microsoft.com/office/drawing/2014/main" id="{8909C67E-D849-4143-BA98-F6EE08A99147}"/>
              </a:ext>
            </a:extLst>
          </p:cNvPr>
          <p:cNvSpPr>
            <a:spLocks noGrp="1"/>
          </p:cNvSpPr>
          <p:nvPr>
            <p:ph idx="1"/>
          </p:nvPr>
        </p:nvSpPr>
        <p:spPr/>
        <p:txBody>
          <a:bodyPr/>
          <a:lstStyle/>
          <a:p>
            <a:r>
              <a:rPr lang="pl-PL" dirty="0"/>
              <a:t>Jeżeli do renty rodzinnej uprawniona jest sierota zupełna, przysługuje jej dodatek dla sierot zupełnych.</a:t>
            </a:r>
          </a:p>
          <a:p>
            <a:r>
              <a:rPr lang="pl-PL" dirty="0"/>
              <a:t>Dodatek wynosi </a:t>
            </a:r>
            <a:r>
              <a:rPr lang="pl-PL" i="1" dirty="0"/>
              <a:t>417,27 zł</a:t>
            </a:r>
            <a:r>
              <a:rPr lang="pl-PL" dirty="0"/>
              <a:t>   miesięcznie.</a:t>
            </a:r>
          </a:p>
          <a:p>
            <a:r>
              <a:rPr lang="pl-PL" dirty="0"/>
              <a:t>Kwotę dodatku podwyższa się przy zastosowaniu wskaźnika waloryzacji emerytur i rent od miesiąca, w którym przeprowadzana jest waloryzacja.</a:t>
            </a:r>
          </a:p>
          <a:p>
            <a:pPr marL="0" indent="0">
              <a:buNone/>
            </a:pPr>
            <a:endParaRPr lang="pl-PL" dirty="0"/>
          </a:p>
        </p:txBody>
      </p:sp>
    </p:spTree>
    <p:extLst>
      <p:ext uri="{BB962C8B-B14F-4D97-AF65-F5344CB8AC3E}">
        <p14:creationId xmlns:p14="http://schemas.microsoft.com/office/powerpoint/2010/main" val="9554599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DFFBDAB-532D-44C5-8600-61D1A9E1F2A5}"/>
              </a:ext>
            </a:extLst>
          </p:cNvPr>
          <p:cNvSpPr>
            <a:spLocks noGrp="1"/>
          </p:cNvSpPr>
          <p:nvPr>
            <p:ph type="title"/>
          </p:nvPr>
        </p:nvSpPr>
        <p:spPr/>
        <p:txBody>
          <a:bodyPr/>
          <a:lstStyle/>
          <a:p>
            <a:r>
              <a:rPr lang="pl-PL" dirty="0"/>
              <a:t>Kazus 69</a:t>
            </a:r>
          </a:p>
        </p:txBody>
      </p:sp>
    </p:spTree>
    <p:extLst>
      <p:ext uri="{BB962C8B-B14F-4D97-AF65-F5344CB8AC3E}">
        <p14:creationId xmlns:p14="http://schemas.microsoft.com/office/powerpoint/2010/main" val="7938672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E64326F-EE5C-440E-AA1B-4CF6505F2A49}"/>
              </a:ext>
            </a:extLst>
          </p:cNvPr>
          <p:cNvSpPr>
            <a:spLocks noGrp="1"/>
          </p:cNvSpPr>
          <p:nvPr>
            <p:ph type="title"/>
          </p:nvPr>
        </p:nvSpPr>
        <p:spPr/>
        <p:txBody>
          <a:bodyPr/>
          <a:lstStyle/>
          <a:p>
            <a:r>
              <a:rPr lang="pl-PL" dirty="0"/>
              <a:t>Zasiłek pogrzebowy</a:t>
            </a:r>
          </a:p>
        </p:txBody>
      </p:sp>
      <p:sp>
        <p:nvSpPr>
          <p:cNvPr id="3" name="Symbol zastępczy zawartości 2">
            <a:extLst>
              <a:ext uri="{FF2B5EF4-FFF2-40B4-BE49-F238E27FC236}">
                <a16:creationId xmlns:a16="http://schemas.microsoft.com/office/drawing/2014/main" id="{4642821D-4F41-48AD-B6ED-DB860FE16800}"/>
              </a:ext>
            </a:extLst>
          </p:cNvPr>
          <p:cNvSpPr>
            <a:spLocks noGrp="1"/>
          </p:cNvSpPr>
          <p:nvPr>
            <p:ph idx="1"/>
          </p:nvPr>
        </p:nvSpPr>
        <p:spPr/>
        <p:txBody>
          <a:bodyPr>
            <a:normAutofit fontScale="92500" lnSpcReduction="20000"/>
          </a:bodyPr>
          <a:lstStyle/>
          <a:p>
            <a:pPr algn="just"/>
            <a:r>
              <a:rPr lang="pl-PL" dirty="0"/>
              <a:t>Zasiłek pogrzebowy przysługuje w razie śmierci:</a:t>
            </a:r>
          </a:p>
          <a:p>
            <a:pPr marL="0" indent="0" algn="just">
              <a:buNone/>
            </a:pPr>
            <a:r>
              <a:rPr lang="pl-PL" dirty="0"/>
              <a:t>1) ubezpieczonego;</a:t>
            </a:r>
          </a:p>
          <a:p>
            <a:pPr marL="0" indent="0" algn="just">
              <a:buNone/>
            </a:pPr>
            <a:r>
              <a:rPr lang="pl-PL" dirty="0"/>
              <a:t>2) osoby pobierającej emeryturę lub rentę;</a:t>
            </a:r>
          </a:p>
          <a:p>
            <a:pPr marL="0" indent="0" algn="just">
              <a:buNone/>
            </a:pPr>
            <a:r>
              <a:rPr lang="pl-PL" dirty="0"/>
              <a:t>3) osoby, która w dniu śmierci nie miała ustalonego prawa do emerytury lub renty, lecz spełniała warunki do jej uzyskania i pobierania;</a:t>
            </a:r>
          </a:p>
          <a:p>
            <a:pPr marL="0" indent="0" algn="just">
              <a:buNone/>
            </a:pPr>
            <a:r>
              <a:rPr lang="pl-PL" dirty="0"/>
              <a:t>4) członka rodziny osoby wymienionej w pkt 1 i 2.</a:t>
            </a:r>
          </a:p>
          <a:p>
            <a:pPr algn="just"/>
            <a:r>
              <a:rPr lang="pl-PL" dirty="0"/>
              <a:t>Zasiłek pogrzebowy przysługuje też w razie śmierci ubezpieczonego po ustaniu ubezpieczenia, jeżeli śmierć nastąpiła w okresie pobierania zasiłku chorobowego, świadczenia rehabilitacyjnego lub zasiłku macierzyńskiego.</a:t>
            </a:r>
          </a:p>
          <a:p>
            <a:pPr marL="0" indent="0">
              <a:buNone/>
            </a:pPr>
            <a:endParaRPr lang="pl-PL" dirty="0"/>
          </a:p>
        </p:txBody>
      </p:sp>
    </p:spTree>
    <p:extLst>
      <p:ext uri="{BB962C8B-B14F-4D97-AF65-F5344CB8AC3E}">
        <p14:creationId xmlns:p14="http://schemas.microsoft.com/office/powerpoint/2010/main" val="3660814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7EEBD96-B287-42BB-86BC-E549FD1567C1}"/>
              </a:ext>
            </a:extLst>
          </p:cNvPr>
          <p:cNvSpPr>
            <a:spLocks noGrp="1"/>
          </p:cNvSpPr>
          <p:nvPr>
            <p:ph type="title"/>
          </p:nvPr>
        </p:nvSpPr>
        <p:spPr/>
        <p:txBody>
          <a:bodyPr/>
          <a:lstStyle/>
          <a:p>
            <a:r>
              <a:rPr lang="pl-PL" dirty="0"/>
              <a:t>Zakres przedmiotowy</a:t>
            </a:r>
          </a:p>
        </p:txBody>
      </p:sp>
      <p:sp>
        <p:nvSpPr>
          <p:cNvPr id="3" name="Symbol zastępczy zawartości 2">
            <a:extLst>
              <a:ext uri="{FF2B5EF4-FFF2-40B4-BE49-F238E27FC236}">
                <a16:creationId xmlns:a16="http://schemas.microsoft.com/office/drawing/2014/main" id="{1E442704-FA05-436A-A652-F6F4FC5DEC87}"/>
              </a:ext>
            </a:extLst>
          </p:cNvPr>
          <p:cNvSpPr>
            <a:spLocks noGrp="1"/>
          </p:cNvSpPr>
          <p:nvPr>
            <p:ph idx="1"/>
          </p:nvPr>
        </p:nvSpPr>
        <p:spPr/>
        <p:txBody>
          <a:bodyPr/>
          <a:lstStyle/>
          <a:p>
            <a:pPr algn="just"/>
            <a:r>
              <a:rPr lang="pl-PL" dirty="0"/>
              <a:t>Sytuacja trwałej niezdolności do dotychczasowej pracy, w przypadku gdy zachodzi celowość przekwalifikowania zawodowego jest chroniona za pomocą </a:t>
            </a:r>
            <a:r>
              <a:rPr lang="pl-PL" b="1" dirty="0"/>
              <a:t>renty szkoleniowej.</a:t>
            </a:r>
          </a:p>
          <a:p>
            <a:pPr algn="just"/>
            <a:r>
              <a:rPr lang="pl-PL" dirty="0"/>
              <a:t>Ubezpieczenie rentowe udziela świadczeń także w przypadku utraty żywiciela, czyli śmierci ubezpieczonego, który miał na utrzymaniu określonych członków rodziny. Świadczeniem na wypadek zajścia tego ryzyka jest </a:t>
            </a:r>
            <a:r>
              <a:rPr lang="pl-PL" b="1" dirty="0"/>
              <a:t>renta rodzinna.</a:t>
            </a:r>
          </a:p>
        </p:txBody>
      </p:sp>
    </p:spTree>
    <p:extLst>
      <p:ext uri="{BB962C8B-B14F-4D97-AF65-F5344CB8AC3E}">
        <p14:creationId xmlns:p14="http://schemas.microsoft.com/office/powerpoint/2010/main" val="31455650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965F97E-F5EC-40E6-AA69-1FE1EA9B3164}"/>
              </a:ext>
            </a:extLst>
          </p:cNvPr>
          <p:cNvSpPr>
            <a:spLocks noGrp="1"/>
          </p:cNvSpPr>
          <p:nvPr>
            <p:ph type="title"/>
          </p:nvPr>
        </p:nvSpPr>
        <p:spPr/>
        <p:txBody>
          <a:bodyPr/>
          <a:lstStyle/>
          <a:p>
            <a:r>
              <a:rPr lang="pl-PL" dirty="0"/>
              <a:t>Zasiłek pogrzebowy</a:t>
            </a:r>
          </a:p>
        </p:txBody>
      </p:sp>
      <p:sp>
        <p:nvSpPr>
          <p:cNvPr id="3" name="Symbol zastępczy zawartości 2">
            <a:extLst>
              <a:ext uri="{FF2B5EF4-FFF2-40B4-BE49-F238E27FC236}">
                <a16:creationId xmlns:a16="http://schemas.microsoft.com/office/drawing/2014/main" id="{7F54E99C-D397-416A-AE3C-9532ACA5B73C}"/>
              </a:ext>
            </a:extLst>
          </p:cNvPr>
          <p:cNvSpPr>
            <a:spLocks noGrp="1"/>
          </p:cNvSpPr>
          <p:nvPr>
            <p:ph idx="1"/>
          </p:nvPr>
        </p:nvSpPr>
        <p:spPr/>
        <p:txBody>
          <a:bodyPr>
            <a:normAutofit fontScale="70000" lnSpcReduction="20000"/>
          </a:bodyPr>
          <a:lstStyle/>
          <a:p>
            <a:pPr marL="0" indent="0" algn="just">
              <a:buNone/>
            </a:pPr>
            <a:r>
              <a:rPr lang="pl-PL" dirty="0"/>
              <a:t>Członkami rodziny, o których mowa w ust. 1 pkt 4, są:</a:t>
            </a:r>
          </a:p>
          <a:p>
            <a:pPr marL="0" indent="0" algn="just">
              <a:buNone/>
            </a:pPr>
            <a:r>
              <a:rPr lang="pl-PL" dirty="0"/>
              <a:t>1) małżonek (wdowa i wdowiec);</a:t>
            </a:r>
          </a:p>
          <a:p>
            <a:pPr marL="0" indent="0" algn="just">
              <a:buNone/>
            </a:pPr>
            <a:r>
              <a:rPr lang="pl-PL" dirty="0"/>
              <a:t>2) rodzice, ojczym, macocha oraz osoby przysposabiające;</a:t>
            </a:r>
          </a:p>
          <a:p>
            <a:pPr marL="0" indent="0" algn="just">
              <a:buNone/>
            </a:pPr>
            <a:r>
              <a:rPr lang="pl-PL" dirty="0"/>
              <a:t>3) dzieci własne, dzieci drugiego małżonka, dzieci przysposobione i dzieci umieszczone w rodzinie zastępczej;</a:t>
            </a:r>
          </a:p>
          <a:p>
            <a:pPr marL="0" indent="0" algn="just">
              <a:buNone/>
            </a:pPr>
            <a:r>
              <a:rPr lang="pl-PL" dirty="0"/>
              <a:t>4) przyjęte na wychowanie i utrzymanie przed osiągnięciem pełnoletności inne dzieci niż wymienione w pkt 3;</a:t>
            </a:r>
          </a:p>
          <a:p>
            <a:pPr marL="0" indent="0" algn="just">
              <a:buNone/>
            </a:pPr>
            <a:r>
              <a:rPr lang="pl-PL" dirty="0"/>
              <a:t>5) rodzeństwo;</a:t>
            </a:r>
          </a:p>
          <a:p>
            <a:pPr marL="0" indent="0" algn="just">
              <a:buNone/>
            </a:pPr>
            <a:r>
              <a:rPr lang="pl-PL" dirty="0"/>
              <a:t>6) dziadkowie;</a:t>
            </a:r>
          </a:p>
          <a:p>
            <a:pPr marL="0" indent="0" algn="just">
              <a:buNone/>
            </a:pPr>
            <a:r>
              <a:rPr lang="pl-PL" dirty="0"/>
              <a:t>7) wnuki;</a:t>
            </a:r>
          </a:p>
          <a:p>
            <a:pPr marL="0" indent="0" algn="just">
              <a:buNone/>
            </a:pPr>
            <a:r>
              <a:rPr lang="pl-PL" dirty="0"/>
              <a:t>8) osoby, nad którymi została ustanowiona opieka prawna.</a:t>
            </a:r>
          </a:p>
          <a:p>
            <a:pPr marL="0" indent="0">
              <a:buNone/>
            </a:pPr>
            <a:endParaRPr lang="pl-PL" dirty="0"/>
          </a:p>
        </p:txBody>
      </p:sp>
    </p:spTree>
    <p:extLst>
      <p:ext uri="{BB962C8B-B14F-4D97-AF65-F5344CB8AC3E}">
        <p14:creationId xmlns:p14="http://schemas.microsoft.com/office/powerpoint/2010/main" val="37489440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015480-9531-41B3-B083-8199C495F8BC}"/>
              </a:ext>
            </a:extLst>
          </p:cNvPr>
          <p:cNvSpPr>
            <a:spLocks noGrp="1"/>
          </p:cNvSpPr>
          <p:nvPr>
            <p:ph type="title"/>
          </p:nvPr>
        </p:nvSpPr>
        <p:spPr/>
        <p:txBody>
          <a:bodyPr/>
          <a:lstStyle/>
          <a:p>
            <a:r>
              <a:rPr lang="pl-PL" dirty="0"/>
              <a:t>Zasiłek pogrzebowy</a:t>
            </a:r>
          </a:p>
        </p:txBody>
      </p:sp>
      <p:sp>
        <p:nvSpPr>
          <p:cNvPr id="3" name="Symbol zastępczy zawartości 2">
            <a:extLst>
              <a:ext uri="{FF2B5EF4-FFF2-40B4-BE49-F238E27FC236}">
                <a16:creationId xmlns:a16="http://schemas.microsoft.com/office/drawing/2014/main" id="{DC5EA318-4F61-436A-86E9-2AA8C46977A7}"/>
              </a:ext>
            </a:extLst>
          </p:cNvPr>
          <p:cNvSpPr>
            <a:spLocks noGrp="1"/>
          </p:cNvSpPr>
          <p:nvPr>
            <p:ph idx="1"/>
          </p:nvPr>
        </p:nvSpPr>
        <p:spPr/>
        <p:txBody>
          <a:bodyPr>
            <a:normAutofit lnSpcReduction="10000"/>
          </a:bodyPr>
          <a:lstStyle/>
          <a:p>
            <a:pPr algn="just"/>
            <a:r>
              <a:rPr lang="pl-PL" dirty="0"/>
              <a:t>Zasiłek pogrzebowy wypłaca się osobie, która pokryła koszty pogrzebu. Ustawa dzieli te osoby na dwie grupy.</a:t>
            </a:r>
          </a:p>
          <a:p>
            <a:pPr algn="just"/>
            <a:r>
              <a:rPr lang="pl-PL" dirty="0"/>
              <a:t>Pierwsza to osoby uprawnione do renty rodzinnej po zmarłym ubezpieczonym, emerycie lub renciście (wymienione w art. 77 ust. 1 pkt 4 ustawy emerytalnej). Osobom tym wypłaca się zasiłek w pełnej wysokości nawet jeżeli faktyczne koszty pogrzebu były niższe. Jeżeli pogrzeb był zorganizowany na koszt państwa, organizacji politycznej lub społecznej, ale uprawnieni do zasiłku pogrzebowego członkowie rodziny ponieśli także część kosztów, przysługuje im zasiłek w pełnej wysokości.</a:t>
            </a:r>
          </a:p>
        </p:txBody>
      </p:sp>
    </p:spTree>
    <p:extLst>
      <p:ext uri="{BB962C8B-B14F-4D97-AF65-F5344CB8AC3E}">
        <p14:creationId xmlns:p14="http://schemas.microsoft.com/office/powerpoint/2010/main" val="19418276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8E3868C-C316-43F2-9415-119973F4661C}"/>
              </a:ext>
            </a:extLst>
          </p:cNvPr>
          <p:cNvSpPr>
            <a:spLocks noGrp="1"/>
          </p:cNvSpPr>
          <p:nvPr>
            <p:ph type="title"/>
          </p:nvPr>
        </p:nvSpPr>
        <p:spPr/>
        <p:txBody>
          <a:bodyPr/>
          <a:lstStyle/>
          <a:p>
            <a:r>
              <a:rPr lang="pl-PL" dirty="0"/>
              <a:t>Zasiłek pogrzebowy</a:t>
            </a:r>
          </a:p>
        </p:txBody>
      </p:sp>
      <p:sp>
        <p:nvSpPr>
          <p:cNvPr id="3" name="Symbol zastępczy zawartości 2">
            <a:extLst>
              <a:ext uri="{FF2B5EF4-FFF2-40B4-BE49-F238E27FC236}">
                <a16:creationId xmlns:a16="http://schemas.microsoft.com/office/drawing/2014/main" id="{4404C7F0-74AB-4FE0-BFCF-E2099885C7F7}"/>
              </a:ext>
            </a:extLst>
          </p:cNvPr>
          <p:cNvSpPr>
            <a:spLocks noGrp="1"/>
          </p:cNvSpPr>
          <p:nvPr>
            <p:ph idx="1"/>
          </p:nvPr>
        </p:nvSpPr>
        <p:spPr/>
        <p:txBody>
          <a:bodyPr/>
          <a:lstStyle/>
          <a:p>
            <a:pPr marL="0" indent="0" algn="just">
              <a:buNone/>
            </a:pPr>
            <a:r>
              <a:rPr lang="pl-PL" dirty="0"/>
              <a:t>W razie poniesienia kosztów pogrzebu przez inną osobę niż wymieniona w art. 77 ust. 1 pkt 4, pracodawcę, dom pomocy społecznej, gminę, powiat, osobę prawną kościoła lub związku wyznaniowego, zasiłek pogrzebowy przysługuje w wysokości udokumentowanych kosztów pogrzebu, nie wyższej jednak niż określona w art. 80.</a:t>
            </a:r>
          </a:p>
        </p:txBody>
      </p:sp>
    </p:spTree>
    <p:extLst>
      <p:ext uri="{BB962C8B-B14F-4D97-AF65-F5344CB8AC3E}">
        <p14:creationId xmlns:p14="http://schemas.microsoft.com/office/powerpoint/2010/main" val="5085850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D8E0E8E-262D-46C2-A23A-9828989A3215}"/>
              </a:ext>
            </a:extLst>
          </p:cNvPr>
          <p:cNvSpPr>
            <a:spLocks noGrp="1"/>
          </p:cNvSpPr>
          <p:nvPr>
            <p:ph type="title"/>
          </p:nvPr>
        </p:nvSpPr>
        <p:spPr/>
        <p:txBody>
          <a:bodyPr/>
          <a:lstStyle/>
          <a:p>
            <a:r>
              <a:rPr lang="pl-PL" dirty="0"/>
              <a:t>Zasiłek pogrzebowy</a:t>
            </a:r>
          </a:p>
        </p:txBody>
      </p:sp>
      <p:sp>
        <p:nvSpPr>
          <p:cNvPr id="3" name="Symbol zastępczy zawartości 2">
            <a:extLst>
              <a:ext uri="{FF2B5EF4-FFF2-40B4-BE49-F238E27FC236}">
                <a16:creationId xmlns:a16="http://schemas.microsoft.com/office/drawing/2014/main" id="{02ECB596-E907-4A16-8138-29A4DC69A9C4}"/>
              </a:ext>
            </a:extLst>
          </p:cNvPr>
          <p:cNvSpPr>
            <a:spLocks noGrp="1"/>
          </p:cNvSpPr>
          <p:nvPr>
            <p:ph idx="1"/>
          </p:nvPr>
        </p:nvSpPr>
        <p:spPr/>
        <p:txBody>
          <a:bodyPr>
            <a:normAutofit fontScale="92500" lnSpcReduction="10000"/>
          </a:bodyPr>
          <a:lstStyle/>
          <a:p>
            <a:pPr algn="just"/>
            <a:r>
              <a:rPr lang="pl-PL" dirty="0"/>
              <a:t>Zasiłek pogrzebowy przysługuje w wysokości 4000 zł.</a:t>
            </a:r>
          </a:p>
          <a:p>
            <a:pPr algn="just"/>
            <a:r>
              <a:rPr lang="pl-PL" dirty="0"/>
              <a:t>Prawo do zasiłku pogrzebowego wygasa w razie niezgłoszenia wniosku o jego przyznanie w okresie 12 miesięcy od dnia śmierci osoby, po której zasiłek przysługuje.</a:t>
            </a:r>
          </a:p>
          <a:p>
            <a:pPr algn="just"/>
            <a:r>
              <a:rPr lang="pl-PL" dirty="0"/>
              <a:t>Jeżeli zgłoszenie wniosku o zasiłek pogrzebowy w terminie określonym w ust. 1 było niemożliwe z powodu późniejszego odnalezienia zwłok lub zidentyfikowania osoby zmarłej albo z innych przyczyn całkowicie niezależnych od osoby uprawnionej, prawo do zasiłku pogrzebowego wygasa po upływie 12 miesięcy od dnia pogrzebu.</a:t>
            </a:r>
          </a:p>
        </p:txBody>
      </p:sp>
    </p:spTree>
    <p:extLst>
      <p:ext uri="{BB962C8B-B14F-4D97-AF65-F5344CB8AC3E}">
        <p14:creationId xmlns:p14="http://schemas.microsoft.com/office/powerpoint/2010/main" val="1455028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65C2D4F-0868-4F64-94EF-5B71E4EBF6D5}"/>
              </a:ext>
            </a:extLst>
          </p:cNvPr>
          <p:cNvSpPr>
            <a:spLocks noGrp="1"/>
          </p:cNvSpPr>
          <p:nvPr>
            <p:ph type="title"/>
          </p:nvPr>
        </p:nvSpPr>
        <p:spPr/>
        <p:txBody>
          <a:bodyPr/>
          <a:lstStyle/>
          <a:p>
            <a:r>
              <a:rPr lang="pl-PL" dirty="0"/>
              <a:t>Kazus 70</a:t>
            </a:r>
          </a:p>
        </p:txBody>
      </p:sp>
    </p:spTree>
    <p:extLst>
      <p:ext uri="{BB962C8B-B14F-4D97-AF65-F5344CB8AC3E}">
        <p14:creationId xmlns:p14="http://schemas.microsoft.com/office/powerpoint/2010/main" val="19817249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00DB908-9C60-4CD5-8814-30906BE5CEA6}"/>
              </a:ext>
            </a:extLst>
          </p:cNvPr>
          <p:cNvSpPr>
            <a:spLocks noGrp="1"/>
          </p:cNvSpPr>
          <p:nvPr>
            <p:ph type="title"/>
          </p:nvPr>
        </p:nvSpPr>
        <p:spPr/>
        <p:txBody>
          <a:bodyPr/>
          <a:lstStyle/>
          <a:p>
            <a:r>
              <a:rPr lang="pl-PL" dirty="0"/>
              <a:t>Kazus 71</a:t>
            </a:r>
          </a:p>
        </p:txBody>
      </p:sp>
    </p:spTree>
    <p:extLst>
      <p:ext uri="{BB962C8B-B14F-4D97-AF65-F5344CB8AC3E}">
        <p14:creationId xmlns:p14="http://schemas.microsoft.com/office/powerpoint/2010/main" val="152623890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4BFA4D-A1D6-46A5-8986-A5FCD50CAF85}"/>
              </a:ext>
            </a:extLst>
          </p:cNvPr>
          <p:cNvSpPr>
            <a:spLocks noGrp="1"/>
          </p:cNvSpPr>
          <p:nvPr>
            <p:ph type="title"/>
          </p:nvPr>
        </p:nvSpPr>
        <p:spPr/>
        <p:txBody>
          <a:bodyPr/>
          <a:lstStyle/>
          <a:p>
            <a:r>
              <a:rPr lang="pl-PL" dirty="0"/>
              <a:t>Opracowano na podstawie</a:t>
            </a:r>
          </a:p>
        </p:txBody>
      </p:sp>
      <p:sp>
        <p:nvSpPr>
          <p:cNvPr id="3" name="Symbol zastępczy zawartości 2">
            <a:extLst>
              <a:ext uri="{FF2B5EF4-FFF2-40B4-BE49-F238E27FC236}">
                <a16:creationId xmlns:a16="http://schemas.microsoft.com/office/drawing/2014/main" id="{D9BFF7B6-ADD1-46EC-AE7A-13E1E2E05DC2}"/>
              </a:ext>
            </a:extLst>
          </p:cNvPr>
          <p:cNvSpPr>
            <a:spLocks noGrp="1"/>
          </p:cNvSpPr>
          <p:nvPr>
            <p:ph idx="1"/>
          </p:nvPr>
        </p:nvSpPr>
        <p:spPr/>
        <p:txBody>
          <a:bodyPr/>
          <a:lstStyle/>
          <a:p>
            <a:pPr algn="just"/>
            <a:r>
              <a:rPr lang="pl-PL" dirty="0"/>
              <a:t>I. Jędrasik-Jankowska, </a:t>
            </a:r>
            <a:r>
              <a:rPr lang="pl-PL" i="1" dirty="0"/>
              <a:t>Pojęcia i konstrukcje prawne ubezpieczenia społecznego, </a:t>
            </a:r>
            <a:r>
              <a:rPr lang="pl-PL" dirty="0"/>
              <a:t>Warszawa 2018</a:t>
            </a:r>
          </a:p>
          <a:p>
            <a:pPr algn="just"/>
            <a:r>
              <a:rPr lang="pl-PL" dirty="0"/>
              <a:t>Ustawy z dnia 17 grudnia 1998 roku o emeryturach i rentach z Funduszu Ubezpieczeń Społecznych (Dz. U. z 2018 r. poz. 1270 ze zm.)</a:t>
            </a:r>
          </a:p>
        </p:txBody>
      </p:sp>
    </p:spTree>
    <p:extLst>
      <p:ext uri="{BB962C8B-B14F-4D97-AF65-F5344CB8AC3E}">
        <p14:creationId xmlns:p14="http://schemas.microsoft.com/office/powerpoint/2010/main" val="4105983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4AFBBE1-A26D-48B3-9B61-BEDBAB0D2344}"/>
              </a:ext>
            </a:extLst>
          </p:cNvPr>
          <p:cNvSpPr>
            <a:spLocks noGrp="1"/>
          </p:cNvSpPr>
          <p:nvPr>
            <p:ph type="title"/>
          </p:nvPr>
        </p:nvSpPr>
        <p:spPr/>
        <p:txBody>
          <a:bodyPr/>
          <a:lstStyle/>
          <a:p>
            <a:r>
              <a:rPr lang="pl-PL" dirty="0"/>
              <a:t>Zakres przedmiotowy</a:t>
            </a:r>
          </a:p>
        </p:txBody>
      </p:sp>
      <p:sp>
        <p:nvSpPr>
          <p:cNvPr id="3" name="Symbol zastępczy zawartości 2">
            <a:extLst>
              <a:ext uri="{FF2B5EF4-FFF2-40B4-BE49-F238E27FC236}">
                <a16:creationId xmlns:a16="http://schemas.microsoft.com/office/drawing/2014/main" id="{F6DD47C9-BB37-4F0F-B942-6D9E3FAA7B26}"/>
              </a:ext>
            </a:extLst>
          </p:cNvPr>
          <p:cNvSpPr>
            <a:spLocks noGrp="1"/>
          </p:cNvSpPr>
          <p:nvPr>
            <p:ph idx="1"/>
          </p:nvPr>
        </p:nvSpPr>
        <p:spPr/>
        <p:txBody>
          <a:bodyPr/>
          <a:lstStyle/>
          <a:p>
            <a:pPr algn="just"/>
            <a:r>
              <a:rPr lang="pl-PL" dirty="0"/>
              <a:t>Ryzykiem w ubezpieczeniu rentowym są także koszty pogrzebu ubezpieczonego. Świadczeniem na pokrycie wydatków związanych z tym faktem jest </a:t>
            </a:r>
            <a:r>
              <a:rPr lang="pl-PL" b="1" dirty="0"/>
              <a:t>zasiłek pogrzebowy.</a:t>
            </a:r>
          </a:p>
        </p:txBody>
      </p:sp>
    </p:spTree>
    <p:extLst>
      <p:ext uri="{BB962C8B-B14F-4D97-AF65-F5344CB8AC3E}">
        <p14:creationId xmlns:p14="http://schemas.microsoft.com/office/powerpoint/2010/main" val="1255412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F0B3A7-1D17-44E7-A58A-66BF7710F671}"/>
              </a:ext>
            </a:extLst>
          </p:cNvPr>
          <p:cNvSpPr>
            <a:spLocks noGrp="1"/>
          </p:cNvSpPr>
          <p:nvPr>
            <p:ph type="title"/>
          </p:nvPr>
        </p:nvSpPr>
        <p:spPr/>
        <p:txBody>
          <a:bodyPr/>
          <a:lstStyle/>
          <a:p>
            <a:r>
              <a:rPr lang="pl-PL" dirty="0"/>
              <a:t>Katalog świadczeń</a:t>
            </a:r>
          </a:p>
        </p:txBody>
      </p:sp>
      <p:sp>
        <p:nvSpPr>
          <p:cNvPr id="3" name="Symbol zastępczy zawartości 2">
            <a:extLst>
              <a:ext uri="{FF2B5EF4-FFF2-40B4-BE49-F238E27FC236}">
                <a16:creationId xmlns:a16="http://schemas.microsoft.com/office/drawing/2014/main" id="{3B888FCA-6640-4A37-99B8-BBCCD044C6DD}"/>
              </a:ext>
            </a:extLst>
          </p:cNvPr>
          <p:cNvSpPr>
            <a:spLocks noGrp="1"/>
          </p:cNvSpPr>
          <p:nvPr>
            <p:ph idx="1"/>
          </p:nvPr>
        </p:nvSpPr>
        <p:spPr/>
        <p:txBody>
          <a:bodyPr>
            <a:normAutofit fontScale="92500" lnSpcReduction="20000"/>
          </a:bodyPr>
          <a:lstStyle/>
          <a:p>
            <a:pPr marL="0" indent="0" algn="just">
              <a:buNone/>
            </a:pPr>
            <a:r>
              <a:rPr lang="pl-PL" dirty="0"/>
              <a:t>Katalog świadczeń z ubezpieczenia rentowego obejmuje:</a:t>
            </a:r>
          </a:p>
          <a:p>
            <a:pPr marL="457200" indent="-457200" algn="just">
              <a:buAutoNum type="arabicParenR"/>
            </a:pPr>
            <a:r>
              <a:rPr lang="pl-PL" dirty="0"/>
              <a:t>rentę z tytułu całkowitej niezdolności do pracy (rentę stałą, okresową)</a:t>
            </a:r>
          </a:p>
          <a:p>
            <a:pPr marL="457200" indent="-457200" algn="just">
              <a:buAutoNum type="arabicParenR"/>
            </a:pPr>
            <a:r>
              <a:rPr lang="pl-PL" dirty="0"/>
              <a:t>rentę z tytułu częściowej niezdolności do pracy (rentę stałą, rentę okresową)</a:t>
            </a:r>
          </a:p>
          <a:p>
            <a:pPr marL="457200" indent="-457200" algn="just">
              <a:buAutoNum type="arabicParenR"/>
            </a:pPr>
            <a:r>
              <a:rPr lang="pl-PL" dirty="0"/>
              <a:t>rentę w czasie przekwalifikowania się (rentę szkoleniową)</a:t>
            </a:r>
          </a:p>
          <a:p>
            <a:pPr marL="457200" indent="-457200" algn="just">
              <a:buAutoNum type="arabicParenR"/>
            </a:pPr>
            <a:r>
              <a:rPr lang="pl-PL" dirty="0"/>
              <a:t>rentę rodzinną</a:t>
            </a:r>
          </a:p>
          <a:p>
            <a:pPr marL="457200" indent="-457200" algn="just">
              <a:buAutoNum type="arabicParenR"/>
            </a:pPr>
            <a:r>
              <a:rPr lang="pl-PL" dirty="0"/>
              <a:t>zasiłek pogrzebowy</a:t>
            </a:r>
          </a:p>
          <a:p>
            <a:pPr marL="457200" indent="-457200" algn="just">
              <a:buAutoNum type="arabicParenR"/>
            </a:pPr>
            <a:r>
              <a:rPr lang="pl-PL" dirty="0"/>
              <a:t>dodatek pielęgnacyjny</a:t>
            </a:r>
          </a:p>
          <a:p>
            <a:pPr marL="457200" indent="-457200" algn="just">
              <a:buAutoNum type="arabicParenR"/>
            </a:pPr>
            <a:r>
              <a:rPr lang="pl-PL" dirty="0"/>
              <a:t>dodatek dla sierot zupełnych</a:t>
            </a:r>
          </a:p>
          <a:p>
            <a:pPr marL="457200" indent="-457200">
              <a:buAutoNum type="arabicParenR"/>
            </a:pPr>
            <a:endParaRPr lang="pl-PL" dirty="0"/>
          </a:p>
        </p:txBody>
      </p:sp>
    </p:spTree>
    <p:extLst>
      <p:ext uri="{BB962C8B-B14F-4D97-AF65-F5344CB8AC3E}">
        <p14:creationId xmlns:p14="http://schemas.microsoft.com/office/powerpoint/2010/main" val="4173316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0A9DECE-A2D0-4ADF-8E09-62C814D59378}"/>
              </a:ext>
            </a:extLst>
          </p:cNvPr>
          <p:cNvSpPr>
            <a:spLocks noGrp="1"/>
          </p:cNvSpPr>
          <p:nvPr>
            <p:ph type="title"/>
          </p:nvPr>
        </p:nvSpPr>
        <p:spPr/>
        <p:txBody>
          <a:bodyPr>
            <a:normAutofit fontScale="90000"/>
          </a:bodyPr>
          <a:lstStyle/>
          <a:p>
            <a:r>
              <a:rPr lang="pl-PL" dirty="0"/>
              <a:t>Ryzyko w ubezpieczeniu rentowym – ryzyko niezdolności do pracy</a:t>
            </a:r>
          </a:p>
        </p:txBody>
      </p:sp>
      <p:sp>
        <p:nvSpPr>
          <p:cNvPr id="3" name="Symbol zastępczy zawartości 2">
            <a:extLst>
              <a:ext uri="{FF2B5EF4-FFF2-40B4-BE49-F238E27FC236}">
                <a16:creationId xmlns:a16="http://schemas.microsoft.com/office/drawing/2014/main" id="{67EEE162-0A7C-484E-BD9B-FB2DEB7A2C58}"/>
              </a:ext>
            </a:extLst>
          </p:cNvPr>
          <p:cNvSpPr>
            <a:spLocks noGrp="1"/>
          </p:cNvSpPr>
          <p:nvPr>
            <p:ph idx="1"/>
          </p:nvPr>
        </p:nvSpPr>
        <p:spPr/>
        <p:txBody>
          <a:bodyPr/>
          <a:lstStyle/>
          <a:p>
            <a:r>
              <a:rPr lang="pl-PL" dirty="0"/>
              <a:t>Omawiane ryzyko oznacza ochronę sytuacji, w której ubezpieczony jeszcze przed osiągnięciem wieku emerytalnego stał się z powodu stanu zdrowia – na okres bliżej nieokreślony – niezdolny do zarabiania na swoje utrzymanie.</a:t>
            </a:r>
          </a:p>
          <a:p>
            <a:pPr algn="just"/>
            <a:r>
              <a:rPr lang="pl-PL" dirty="0"/>
              <a:t>Artykuł 12 ustawy emerytalnej za niezdolną do pracy uznaje osobę, która całkowicie lub częściowo utraciła zdolność do pracy zarobkowej z powodu naruszenia sprawności organizmu i nie rokuje odzyskania zdolności do pracy po przekwalifikowaniu. </a:t>
            </a:r>
          </a:p>
        </p:txBody>
      </p:sp>
    </p:spTree>
    <p:extLst>
      <p:ext uri="{BB962C8B-B14F-4D97-AF65-F5344CB8AC3E}">
        <p14:creationId xmlns:p14="http://schemas.microsoft.com/office/powerpoint/2010/main" val="2828661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C5B94A2-52B6-45FF-A303-9EE522F5C490}"/>
              </a:ext>
            </a:extLst>
          </p:cNvPr>
          <p:cNvSpPr>
            <a:spLocks noGrp="1"/>
          </p:cNvSpPr>
          <p:nvPr>
            <p:ph type="title"/>
          </p:nvPr>
        </p:nvSpPr>
        <p:spPr/>
        <p:txBody>
          <a:bodyPr>
            <a:normAutofit fontScale="90000"/>
          </a:bodyPr>
          <a:lstStyle/>
          <a:p>
            <a:r>
              <a:rPr lang="pl-PL" dirty="0"/>
              <a:t>Ryzyko w ubezpieczeniu rentowym – ryzyko niezdolności do pracy</a:t>
            </a:r>
          </a:p>
        </p:txBody>
      </p:sp>
      <p:sp>
        <p:nvSpPr>
          <p:cNvPr id="3" name="Symbol zastępczy zawartości 2">
            <a:extLst>
              <a:ext uri="{FF2B5EF4-FFF2-40B4-BE49-F238E27FC236}">
                <a16:creationId xmlns:a16="http://schemas.microsoft.com/office/drawing/2014/main" id="{4138B4A5-97BF-4A85-B239-75EB28CE5425}"/>
              </a:ext>
            </a:extLst>
          </p:cNvPr>
          <p:cNvSpPr>
            <a:spLocks noGrp="1"/>
          </p:cNvSpPr>
          <p:nvPr>
            <p:ph idx="1"/>
          </p:nvPr>
        </p:nvSpPr>
        <p:spPr/>
        <p:txBody>
          <a:bodyPr/>
          <a:lstStyle/>
          <a:p>
            <a:pPr algn="just"/>
            <a:r>
              <a:rPr lang="pl-PL" dirty="0"/>
              <a:t>Całkowicie niezdolna do pracy jest osoba, która utraciła zdolność do wykonywania jakiejkolwiek pracy.</a:t>
            </a:r>
          </a:p>
          <a:p>
            <a:pPr algn="just"/>
            <a:r>
              <a:rPr lang="pl-PL" dirty="0"/>
              <a:t>Częściowo niezdolna do pracy jest osoba, która w znacznym stopniu utraciła zdolność do pracy zgodnej z poziomem posiadanych kwalifikacji.</a:t>
            </a:r>
          </a:p>
        </p:txBody>
      </p:sp>
    </p:spTree>
    <p:extLst>
      <p:ext uri="{BB962C8B-B14F-4D97-AF65-F5344CB8AC3E}">
        <p14:creationId xmlns:p14="http://schemas.microsoft.com/office/powerpoint/2010/main" val="1166490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A98739A-F8D1-429D-B0FA-D106A58D4A90}"/>
              </a:ext>
            </a:extLst>
          </p:cNvPr>
          <p:cNvSpPr>
            <a:spLocks noGrp="1"/>
          </p:cNvSpPr>
          <p:nvPr>
            <p:ph type="title"/>
          </p:nvPr>
        </p:nvSpPr>
        <p:spPr/>
        <p:txBody>
          <a:bodyPr>
            <a:normAutofit fontScale="90000"/>
          </a:bodyPr>
          <a:lstStyle/>
          <a:p>
            <a:r>
              <a:rPr lang="pl-PL" dirty="0"/>
              <a:t>Ryzyko w ubezpieczeniu rentowym – ryzyko niezdolności do pracy</a:t>
            </a:r>
          </a:p>
        </p:txBody>
      </p:sp>
      <p:sp>
        <p:nvSpPr>
          <p:cNvPr id="3" name="Symbol zastępczy zawartości 2">
            <a:extLst>
              <a:ext uri="{FF2B5EF4-FFF2-40B4-BE49-F238E27FC236}">
                <a16:creationId xmlns:a16="http://schemas.microsoft.com/office/drawing/2014/main" id="{0C16859B-0888-4B4E-A6F1-E138A36A59C7}"/>
              </a:ext>
            </a:extLst>
          </p:cNvPr>
          <p:cNvSpPr>
            <a:spLocks noGrp="1"/>
          </p:cNvSpPr>
          <p:nvPr>
            <p:ph idx="1"/>
          </p:nvPr>
        </p:nvSpPr>
        <p:spPr/>
        <p:txBody>
          <a:bodyPr>
            <a:normAutofit fontScale="92500" lnSpcReduction="10000"/>
          </a:bodyPr>
          <a:lstStyle/>
          <a:p>
            <a:pPr algn="just"/>
            <a:r>
              <a:rPr lang="pl-PL" dirty="0"/>
              <a:t>Całkowita lub częściowa niezdolność do pracy może być niezdolnością trwałą lub okresową.</a:t>
            </a:r>
          </a:p>
          <a:p>
            <a:pPr algn="just"/>
            <a:r>
              <a:rPr lang="pl-PL" dirty="0"/>
              <a:t>Niezdolność do pracy orzeka się na okres nie dłuższy niż 5 lat (niezdolność okresowa)</a:t>
            </a:r>
          </a:p>
          <a:p>
            <a:pPr algn="just"/>
            <a:r>
              <a:rPr lang="pl-PL" dirty="0"/>
              <a:t>Niezdolność do pracy orzeka się na okres dłuższy niż 5 lat, jeżeli według wiedzy medycznej nie ma rokowań co do odzyskania zdolności do pracy przed upływem tego okresu.</a:t>
            </a:r>
          </a:p>
          <a:p>
            <a:pPr algn="just"/>
            <a:r>
              <a:rPr lang="pl-PL" dirty="0"/>
              <a:t>Ocena całkowitej niezdolności do pracy jest odnoszona do pracy w warunkach normalnych.</a:t>
            </a:r>
          </a:p>
        </p:txBody>
      </p:sp>
    </p:spTree>
    <p:extLst>
      <p:ext uri="{BB962C8B-B14F-4D97-AF65-F5344CB8AC3E}">
        <p14:creationId xmlns:p14="http://schemas.microsoft.com/office/powerpoint/2010/main" val="352486432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zny">
  <a:themeElements>
    <a:clrScheme name="Organic">
      <a:dk1>
        <a:sysClr val="windowText" lastClr="000000"/>
      </a:dk1>
      <a:lt1>
        <a:sysClr val="window" lastClr="FFFFFF"/>
      </a:lt1>
      <a:dk2>
        <a:srgbClr val="212121"/>
      </a:dk2>
      <a:lt2>
        <a:srgbClr val="DADADA"/>
      </a:lt2>
      <a:accent1>
        <a:srgbClr val="AB946B"/>
      </a:accent1>
      <a:accent2>
        <a:srgbClr val="C04F32"/>
      </a:accent2>
      <a:accent3>
        <a:srgbClr val="DD8C3C"/>
      </a:accent3>
      <a:accent4>
        <a:srgbClr val="8E684C"/>
      </a:accent4>
      <a:accent5>
        <a:srgbClr val="CBAF62"/>
      </a:accent5>
      <a:accent6>
        <a:srgbClr val="803348"/>
      </a:accent6>
      <a:hlink>
        <a:srgbClr val="86724D"/>
      </a:hlink>
      <a:folHlink>
        <a:srgbClr val="B99E84"/>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A2BEDC8B-F191-493B-BA33-0F4F800A89D3}"/>
    </a:ext>
  </a:extLst>
</a:theme>
</file>

<file path=docProps/app.xml><?xml version="1.0" encoding="utf-8"?>
<Properties xmlns="http://schemas.openxmlformats.org/officeDocument/2006/extended-properties" xmlns:vt="http://schemas.openxmlformats.org/officeDocument/2006/docPropsVTypes">
  <Template>Organic</Template>
  <TotalTime>317</TotalTime>
  <Words>2970</Words>
  <Application>Microsoft Office PowerPoint</Application>
  <PresentationFormat>Panoramiczny</PresentationFormat>
  <Paragraphs>178</Paragraphs>
  <Slides>46</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46</vt:i4>
      </vt:variant>
    </vt:vector>
  </HeadingPairs>
  <TitlesOfParts>
    <vt:vector size="49" baseType="lpstr">
      <vt:lpstr>Arial</vt:lpstr>
      <vt:lpstr>Garamond</vt:lpstr>
      <vt:lpstr>Organiczny</vt:lpstr>
      <vt:lpstr>Ubezpieczenie rentowe</vt:lpstr>
      <vt:lpstr>Zakres przedmiotowy</vt:lpstr>
      <vt:lpstr>Zakres przedmiotowy</vt:lpstr>
      <vt:lpstr>Zakres przedmiotowy</vt:lpstr>
      <vt:lpstr>Zakres przedmiotowy</vt:lpstr>
      <vt:lpstr>Katalog świadczeń</vt:lpstr>
      <vt:lpstr>Ryzyko w ubezpieczeniu rentowym – ryzyko niezdolności do pracy</vt:lpstr>
      <vt:lpstr>Ryzyko w ubezpieczeniu rentowym – ryzyko niezdolności do pracy</vt:lpstr>
      <vt:lpstr>Ryzyko w ubezpieczeniu rentowym – ryzyko niezdolności do pracy</vt:lpstr>
      <vt:lpstr>Tryb stwierdzania ryzyka niezdolności do pracy</vt:lpstr>
      <vt:lpstr>Tryb stwierdzania ryzyka niezdolności do pracy</vt:lpstr>
      <vt:lpstr>Tryb stwierdzania ryzyka niezdolności do pracy</vt:lpstr>
      <vt:lpstr>Tryb stwierdzania ryzyka niezdolności do pracy</vt:lpstr>
      <vt:lpstr>Niezdolność do samodzielnej egzystencji</vt:lpstr>
      <vt:lpstr>Ryzyko utraty żywiciela</vt:lpstr>
      <vt:lpstr>Ustawowa treść ryzyka utraty żywiciela</vt:lpstr>
      <vt:lpstr>Ustawowa treść ryzyka utraty żywiciela</vt:lpstr>
      <vt:lpstr>Ustawowa treść ryzyka utraty żywiciela</vt:lpstr>
      <vt:lpstr>Ustawowa treść ryzyka utraty żywiciela</vt:lpstr>
      <vt:lpstr>Renta z tytułu niezdolności do pracy – charakterystyka świadczenia</vt:lpstr>
      <vt:lpstr>Renta z tytułu niezdolności do pracy – charakterystyka świadczenia</vt:lpstr>
      <vt:lpstr>Czas zajścia ryzyka rentowej niezdolności do pracy</vt:lpstr>
      <vt:lpstr>Czas zajścia ryzyka rentowej niezdolności do pracy</vt:lpstr>
      <vt:lpstr>Warunek stażu ubezpieczeniowego</vt:lpstr>
      <vt:lpstr>Warunek stażu ubezpieczenia</vt:lpstr>
      <vt:lpstr>Warunek gęstości ubezpieczenia</vt:lpstr>
      <vt:lpstr>Kazus 65</vt:lpstr>
      <vt:lpstr>Renta szkoleniowa</vt:lpstr>
      <vt:lpstr>Renta szkoleniowa</vt:lpstr>
      <vt:lpstr>Renta szkoleniowa</vt:lpstr>
      <vt:lpstr>Renta rodzinna</vt:lpstr>
      <vt:lpstr>Warunki nabycia prawa do renty rodzinnej</vt:lpstr>
      <vt:lpstr>Warunki nabycia prawa do renty rodzinnej</vt:lpstr>
      <vt:lpstr>Wymiar renty rodzinnej</vt:lpstr>
      <vt:lpstr>Kazus 66</vt:lpstr>
      <vt:lpstr>Dodatki do emerytur i rent – dodatek pielęgnacyjny</vt:lpstr>
      <vt:lpstr>Dodatki do emerytur i rent – dodatek dla sierot zupełnych</vt:lpstr>
      <vt:lpstr>Kazus 69</vt:lpstr>
      <vt:lpstr>Zasiłek pogrzebowy</vt:lpstr>
      <vt:lpstr>Zasiłek pogrzebowy</vt:lpstr>
      <vt:lpstr>Zasiłek pogrzebowy</vt:lpstr>
      <vt:lpstr>Zasiłek pogrzebowy</vt:lpstr>
      <vt:lpstr>Zasiłek pogrzebowy</vt:lpstr>
      <vt:lpstr>Kazus 70</vt:lpstr>
      <vt:lpstr>Kazus 71</vt:lpstr>
      <vt:lpstr>Opracowano na podstawie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Ubezpieczenie rentowe</dc:title>
  <dc:creator>Sabina Pochopien</dc:creator>
  <cp:lastModifiedBy>Sabina Pochopien</cp:lastModifiedBy>
  <cp:revision>27</cp:revision>
  <dcterms:created xsi:type="dcterms:W3CDTF">2019-11-30T13:19:18Z</dcterms:created>
  <dcterms:modified xsi:type="dcterms:W3CDTF">2019-12-01T14:14:43Z</dcterms:modified>
</cp:coreProperties>
</file>