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79"/>
  </p:notesMasterIdLst>
  <p:sldIdLst>
    <p:sldId id="256" r:id="rId2"/>
    <p:sldId id="325" r:id="rId3"/>
    <p:sldId id="326" r:id="rId4"/>
    <p:sldId id="327" r:id="rId5"/>
    <p:sldId id="257" r:id="rId6"/>
    <p:sldId id="258" r:id="rId7"/>
    <p:sldId id="259" r:id="rId8"/>
    <p:sldId id="266" r:id="rId9"/>
    <p:sldId id="302" r:id="rId10"/>
    <p:sldId id="328" r:id="rId11"/>
    <p:sldId id="303" r:id="rId12"/>
    <p:sldId id="311" r:id="rId13"/>
    <p:sldId id="260" r:id="rId14"/>
    <p:sldId id="304" r:id="rId15"/>
    <p:sldId id="305" r:id="rId16"/>
    <p:sldId id="306" r:id="rId17"/>
    <p:sldId id="329" r:id="rId18"/>
    <p:sldId id="320" r:id="rId19"/>
    <p:sldId id="319" r:id="rId20"/>
    <p:sldId id="321" r:id="rId21"/>
    <p:sldId id="322" r:id="rId22"/>
    <p:sldId id="307" r:id="rId23"/>
    <p:sldId id="308" r:id="rId24"/>
    <p:sldId id="310" r:id="rId25"/>
    <p:sldId id="261" r:id="rId26"/>
    <p:sldId id="330" r:id="rId27"/>
    <p:sldId id="309" r:id="rId28"/>
    <p:sldId id="263" r:id="rId29"/>
    <p:sldId id="312" r:id="rId30"/>
    <p:sldId id="313" r:id="rId31"/>
    <p:sldId id="314" r:id="rId32"/>
    <p:sldId id="315" r:id="rId33"/>
    <p:sldId id="316" r:id="rId34"/>
    <p:sldId id="317" r:id="rId35"/>
    <p:sldId id="318" r:id="rId36"/>
    <p:sldId id="332" r:id="rId37"/>
    <p:sldId id="262" r:id="rId38"/>
    <p:sldId id="264" r:id="rId39"/>
    <p:sldId id="265" r:id="rId40"/>
    <p:sldId id="331" r:id="rId41"/>
    <p:sldId id="267" r:id="rId42"/>
    <p:sldId id="268" r:id="rId43"/>
    <p:sldId id="269" r:id="rId44"/>
    <p:sldId id="270" r:id="rId45"/>
    <p:sldId id="271" r:id="rId46"/>
    <p:sldId id="272" r:id="rId47"/>
    <p:sldId id="273" r:id="rId48"/>
    <p:sldId id="274" r:id="rId49"/>
    <p:sldId id="275" r:id="rId50"/>
    <p:sldId id="276" r:id="rId51"/>
    <p:sldId id="277" r:id="rId52"/>
    <p:sldId id="278" r:id="rId53"/>
    <p:sldId id="279" r:id="rId54"/>
    <p:sldId id="280" r:id="rId55"/>
    <p:sldId id="281" r:id="rId56"/>
    <p:sldId id="282" r:id="rId57"/>
    <p:sldId id="283" r:id="rId58"/>
    <p:sldId id="324" r:id="rId59"/>
    <p:sldId id="284" r:id="rId60"/>
    <p:sldId id="285" r:id="rId61"/>
    <p:sldId id="286" r:id="rId62"/>
    <p:sldId id="287" r:id="rId63"/>
    <p:sldId id="288" r:id="rId64"/>
    <p:sldId id="289" r:id="rId65"/>
    <p:sldId id="323" r:id="rId66"/>
    <p:sldId id="290" r:id="rId67"/>
    <p:sldId id="291" r:id="rId68"/>
    <p:sldId id="292" r:id="rId69"/>
    <p:sldId id="293" r:id="rId70"/>
    <p:sldId id="294" r:id="rId71"/>
    <p:sldId id="295" r:id="rId72"/>
    <p:sldId id="296" r:id="rId73"/>
    <p:sldId id="297" r:id="rId74"/>
    <p:sldId id="298" r:id="rId75"/>
    <p:sldId id="299" r:id="rId76"/>
    <p:sldId id="300" r:id="rId77"/>
    <p:sldId id="301" r:id="rId7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F6A894-5296-44C1-A689-E7E706C1B8AC}" type="datetimeFigureOut">
              <a:rPr lang="pl-PL" smtClean="0"/>
              <a:pPr/>
              <a:t>24.10.2020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8E7AE-1213-4756-9EF7-5C562B0E07BF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66238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8B0BDCE-1A36-40BB-B075-FE2797062242}" type="datetime1">
              <a:rPr lang="pl-PL" smtClean="0"/>
              <a:pPr/>
              <a:t>24.10.2020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pl-PL"/>
              <a:t>dr Jacek Borowicz</a:t>
            </a:r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110B565-E101-48DA-83CD-C36481655A2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C5974-1CE8-40D2-9E73-CD8AE91C50C6}" type="datetime1">
              <a:rPr lang="pl-PL" smtClean="0"/>
              <a:pPr/>
              <a:t>24.10.2020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98092-E0B7-4AB1-BE67-563A480EB25C}" type="datetime1">
              <a:rPr lang="pl-PL" smtClean="0"/>
              <a:pPr/>
              <a:t>24.10.2020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318F-B3E1-48B0-8BB2-4D9CEBB89228}" type="datetime1">
              <a:rPr lang="pl-PL" smtClean="0"/>
              <a:pPr/>
              <a:t>24.10.2020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06394-C72C-439A-A2F8-19011B54FD80}" type="datetime1">
              <a:rPr lang="pl-PL" smtClean="0"/>
              <a:pPr/>
              <a:t>24.10.2020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EF218-E021-4855-8944-D4C9F9BBB512}" type="datetime1">
              <a:rPr lang="pl-PL" smtClean="0"/>
              <a:pPr/>
              <a:t>24.10.2020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6DCD6-F2B7-42EF-B903-F701F13A0EC1}" type="datetime1">
              <a:rPr lang="pl-PL" smtClean="0"/>
              <a:pPr/>
              <a:t>24.10.2020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54029-6971-4119-85B2-F42BFE1098E1}" type="datetime1">
              <a:rPr lang="pl-PL" smtClean="0"/>
              <a:pPr/>
              <a:t>24.10.2020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6FE7B-C6FA-4F11-A883-AA157A9C84F4}" type="datetime1">
              <a:rPr lang="pl-PL" smtClean="0"/>
              <a:pPr/>
              <a:t>24.10.2020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903B4B2-2D6D-4A2C-898B-9C8DB26E1B55}" type="datetime1">
              <a:rPr lang="pl-PL" smtClean="0"/>
              <a:pPr/>
              <a:t>24.10.2020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C02F7AB-9F0E-44CF-A14A-2B19C1CDC137}" type="datetime1">
              <a:rPr lang="pl-PL" smtClean="0"/>
              <a:pPr/>
              <a:t>24.10.2020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pl-PL"/>
              <a:t>dr Jacek Borowicz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110B565-E101-48DA-83CD-C36481655A25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/>
              <a:t>Kliknij, aby edytować style wzorca tekstu</a:t>
            </a:r>
          </a:p>
          <a:p>
            <a:pPr lvl="1" eaLnBrk="1" latinLnBrk="0" hangingPunct="1"/>
            <a:r>
              <a:rPr kumimoji="0" lang="pl-PL"/>
              <a:t>Drugi poziom</a:t>
            </a:r>
          </a:p>
          <a:p>
            <a:pPr lvl="2" eaLnBrk="1" latinLnBrk="0" hangingPunct="1"/>
            <a:r>
              <a:rPr kumimoji="0" lang="pl-PL"/>
              <a:t>Trzeci poziom</a:t>
            </a:r>
          </a:p>
          <a:p>
            <a:pPr lvl="3" eaLnBrk="1" latinLnBrk="0" hangingPunct="1"/>
            <a:r>
              <a:rPr kumimoji="0" lang="pl-PL"/>
              <a:t>Czwarty poziom</a:t>
            </a:r>
          </a:p>
          <a:p>
            <a:pPr lvl="4" eaLnBrk="1" latinLnBrk="0" hangingPunct="1"/>
            <a:r>
              <a:rPr kumimoji="0" lang="pl-PL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9865675-D6A1-4E9C-8D58-ABCB2E9A09C8}" type="datetime1">
              <a:rPr lang="pl-PL" smtClean="0"/>
              <a:pPr/>
              <a:t>24.10.2020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pl-PL"/>
              <a:t>dr Jacek Borowicz</a:t>
            </a:r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110B565-E101-48DA-83CD-C36481655A25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/>
              <a:t>Ubezpieczenie społeczne           z tytułu wypadków przy pracy i chorób zawodowych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endParaRPr lang="pl-PL" dirty="0"/>
          </a:p>
          <a:p>
            <a:pPr algn="r"/>
            <a:r>
              <a:rPr lang="pl-PL" dirty="0"/>
              <a:t>Dr </a:t>
            </a:r>
            <a:r>
              <a:rPr lang="pl-PL" dirty="0" err="1"/>
              <a:t>J.Borowicz</a:t>
            </a:r>
            <a:endParaRPr lang="pl-P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/>
          </a:p>
          <a:p>
            <a:endParaRPr lang="pl-PL" dirty="0"/>
          </a:p>
          <a:p>
            <a:r>
              <a:rPr lang="pl-PL" i="1" dirty="0"/>
              <a:t>Czy za wypadek w pracy można uznać odmrożenie, poparzenie/udar słoneczny?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przy pracy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8746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Warunkiem odpowiedzialności na podstawie ustawy wypadkowej jest ustalenie wypadku przy pracy </a:t>
            </a:r>
            <a:r>
              <a:rPr lang="pl-PL" b="1" u="sng" dirty="0"/>
              <a:t>w określonym dniu</a:t>
            </a:r>
            <a:r>
              <a:rPr lang="pl-PL" dirty="0"/>
              <a:t>, przy czym działanie przyczyny zewnętrznej nie przekracza </a:t>
            </a:r>
            <a:r>
              <a:rPr lang="pl-PL" b="1" u="sng" dirty="0"/>
              <a:t>jednej dniówki</a:t>
            </a:r>
            <a:r>
              <a:rPr lang="pl-PL" dirty="0"/>
              <a:t>.</a:t>
            </a:r>
          </a:p>
          <a:p>
            <a:pPr>
              <a:buNone/>
            </a:pPr>
            <a:endParaRPr lang="pl-PL" dirty="0"/>
          </a:p>
          <a:p>
            <a:pPr algn="r">
              <a:buNone/>
            </a:pPr>
            <a:r>
              <a:rPr lang="pl-PL" dirty="0"/>
              <a:t>wyrok SN z 2012.10.05, I UK 197/12. </a:t>
            </a:r>
          </a:p>
          <a:p>
            <a:pPr>
              <a:buNone/>
            </a:pP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przy pracy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11</a:t>
            </a:fld>
            <a:endParaRPr lang="pl-PL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/>
              <a:t>Wręczenie pracownikowi wypowiedzenia może stanowić dla niego zaskoczenie, nie uzasadnia to jednakże, by przypisywać mu cechę nagłości w rozumieniu art. 3 ust. 1 ustawy z 2002 r. (</a:t>
            </a:r>
            <a:r>
              <a:rPr lang="pl-PL" u="sng" dirty="0"/>
              <a:t>bez wątpienia nie jest to zdarzenie nagłe z punktu widzenia pracodawcy</a:t>
            </a:r>
            <a:r>
              <a:rPr lang="pl-PL" dirty="0"/>
              <a:t>).</a:t>
            </a:r>
          </a:p>
          <a:p>
            <a:pPr lvl="1" algn="r">
              <a:buNone/>
            </a:pPr>
            <a:endParaRPr lang="pl-PL" sz="2000" dirty="0"/>
          </a:p>
          <a:p>
            <a:pPr lvl="1" algn="r">
              <a:buNone/>
            </a:pPr>
            <a:endParaRPr lang="pl-PL" sz="2000" dirty="0"/>
          </a:p>
          <a:p>
            <a:pPr lvl="1" algn="r">
              <a:buNone/>
            </a:pPr>
            <a:endParaRPr lang="pl-PL" sz="2000" dirty="0"/>
          </a:p>
          <a:p>
            <a:pPr lvl="1" algn="r">
              <a:buNone/>
            </a:pPr>
            <a:r>
              <a:rPr lang="pl-PL" sz="2800" dirty="0"/>
              <a:t>wyrok SN z 2012.03.28, II PK 182/11.</a:t>
            </a:r>
            <a:r>
              <a:rPr lang="pl-PL" sz="2000" dirty="0"/>
              <a:t> 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przy pracy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12</a:t>
            </a:fld>
            <a:endParaRPr lang="pl-PL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/>
          </a:p>
          <a:p>
            <a:r>
              <a:rPr lang="pl-PL" sz="3200" dirty="0"/>
              <a:t>wypadek przy pracy… </a:t>
            </a:r>
          </a:p>
          <a:p>
            <a:endParaRPr lang="pl-PL" sz="3200" dirty="0"/>
          </a:p>
          <a:p>
            <a:pPr algn="r">
              <a:buNone/>
            </a:pPr>
            <a:r>
              <a:rPr lang="pl-PL" sz="3200" dirty="0"/>
              <a:t>…zdarzenie nagłe, </a:t>
            </a:r>
          </a:p>
          <a:p>
            <a:pPr algn="r">
              <a:buNone/>
            </a:pPr>
            <a:r>
              <a:rPr lang="pl-PL" sz="3200" b="1" dirty="0">
                <a:solidFill>
                  <a:srgbClr val="C00000"/>
                </a:solidFill>
              </a:rPr>
              <a:t>…wywołane przyczyną                   zewnętrzną,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przy pracy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13</a:t>
            </a:fld>
            <a:endParaRPr lang="pl-PL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/>
          </a:p>
          <a:p>
            <a:pPr>
              <a:buNone/>
            </a:pPr>
            <a:r>
              <a:rPr lang="pl-PL" sz="3200" dirty="0"/>
              <a:t>	</a:t>
            </a:r>
          </a:p>
          <a:p>
            <a:pPr>
              <a:buNone/>
            </a:pPr>
            <a:r>
              <a:rPr lang="pl-PL" sz="3200" i="1" dirty="0"/>
              <a:t>	Czy choroba samoistna ( np. zawał, udar podczas pracy) może być uznana za wypadek przy pracy czy też za przyczynę wypadku przy pracy?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przy pracy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14</a:t>
            </a:fld>
            <a:endParaRPr lang="pl-PL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pl-PL" sz="3200" dirty="0"/>
              <a:t>Nie można wykluczyć zasadności uznania zawału serca za wypadek przy pracy, pod warunkiem jednakże stwierdzenia, że zdarzenie to nastąpiło </a:t>
            </a:r>
            <a:r>
              <a:rPr lang="pl-PL" sz="3200" b="1" u="sng" dirty="0"/>
              <a:t>w związku z pracą, na skutek przyczyny zewnętrznej</a:t>
            </a:r>
            <a:r>
              <a:rPr lang="pl-PL" sz="3200" b="1" dirty="0"/>
              <a:t> </a:t>
            </a:r>
            <a:r>
              <a:rPr lang="pl-PL" sz="3200" dirty="0"/>
              <a:t>w znaczeniu nadanym temu pojęciu w ustawie wypadkowej. </a:t>
            </a:r>
          </a:p>
          <a:p>
            <a:pPr algn="just"/>
            <a:r>
              <a:rPr lang="pl-PL" sz="3200" dirty="0"/>
              <a:t>Zawał serca jest wykładnikiem przyczyn istniejących w samym organizmie człowieka, łączących się z jego stanem zdrowia, predyspozycjami ustrojowymi i właściwościami wewnętrznymi. Są to więc </a:t>
            </a:r>
            <a:r>
              <a:rPr lang="pl-PL" sz="3200" b="1" u="sng" dirty="0"/>
              <a:t>przyczyny wewnętrzne</a:t>
            </a:r>
            <a:r>
              <a:rPr lang="pl-PL" sz="3200" dirty="0"/>
              <a:t>.</a:t>
            </a:r>
          </a:p>
          <a:p>
            <a:pPr>
              <a:buNone/>
            </a:pPr>
            <a:r>
              <a:rPr lang="pl-PL" sz="3200" dirty="0"/>
              <a:t>	</a:t>
            </a:r>
          </a:p>
          <a:p>
            <a:pPr algn="r">
              <a:buNone/>
            </a:pPr>
            <a:r>
              <a:rPr lang="pl-PL" sz="3200" dirty="0"/>
              <a:t>		 wyrok </a:t>
            </a:r>
            <a:r>
              <a:rPr lang="pl-PL" sz="3200" dirty="0" err="1"/>
              <a:t>s.apel</a:t>
            </a:r>
            <a:r>
              <a:rPr lang="pl-PL" sz="3200" dirty="0"/>
              <a:t>. 2013.04.,18III </a:t>
            </a:r>
            <a:r>
              <a:rPr lang="pl-PL" sz="3200" dirty="0" err="1"/>
              <a:t>AUa</a:t>
            </a:r>
            <a:r>
              <a:rPr lang="pl-PL" sz="3200" dirty="0"/>
              <a:t> 909/12 </a:t>
            </a:r>
            <a:endParaRPr lang="pl-PL" sz="3200" i="1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przy pracy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15</a:t>
            </a:fld>
            <a:endParaRPr lang="pl-PL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2800" dirty="0"/>
              <a:t>Przy istnieniu tych przyczyn do wystąpienia zawału serca </a:t>
            </a:r>
            <a:r>
              <a:rPr lang="pl-PL" sz="2800" b="1" u="sng" dirty="0"/>
              <a:t>mogą też doprowadzić przyczyny zewnętrzne</a:t>
            </a:r>
            <a:r>
              <a:rPr lang="pl-PL" sz="2800" dirty="0"/>
              <a:t>. Przy takim zaś zbiegu przyczyn wywołujących zawał, do uznania tego zdarzenia za wypadek przy pracy, istotne znaczenie ma </a:t>
            </a:r>
            <a:r>
              <a:rPr lang="pl-PL" sz="2800" b="1" u="sng" dirty="0"/>
              <a:t>rodzaj przyczyny zewnętrznej</a:t>
            </a:r>
            <a:r>
              <a:rPr lang="pl-PL" sz="2800" dirty="0"/>
              <a:t> i jej </a:t>
            </a:r>
            <a:r>
              <a:rPr lang="pl-PL" sz="2800" b="1" u="sng" dirty="0"/>
              <a:t>rola w wystąpieniu zawału</a:t>
            </a:r>
            <a:r>
              <a:rPr lang="pl-PL" sz="2800" dirty="0"/>
              <a:t>.</a:t>
            </a:r>
          </a:p>
          <a:p>
            <a:pPr algn="r">
              <a:buNone/>
            </a:pPr>
            <a:endParaRPr lang="pl-PL" sz="2800" dirty="0"/>
          </a:p>
          <a:p>
            <a:pPr algn="r">
              <a:buNone/>
            </a:pPr>
            <a:r>
              <a:rPr lang="pl-PL" sz="2800" dirty="0"/>
              <a:t>wyrok </a:t>
            </a:r>
            <a:r>
              <a:rPr lang="pl-PL" sz="2800" dirty="0" err="1"/>
              <a:t>s.apel</a:t>
            </a:r>
            <a:r>
              <a:rPr lang="pl-PL" sz="2800" dirty="0"/>
              <a:t>. 2013.04.,18 III </a:t>
            </a:r>
            <a:r>
              <a:rPr lang="pl-PL" sz="2800" dirty="0" err="1"/>
              <a:t>AUa</a:t>
            </a:r>
            <a:r>
              <a:rPr lang="pl-PL" sz="2800" dirty="0"/>
              <a:t> 909/12</a:t>
            </a:r>
            <a:endParaRPr lang="pl-PL" sz="2800" i="1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przy pracy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16</a:t>
            </a:fld>
            <a:endParaRPr lang="pl-PL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pl-PL" sz="2800" dirty="0"/>
              <a:t>Przyczyna zewnętrzna</a:t>
            </a:r>
          </a:p>
          <a:p>
            <a:pPr marL="109728" indent="0" algn="ctr">
              <a:buNone/>
            </a:pPr>
            <a:r>
              <a:rPr lang="pl-PL" sz="2800" dirty="0"/>
              <a:t>Nagłość</a:t>
            </a:r>
          </a:p>
          <a:p>
            <a:pPr marL="109728" indent="0" algn="ctr">
              <a:buNone/>
            </a:pPr>
            <a:r>
              <a:rPr lang="pl-PL" sz="2800" dirty="0"/>
              <a:t>Związek z pracą</a:t>
            </a:r>
          </a:p>
          <a:p>
            <a:pPr algn="just"/>
            <a:endParaRPr lang="pl-PL" sz="2800" i="1" dirty="0"/>
          </a:p>
          <a:p>
            <a:pPr algn="just"/>
            <a:endParaRPr lang="pl-PL" sz="2800" i="1" dirty="0"/>
          </a:p>
          <a:p>
            <a:pPr marL="109728" indent="0" algn="ctr">
              <a:buNone/>
            </a:pPr>
            <a:r>
              <a:rPr lang="pl-PL" sz="2800" dirty="0"/>
              <a:t>Zawał</a:t>
            </a:r>
          </a:p>
          <a:p>
            <a:pPr marL="109728" indent="0" algn="ctr">
              <a:buNone/>
            </a:pPr>
            <a:endParaRPr lang="pl-PL" sz="2800" i="1" dirty="0"/>
          </a:p>
          <a:p>
            <a:pPr marL="109728" indent="0" algn="ctr">
              <a:buNone/>
            </a:pPr>
            <a:endParaRPr lang="pl-PL" sz="2800" i="1" dirty="0"/>
          </a:p>
          <a:p>
            <a:pPr marL="109728" indent="0" algn="ctr">
              <a:buNone/>
            </a:pPr>
            <a:r>
              <a:rPr lang="pl-PL" sz="2800" dirty="0"/>
              <a:t>Wypadek przy pracy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przy pracy</a:t>
            </a:r>
          </a:p>
        </p:txBody>
      </p:sp>
      <p:sp>
        <p:nvSpPr>
          <p:cNvPr id="4" name="Strzałka w dół 3"/>
          <p:cNvSpPr/>
          <p:nvPr/>
        </p:nvSpPr>
        <p:spPr>
          <a:xfrm>
            <a:off x="4139952" y="2996952"/>
            <a:ext cx="1008112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Strzałka w dół 4"/>
          <p:cNvSpPr/>
          <p:nvPr/>
        </p:nvSpPr>
        <p:spPr>
          <a:xfrm>
            <a:off x="4463988" y="4365104"/>
            <a:ext cx="360040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8" name="Symbol zastępczy numeru slajd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22780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sz="2800" i="1" dirty="0"/>
          </a:p>
          <a:p>
            <a:pPr>
              <a:buNone/>
            </a:pPr>
            <a:endParaRPr lang="pl-PL" sz="2800" i="1" dirty="0"/>
          </a:p>
          <a:p>
            <a:r>
              <a:rPr lang="pl-PL" sz="2800" i="1" dirty="0"/>
              <a:t>Czy sama praca (jej rodzaj, ilość, uciążliwość, intensywność, stres) może              stanowić przyczynę wypadku                 przy pracy?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przy pracy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18</a:t>
            </a:fld>
            <a:endParaRPr lang="pl-PL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l-PL" sz="2800" dirty="0"/>
              <a:t>Wykonywanie zwykłych (typowych, normalnych), choćby wymagających dużego wysiłku fizycznego, czynności (obowiązków) przez pracownika, który doznał zawału serca w czasie i miejscu wykonywania zatrudnienia, </a:t>
            </a:r>
            <a:r>
              <a:rPr lang="pl-PL" sz="2800" b="1" u="sng" dirty="0"/>
              <a:t>nie może być uznane za zewnętrzną przyczynę wypadku przy pracy, gdyż "sama praca" nie może stanowić zewnętrznej przyczyny</a:t>
            </a:r>
            <a:r>
              <a:rPr lang="pl-PL" sz="2800" b="1" dirty="0"/>
              <a:t> </a:t>
            </a:r>
            <a:r>
              <a:rPr lang="pl-PL" sz="2800" dirty="0"/>
              <a:t>w rozumieniu definicji wypadku przy pracy…</a:t>
            </a:r>
          </a:p>
          <a:p>
            <a:endParaRPr lang="pl-PL" sz="2800" dirty="0"/>
          </a:p>
          <a:p>
            <a:pPr algn="r">
              <a:buNone/>
            </a:pPr>
            <a:r>
              <a:rPr lang="pl-PL" sz="2800" dirty="0"/>
              <a:t>wyrok SN z 2009.09.16, I PK 79/09 </a:t>
            </a:r>
          </a:p>
          <a:p>
            <a:pPr algn="r"/>
            <a:endParaRPr lang="pl-PL" sz="2800" i="1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przy pracy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19</a:t>
            </a:fld>
            <a:endParaRPr lang="pl-P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l-PL" dirty="0"/>
          </a:p>
          <a:p>
            <a:pPr algn="just"/>
            <a:r>
              <a:rPr lang="pl-PL" b="1" dirty="0"/>
              <a:t>Obowiązkowo</a:t>
            </a:r>
            <a:r>
              <a:rPr lang="pl-PL" dirty="0"/>
              <a:t> ubezpieczeniu </a:t>
            </a:r>
            <a:r>
              <a:rPr lang="pl-PL" b="1" dirty="0"/>
              <a:t>wypadkowemu</a:t>
            </a:r>
            <a:r>
              <a:rPr lang="pl-PL" dirty="0"/>
              <a:t> podlegają osoby podlegające ubezpieczeniom </a:t>
            </a:r>
            <a:r>
              <a:rPr lang="pl-PL" b="1" dirty="0"/>
              <a:t>emerytalnemu i rentowym </a:t>
            </a:r>
            <a:r>
              <a:rPr lang="pl-PL" dirty="0"/>
              <a:t>zgodnie z ustawą   z 13.10.1998 r. </a:t>
            </a:r>
            <a:r>
              <a:rPr lang="pl-PL" i="1" dirty="0"/>
              <a:t>o systemie ubezpieczeń społecznych.</a:t>
            </a:r>
          </a:p>
          <a:p>
            <a:pPr>
              <a:buNone/>
            </a:pPr>
            <a:endParaRPr lang="pl-PL" dirty="0"/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Ubezpieczenie wypadkowe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2</a:t>
            </a:fld>
            <a:endParaRPr lang="pl-PL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2800" dirty="0"/>
              <a:t>…ale może nią być dopiero określona </a:t>
            </a:r>
            <a:r>
              <a:rPr lang="pl-PL" sz="2800" b="1" u="sng" dirty="0"/>
              <a:t>nadzwyczajna sytuacja </a:t>
            </a:r>
            <a:r>
              <a:rPr lang="pl-PL" sz="2800" dirty="0"/>
              <a:t>związana z tą pracą, która staje się współdziałającą przyczyną zewnętrzną. </a:t>
            </a:r>
          </a:p>
          <a:p>
            <a:endParaRPr lang="pl-PL" sz="2800" dirty="0"/>
          </a:p>
          <a:p>
            <a:pPr algn="r">
              <a:buNone/>
            </a:pPr>
            <a:r>
              <a:rPr lang="pl-PL" sz="2800" dirty="0"/>
              <a:t>wyrok SN z 2009.09.16, I PK 79/09 </a:t>
            </a:r>
          </a:p>
          <a:p>
            <a:pPr algn="r"/>
            <a:endParaRPr lang="pl-PL" sz="2800" i="1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przy pracy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20</a:t>
            </a:fld>
            <a:endParaRPr lang="pl-PL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pl-PL" sz="2800" dirty="0"/>
              <a:t>Co do zasady wykonywanie </a:t>
            </a:r>
            <a:r>
              <a:rPr lang="pl-PL" sz="2800" b="1" dirty="0"/>
              <a:t>zwykłych (typowych, normalnych)</a:t>
            </a:r>
            <a:r>
              <a:rPr lang="pl-PL" sz="2800" dirty="0"/>
              <a:t>, choćby stresujących lub wymagających dużego wysiłku fizycznego, czynności (obowiązków) przez pracownika, który zmarł w wyniku zasłabnięcia w czasie i miejscu wykonywania zatrudnienia, </a:t>
            </a:r>
            <a:r>
              <a:rPr lang="pl-PL" sz="2800" dirty="0">
                <a:solidFill>
                  <a:srgbClr val="C00000"/>
                </a:solidFill>
              </a:rPr>
              <a:t>nie może być uznane za zewnętrzną przyczynę </a:t>
            </a:r>
            <a:r>
              <a:rPr lang="pl-PL" sz="2800" dirty="0"/>
              <a:t>wypadku przy pracy, </a:t>
            </a:r>
            <a:r>
              <a:rPr lang="pl-PL" sz="2800" b="1" dirty="0"/>
              <a:t>gdyż sama praca nie może stanowić zewnętrznej przyczyny w rozumieniu definicji wypadku przy pracy </a:t>
            </a:r>
            <a:r>
              <a:rPr lang="pl-PL" sz="2800" dirty="0"/>
              <a:t>(…). </a:t>
            </a:r>
          </a:p>
          <a:p>
            <a:pPr algn="r"/>
            <a:r>
              <a:rPr lang="pl-PL" sz="2800" dirty="0"/>
              <a:t>wyrok SN z 2012.04.04, II UK 181/11. </a:t>
            </a:r>
          </a:p>
          <a:p>
            <a:endParaRPr lang="pl-PL" sz="2800" dirty="0"/>
          </a:p>
          <a:p>
            <a:pPr algn="r"/>
            <a:endParaRPr lang="pl-PL" sz="2800" i="1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przy pracy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21</a:t>
            </a:fld>
            <a:endParaRPr lang="pl-PL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800" dirty="0"/>
              <a:t>Śmierć pracownika spowodowana </a:t>
            </a:r>
            <a:r>
              <a:rPr lang="pl-PL" sz="2800" b="1" dirty="0"/>
              <a:t>urazami z powodu upadku z wysokości wskutek ataku padaczki</a:t>
            </a:r>
            <a:r>
              <a:rPr lang="pl-PL" sz="2800" dirty="0"/>
              <a:t> jest wypadkiem przy pracy. </a:t>
            </a:r>
          </a:p>
          <a:p>
            <a:r>
              <a:rPr lang="pl-PL" sz="2800" dirty="0"/>
              <a:t>W tym bowiem przypadku przyczyną zgonu były </a:t>
            </a:r>
            <a:r>
              <a:rPr lang="pl-PL" sz="2800" b="1" dirty="0"/>
              <a:t>czynniki zewnętrzne, czyli rozległe urazy czaszki i kręgosłupa</a:t>
            </a:r>
            <a:r>
              <a:rPr lang="pl-PL" sz="2800" dirty="0"/>
              <a:t>.</a:t>
            </a:r>
          </a:p>
          <a:p>
            <a:endParaRPr lang="pl-PL" sz="2800" i="1" dirty="0"/>
          </a:p>
          <a:p>
            <a:pPr algn="r">
              <a:buNone/>
            </a:pPr>
            <a:r>
              <a:rPr lang="pl-PL" sz="2800" dirty="0"/>
              <a:t>wyrok SN z 2013.03.04, I UK 505/12 </a:t>
            </a:r>
          </a:p>
          <a:p>
            <a:endParaRPr lang="pl-PL" sz="2800" i="1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przy pracy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22</a:t>
            </a:fld>
            <a:endParaRPr lang="pl-PL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sz="2800" dirty="0"/>
          </a:p>
          <a:p>
            <a:pPr algn="just"/>
            <a:r>
              <a:rPr lang="pl-PL" sz="2800" dirty="0"/>
              <a:t>Kwalifikacja udaru mózgu jako wypadku przy pracy jest rezultatem oceny materiału dowodowego i ustaleń faktycznych </a:t>
            </a:r>
            <a:r>
              <a:rPr lang="pl-PL" sz="2800" b="1" dirty="0"/>
              <a:t>w każdej konkretnej sprawie.</a:t>
            </a:r>
          </a:p>
          <a:p>
            <a:endParaRPr lang="pl-PL" sz="2800" b="1" i="1" dirty="0"/>
          </a:p>
          <a:p>
            <a:pPr algn="r">
              <a:buNone/>
            </a:pPr>
            <a:r>
              <a:rPr lang="pl-PL" sz="2800" dirty="0" err="1"/>
              <a:t>postanow</a:t>
            </a:r>
            <a:r>
              <a:rPr lang="pl-PL" sz="2800" dirty="0"/>
              <a:t>. SN z 2012.03.15, II UK 298/11. </a:t>
            </a:r>
          </a:p>
          <a:p>
            <a:endParaRPr lang="pl-PL" sz="2800" b="1" i="1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przy pracy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23</a:t>
            </a:fld>
            <a:endParaRPr lang="pl-PL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pl-PL" sz="2800" dirty="0"/>
          </a:p>
          <a:p>
            <a:r>
              <a:rPr lang="pl-PL" sz="2800" dirty="0"/>
              <a:t>Przyczyną zewnętrzną wypadku przy pracy może być </a:t>
            </a:r>
            <a:r>
              <a:rPr lang="pl-PL" sz="2800" b="1" u="sng" dirty="0"/>
              <a:t>szczególne (nadzwyczajne, nietypowe</a:t>
            </a:r>
            <a:r>
              <a:rPr lang="pl-PL" sz="2800" u="sng" dirty="0"/>
              <a:t>) </a:t>
            </a:r>
            <a:r>
              <a:rPr lang="pl-PL" sz="2800" dirty="0"/>
              <a:t>przeżycie wewnętrzne </a:t>
            </a:r>
            <a:r>
              <a:rPr lang="pl-PL" sz="2800" u="sng" dirty="0"/>
              <a:t>(</a:t>
            </a:r>
            <a:r>
              <a:rPr lang="pl-PL" sz="2800" b="1" u="sng" dirty="0"/>
              <a:t>stres, uraz psychiczny</a:t>
            </a:r>
            <a:r>
              <a:rPr lang="pl-PL" sz="2800" u="sng" dirty="0"/>
              <a:t>) </a:t>
            </a:r>
            <a:r>
              <a:rPr lang="pl-PL" sz="2800" dirty="0"/>
              <a:t>w postaci </a:t>
            </a:r>
            <a:r>
              <a:rPr lang="pl-PL" sz="2800" b="1" u="sng" dirty="0"/>
              <a:t>emocji o znacznym nasileniu </a:t>
            </a:r>
            <a:r>
              <a:rPr lang="pl-PL" sz="2800" dirty="0"/>
              <a:t>powstałe wskutek </a:t>
            </a:r>
            <a:r>
              <a:rPr lang="pl-PL" sz="2800" b="1" u="sng" dirty="0"/>
              <a:t>okoliczności</a:t>
            </a:r>
            <a:r>
              <a:rPr lang="pl-PL" sz="2800" u="sng" dirty="0"/>
              <a:t> </a:t>
            </a:r>
            <a:r>
              <a:rPr lang="pl-PL" sz="2800" b="1" u="sng" dirty="0"/>
              <a:t>nietypowych</a:t>
            </a:r>
            <a:r>
              <a:rPr lang="pl-PL" sz="2800" u="sng" dirty="0"/>
              <a:t> </a:t>
            </a:r>
            <a:r>
              <a:rPr lang="pl-PL" sz="2800" dirty="0"/>
              <a:t>dla normalnych stosunków pracowniczych. </a:t>
            </a:r>
          </a:p>
          <a:p>
            <a:r>
              <a:rPr lang="pl-PL" sz="2800" dirty="0"/>
              <a:t>Towarzyszący wykonywaniu pracy </a:t>
            </a:r>
            <a:r>
              <a:rPr lang="pl-PL" sz="2800" b="1" u="sng" dirty="0"/>
              <a:t>stres musi być istotnym ogniwem</a:t>
            </a:r>
            <a:r>
              <a:rPr lang="pl-PL" sz="2800" u="sng" dirty="0"/>
              <a:t> </a:t>
            </a:r>
            <a:r>
              <a:rPr lang="pl-PL" sz="2800" dirty="0"/>
              <a:t>w łańcuchu przyczynowo-skutkowym, prowadzącym do gwałtowanego pogorszenia stanu zdrowia pracownika.</a:t>
            </a:r>
            <a:br>
              <a:rPr lang="pl-PL" sz="2800" dirty="0"/>
            </a:br>
            <a:r>
              <a:rPr lang="pl-PL" sz="2400" dirty="0"/>
              <a:t> </a:t>
            </a:r>
          </a:p>
          <a:p>
            <a:pPr algn="r"/>
            <a:r>
              <a:rPr lang="pl-PL" sz="2800" dirty="0"/>
              <a:t>wyrok SN z 2012.03.28, II PK 182/11. </a:t>
            </a:r>
          </a:p>
          <a:p>
            <a:endParaRPr lang="pl-PL" sz="2800" b="1" i="1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przy pracy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24</a:t>
            </a:fld>
            <a:endParaRPr lang="pl-PL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/>
          </a:p>
          <a:p>
            <a:r>
              <a:rPr lang="pl-PL" sz="3200" dirty="0"/>
              <a:t>wypadek przy pracy… </a:t>
            </a:r>
          </a:p>
          <a:p>
            <a:pPr algn="r">
              <a:buNone/>
            </a:pPr>
            <a:r>
              <a:rPr lang="pl-PL" sz="3200" dirty="0"/>
              <a:t>…zdarzenie nagłe, </a:t>
            </a:r>
          </a:p>
          <a:p>
            <a:pPr algn="r">
              <a:buNone/>
            </a:pPr>
            <a:r>
              <a:rPr lang="pl-PL" sz="3200" dirty="0"/>
              <a:t>…wywołane przyczyną                 zewnętrzną,</a:t>
            </a:r>
          </a:p>
          <a:p>
            <a:pPr algn="r">
              <a:buNone/>
            </a:pPr>
            <a:r>
              <a:rPr lang="pl-PL" sz="3200" b="1" dirty="0">
                <a:solidFill>
                  <a:srgbClr val="C00000"/>
                </a:solidFill>
              </a:rPr>
              <a:t>…powodujące uraz                                   lub śmierć</a:t>
            </a:r>
            <a:r>
              <a:rPr lang="pl-PL" sz="3200" dirty="0">
                <a:solidFill>
                  <a:srgbClr val="C00000"/>
                </a:solidFill>
              </a:rPr>
              <a:t>, </a:t>
            </a:r>
          </a:p>
          <a:p>
            <a:pPr algn="r">
              <a:buNone/>
            </a:pP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przy pracy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25</a:t>
            </a:fld>
            <a:endParaRPr lang="pl-PL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/>
          </a:p>
          <a:p>
            <a:r>
              <a:rPr lang="pl-PL" i="1" dirty="0"/>
              <a:t>Pracownik zakładów chemicznych na wskutek zatrucia podczas nagłej awarii ma istotnie obniżoną wydolność oddechowo – krążeniową.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przy pracy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697861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/>
              <a:t>Wprowadzenie do definicji wypadku przy pracy </a:t>
            </a:r>
            <a:r>
              <a:rPr lang="pl-PL" b="1" dirty="0"/>
              <a:t>przesłanki urazu</a:t>
            </a:r>
            <a:r>
              <a:rPr lang="pl-PL" dirty="0"/>
              <a:t> nie oznacza, że wykluczone jest kwalifikowanie </a:t>
            </a:r>
            <a:r>
              <a:rPr lang="pl-PL" b="1" dirty="0"/>
              <a:t>istotnego pogorszenia stanu zdrowia jako urazu i wypadku przy pracy</a:t>
            </a:r>
            <a:r>
              <a:rPr lang="pl-PL" dirty="0"/>
              <a:t> w rozumieniu art. 3 ust. 1 i art. 2 </a:t>
            </a:r>
            <a:r>
              <a:rPr lang="pl-PL" dirty="0" err="1"/>
              <a:t>pkt</a:t>
            </a:r>
            <a:r>
              <a:rPr lang="pl-PL" dirty="0"/>
              <a:t> 13 ustawy z 30.10.2002 r. o ubezpieczeniu społecznym z tytułu wypadków przy pracy i chorób zawodowych.</a:t>
            </a:r>
          </a:p>
          <a:p>
            <a:endParaRPr lang="pl-PL" dirty="0"/>
          </a:p>
          <a:p>
            <a:pPr algn="r">
              <a:buNone/>
            </a:pPr>
            <a:r>
              <a:rPr lang="pl-PL" dirty="0"/>
              <a:t>wyrok SN z 2011.06.07, II PK 311/10. 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przy pracy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27</a:t>
            </a:fld>
            <a:endParaRPr lang="pl-PL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/>
          </a:p>
          <a:p>
            <a:r>
              <a:rPr lang="pl-PL" sz="3200" dirty="0"/>
              <a:t>wypadek przy pracy… </a:t>
            </a:r>
          </a:p>
          <a:p>
            <a:pPr algn="r">
              <a:buNone/>
            </a:pPr>
            <a:r>
              <a:rPr lang="pl-PL" sz="3200" dirty="0"/>
              <a:t>…zdarzenie nagłe, </a:t>
            </a:r>
          </a:p>
          <a:p>
            <a:pPr algn="r">
              <a:buNone/>
            </a:pPr>
            <a:r>
              <a:rPr lang="pl-PL" sz="3200" dirty="0"/>
              <a:t>…wywołane przyczyną                 zewnętrzną,</a:t>
            </a:r>
          </a:p>
          <a:p>
            <a:pPr algn="r">
              <a:buNone/>
            </a:pPr>
            <a:r>
              <a:rPr lang="pl-PL" sz="3200" dirty="0"/>
              <a:t>…powodujące uraz                                   lub śmierć,</a:t>
            </a:r>
          </a:p>
          <a:p>
            <a:pPr algn="r">
              <a:buNone/>
            </a:pPr>
            <a:r>
              <a:rPr lang="pl-PL" sz="3200" b="1" dirty="0">
                <a:solidFill>
                  <a:srgbClr val="C00000"/>
                </a:solidFill>
              </a:rPr>
              <a:t>… w związku z pracą. </a:t>
            </a:r>
          </a:p>
          <a:p>
            <a:pPr algn="r"/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przy pracy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28</a:t>
            </a:fld>
            <a:endParaRPr lang="pl-PL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/>
              <a:t>Firma musi uznać za wypadek przy pracy zdarzenie, w trakcie którego doszło                     do pobicia pracownika przez innego zatrudnionego. </a:t>
            </a:r>
          </a:p>
          <a:p>
            <a:pPr algn="just"/>
            <a:r>
              <a:rPr lang="pl-PL" dirty="0"/>
              <a:t>Nie ma znaczenia, że miało to miejsce przed przystąpieniem do pracy np. w przebieralni.</a:t>
            </a:r>
          </a:p>
          <a:p>
            <a:endParaRPr lang="pl-PL" dirty="0"/>
          </a:p>
          <a:p>
            <a:endParaRPr lang="pl-PL" dirty="0"/>
          </a:p>
          <a:p>
            <a:pPr algn="r">
              <a:buNone/>
            </a:pPr>
            <a:r>
              <a:rPr lang="pl-PL" dirty="0"/>
              <a:t>wyrok SN z 2012.11.08, II PK 80/12. </a:t>
            </a:r>
          </a:p>
          <a:p>
            <a:pPr algn="r"/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przy pracy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29</a:t>
            </a:fld>
            <a:endParaRPr lang="pl-PL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Nie podlegają ubezpieczeniu wypadkowemu </a:t>
            </a:r>
            <a:r>
              <a:rPr lang="pl-PL" b="1" dirty="0"/>
              <a:t>bezrobotni pobierający zasiłek dla bezrobotnych </a:t>
            </a:r>
            <a:r>
              <a:rPr lang="pl-PL" dirty="0"/>
              <a:t>lub świadczenie integracyjne, </a:t>
            </a:r>
          </a:p>
          <a:p>
            <a:r>
              <a:rPr lang="pl-PL" b="1" dirty="0"/>
              <a:t>posłowie do Parlamentu Europejskiego</a:t>
            </a:r>
            <a:r>
              <a:rPr lang="pl-PL" dirty="0"/>
              <a:t>, o których mowa w art. 1 ust. 1 ustawy z dnia 30 lipca 2004 r. o uposażeniu posłów do Parlamentu Europejskiego wybranych w Rzeczypospolitej Polskiej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Ubezpieczenie wypadkowe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3</a:t>
            </a:fld>
            <a:endParaRPr lang="pl-PL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/>
          </a:p>
          <a:p>
            <a:pPr algn="just"/>
            <a:r>
              <a:rPr lang="pl-PL" dirty="0"/>
              <a:t>Pobicie pracownika podczas wykonywania przez niego zwykłych czynności pracowniczych wystarczy do przyjęcia związku zdarzenia z pracą.</a:t>
            </a:r>
          </a:p>
          <a:p>
            <a:endParaRPr lang="pl-PL" dirty="0"/>
          </a:p>
          <a:p>
            <a:endParaRPr lang="pl-PL" dirty="0"/>
          </a:p>
          <a:p>
            <a:pPr algn="r">
              <a:buNone/>
            </a:pPr>
            <a:r>
              <a:rPr lang="pl-PL" dirty="0"/>
              <a:t>wyrok SN z 2012.11.08, II PK 80/12. </a:t>
            </a:r>
          </a:p>
          <a:p>
            <a:endParaRPr lang="pl-PL" dirty="0"/>
          </a:p>
          <a:p>
            <a:pPr algn="r"/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przy pracy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30</a:t>
            </a:fld>
            <a:endParaRPr lang="pl-PL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/>
          </a:p>
          <a:p>
            <a:pPr algn="just"/>
            <a:r>
              <a:rPr lang="pl-PL" dirty="0"/>
              <a:t>Odstąpienie od osobistego wykonywania obowiązków pracowniczych (kierowcy)                   i kontynuowanie podróży w charakterze pasażera stanowi zerwanie związku z pracą.</a:t>
            </a:r>
          </a:p>
          <a:p>
            <a:endParaRPr lang="pl-PL" dirty="0"/>
          </a:p>
          <a:p>
            <a:pPr algn="r">
              <a:buNone/>
            </a:pPr>
            <a:r>
              <a:rPr lang="pl-PL" dirty="0"/>
              <a:t>wyrok SN z 2012.05.08, II UK 253/11. 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przy pracy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31</a:t>
            </a:fld>
            <a:endParaRPr lang="pl-PL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/>
              <a:t>Ochrona z ustawy wypadkowej przysługuje pracownikowi który doznał wypadku                    </a:t>
            </a:r>
            <a:r>
              <a:rPr lang="pl-PL" b="1" u="sng" dirty="0"/>
              <a:t>w związku z pracą</a:t>
            </a:r>
            <a:r>
              <a:rPr lang="pl-PL" b="1" dirty="0"/>
              <a:t>. </a:t>
            </a:r>
            <a:r>
              <a:rPr lang="pl-PL" dirty="0"/>
              <a:t>Pracownik może zerwać związek z pracą będąc nawet na terenie zakładu pracy, jeżeli podejmuje czynności, </a:t>
            </a:r>
            <a:r>
              <a:rPr lang="pl-PL" b="1" u="sng" dirty="0"/>
              <a:t>które nie wynikają z zatrudnienia lub są nawet celom zatrudnienia przeciwne</a:t>
            </a:r>
            <a:r>
              <a:rPr lang="pl-PL" u="sng" dirty="0"/>
              <a:t>.</a:t>
            </a:r>
          </a:p>
          <a:p>
            <a:endParaRPr lang="pl-PL" dirty="0"/>
          </a:p>
          <a:p>
            <a:pPr algn="r">
              <a:buNone/>
            </a:pPr>
            <a:r>
              <a:rPr lang="pl-PL" dirty="0"/>
              <a:t>wyrok SN z 2011.06.20, I UK 335/10. </a:t>
            </a:r>
          </a:p>
          <a:p>
            <a:pPr>
              <a:buNone/>
            </a:pPr>
            <a:r>
              <a:rPr lang="pl-PL" dirty="0"/>
              <a:t> 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przy pracy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32</a:t>
            </a:fld>
            <a:endParaRPr lang="pl-PL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/>
              <a:t>Droga powrotna do stałego miejsca wykonywania pracy - po załatwieniu sprawy prywatnej - ponownie powinna być uznana za pozostającą w związku z pracą. Wypadek, który zaistniał w trakcie tej drogi jest więc wypadkiem przy pracy (…).</a:t>
            </a:r>
          </a:p>
          <a:p>
            <a:endParaRPr lang="pl-PL" dirty="0"/>
          </a:p>
          <a:p>
            <a:pPr algn="r">
              <a:buNone/>
            </a:pPr>
            <a:r>
              <a:rPr lang="pl-PL" dirty="0"/>
              <a:t>wyrok </a:t>
            </a:r>
            <a:r>
              <a:rPr lang="pl-PL" dirty="0" err="1"/>
              <a:t>s.apel</a:t>
            </a:r>
            <a:r>
              <a:rPr lang="pl-PL" dirty="0"/>
              <a:t> w Katowicach z 2011.02.24,                III </a:t>
            </a:r>
            <a:r>
              <a:rPr lang="pl-PL" dirty="0" err="1"/>
              <a:t>AUa</a:t>
            </a:r>
            <a:r>
              <a:rPr lang="pl-PL" dirty="0"/>
              <a:t> 1535/10 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przy pracy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33</a:t>
            </a:fld>
            <a:endParaRPr lang="pl-PL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/>
              <a:t>Okoliczności konkretnej sprawy decydują                o tym, czy </a:t>
            </a:r>
            <a:r>
              <a:rPr lang="pl-PL" b="1" dirty="0"/>
              <a:t>spożywanie alkoholu w czasie                 i miejscu świadczenia pracy</a:t>
            </a:r>
            <a:r>
              <a:rPr lang="pl-PL" dirty="0"/>
              <a:t> lub w drodze                z pracy do domu prowadzi do zerwania normatywnego związku z pracą lub                             z odbywaniem drogi z pracy do domu.</a:t>
            </a:r>
          </a:p>
          <a:p>
            <a:endParaRPr lang="pl-PL" dirty="0"/>
          </a:p>
          <a:p>
            <a:pPr algn="r">
              <a:buNone/>
            </a:pPr>
            <a:r>
              <a:rPr lang="pl-PL" dirty="0"/>
              <a:t>wyrok SN z 2010.06.25, II UK 75/10. 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przy pracy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34</a:t>
            </a:fld>
            <a:endParaRPr lang="pl-PL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/>
              <a:t>Wypadek komunikacyjny pracownika   objętego </a:t>
            </a:r>
            <a:r>
              <a:rPr lang="pl-PL" b="1" dirty="0"/>
              <a:t>zadaniowym czasem pracy</a:t>
            </a:r>
            <a:r>
              <a:rPr lang="pl-PL" dirty="0"/>
              <a:t>,                   w drodze pomiędzy jednym a drugim           miejscem świadczenia pracy, jest            wypadkiem przy pracy.</a:t>
            </a:r>
          </a:p>
          <a:p>
            <a:endParaRPr lang="pl-PL" dirty="0"/>
          </a:p>
          <a:p>
            <a:pPr algn="r">
              <a:buNone/>
            </a:pPr>
            <a:r>
              <a:rPr lang="pl-PL" dirty="0"/>
              <a:t>wyrok SN z 2009.09.16, I UK 105/09. 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przy pracy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35</a:t>
            </a:fld>
            <a:endParaRPr lang="pl-PL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/>
          </a:p>
          <a:p>
            <a:pPr algn="ctr"/>
            <a:endParaRPr lang="pl-PL" dirty="0"/>
          </a:p>
          <a:p>
            <a:pPr algn="ctr"/>
            <a:r>
              <a:rPr lang="pl-PL" sz="3600" b="1" dirty="0"/>
              <a:t>Normatywny związek z pracą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przy pracy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36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7332800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/>
              <a:t>Wypadek przy pracy: nagłe zdarzenie wywołane przyczyną zewnętrzną powodujące uraz lub śmierć, które nastąpiło w związku              z pracą:</a:t>
            </a:r>
          </a:p>
          <a:p>
            <a:pPr>
              <a:buNone/>
            </a:pPr>
            <a:r>
              <a:rPr lang="pl-PL" dirty="0"/>
              <a:t>	</a:t>
            </a:r>
          </a:p>
          <a:p>
            <a:pPr algn="r">
              <a:buNone/>
            </a:pPr>
            <a:r>
              <a:rPr lang="pl-PL" dirty="0"/>
              <a:t>		</a:t>
            </a:r>
            <a:r>
              <a:rPr lang="pl-PL" b="1" dirty="0"/>
              <a:t>1) podczas lub w związku                                  z wykonywaniem przez pracownika                 zwykłych czynności                                                lub poleceń przełożonych;</a:t>
            </a:r>
          </a:p>
          <a:p>
            <a:endParaRPr lang="pl-PL" dirty="0"/>
          </a:p>
          <a:p>
            <a:pPr algn="r"/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przy pracy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37</a:t>
            </a:fld>
            <a:endParaRPr lang="pl-PL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/>
              <a:t>Wypadek przy pracy: nagłe zdarzenie wywołane przyczyną zewnętrzną powodujące uraz lub śmierć, które nastąpiło w związku z pracą:</a:t>
            </a:r>
          </a:p>
          <a:p>
            <a:pPr algn="r">
              <a:buNone/>
            </a:pPr>
            <a:r>
              <a:rPr lang="pl-PL" dirty="0"/>
              <a:t>		</a:t>
            </a:r>
            <a:r>
              <a:rPr lang="pl-PL" b="1" dirty="0"/>
              <a:t>2) podczas lub w związku                                  z wykonywaniem przez pracownika                             czynności na rzecz pracodawcy,                           nawet bez polecenia;</a:t>
            </a:r>
          </a:p>
          <a:p>
            <a:pPr algn="r">
              <a:buNone/>
            </a:pPr>
            <a:endParaRPr lang="pl-PL" dirty="0"/>
          </a:p>
          <a:p>
            <a:pPr algn="r">
              <a:buNone/>
            </a:pP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przy pracy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38</a:t>
            </a:fld>
            <a:endParaRPr lang="pl-PL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/>
              <a:t>Wypadek przy pracy: nagłe zdarzenie wywołane przyczyną zewnętrzną powodujące uraz lub śmierć, które nastąpiło w związku z pracą:</a:t>
            </a:r>
          </a:p>
          <a:p>
            <a:pPr algn="r">
              <a:buNone/>
            </a:pPr>
            <a:r>
              <a:rPr lang="pl-PL" b="1" dirty="0"/>
              <a:t>3) w czasie pozostawania pracownika                         w dyspozycji pracodawcy w drodze                  między siedzibą pracodawcy a miejscem wykonywania obowiązku wynikającego                    ze stosunku pracy.</a:t>
            </a:r>
          </a:p>
          <a:p>
            <a:endParaRPr lang="pl-PL" dirty="0"/>
          </a:p>
          <a:p>
            <a:pPr algn="r"/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przy pracy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39</a:t>
            </a:fld>
            <a:endParaRPr lang="pl-PL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pl-PL" b="1" dirty="0"/>
              <a:t>Nie podlegają ubezpieczeniu wypadkowemu osoby będące:</a:t>
            </a:r>
          </a:p>
          <a:p>
            <a:r>
              <a:rPr lang="pl-PL" b="1" dirty="0"/>
              <a:t>nakładcami</a:t>
            </a:r>
            <a:r>
              <a:rPr lang="pl-PL" dirty="0"/>
              <a:t>,</a:t>
            </a:r>
          </a:p>
          <a:p>
            <a:r>
              <a:rPr lang="pl-PL" dirty="0"/>
              <a:t>żołnierzami </a:t>
            </a:r>
            <a:r>
              <a:rPr lang="pl-PL" b="1" dirty="0"/>
              <a:t>niezawodowymi </a:t>
            </a:r>
            <a:r>
              <a:rPr lang="pl-PL" dirty="0"/>
              <a:t>pełniącymi czynną służbę wojskową,</a:t>
            </a:r>
          </a:p>
          <a:p>
            <a:r>
              <a:rPr lang="pl-PL" dirty="0"/>
              <a:t>osobami przebywającymi na </a:t>
            </a:r>
            <a:r>
              <a:rPr lang="pl-PL" b="1" dirty="0"/>
              <a:t>urlopach wychowawczych </a:t>
            </a:r>
            <a:r>
              <a:rPr lang="pl-PL" dirty="0"/>
              <a:t>lub pobierającymi </a:t>
            </a:r>
            <a:r>
              <a:rPr lang="pl-PL" b="1" dirty="0"/>
              <a:t>zasiłek macierzyński </a:t>
            </a:r>
            <a:r>
              <a:rPr lang="pl-PL" dirty="0"/>
              <a:t>albo zasiłek w wysokości zasiłku macierzyńskiego,</a:t>
            </a:r>
          </a:p>
          <a:p>
            <a:r>
              <a:rPr lang="pl-PL" dirty="0"/>
              <a:t>osobami pobierającymi świadczenia socjalne wypłacane w okresie urlopu oraz osobami pobierającymi zasiłek socjalny wypłacany na czas przekwalifikowania zawodowego i poszukiwania nowego zatrudnienia, a także osobami pobierającymi wynagrodzenie przysługujące w okresie korzystania ze świadczenia górniczego albo w okresie korzystania ze stypendium na przekwalifikowanie, wynikające z odrębnych przepisów lub układów zbiorowych pracy;</a:t>
            </a:r>
          </a:p>
          <a:p>
            <a:r>
              <a:rPr lang="pl-PL" dirty="0"/>
              <a:t>osobami, które nie spełniają warunków do objęcia ubezpieczeniami rentowymi i emerytalnym obowiązkowo, </a:t>
            </a:r>
            <a:r>
              <a:rPr lang="pl-PL" b="1" dirty="0"/>
              <a:t>które ubezpieczyły się dobrowolnie,</a:t>
            </a:r>
          </a:p>
          <a:p>
            <a:r>
              <a:rPr lang="pl-PL" dirty="0"/>
              <a:t>osobami pobierającymi świadczenie szkoleniowe wypłacane po ustaniu zatrudnienia.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Ubezpieczenie wypadkowe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4</a:t>
            </a:fld>
            <a:endParaRPr lang="pl-PL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b="1" dirty="0"/>
              <a:t>KONTRATYPY WYPADKU PRZY PRACY</a:t>
            </a:r>
          </a:p>
          <a:p>
            <a:pPr algn="r"/>
            <a:r>
              <a:rPr lang="pl-PL" b="1" dirty="0">
                <a:solidFill>
                  <a:srgbClr val="C00000"/>
                </a:solidFill>
              </a:rPr>
              <a:t>wyłączną przyczyną</a:t>
            </a:r>
            <a:r>
              <a:rPr lang="pl-PL" dirty="0"/>
              <a:t> było udowodnione </a:t>
            </a:r>
            <a:r>
              <a:rPr lang="pl-PL" b="1" dirty="0">
                <a:solidFill>
                  <a:srgbClr val="C00000"/>
                </a:solidFill>
              </a:rPr>
              <a:t>naruszenie</a:t>
            </a:r>
            <a:r>
              <a:rPr lang="pl-PL" dirty="0"/>
              <a:t> przez ubezpieczonego </a:t>
            </a:r>
            <a:r>
              <a:rPr lang="pl-PL" b="1" dirty="0">
                <a:solidFill>
                  <a:srgbClr val="C00000"/>
                </a:solidFill>
              </a:rPr>
              <a:t>przepisów</a:t>
            </a:r>
            <a:r>
              <a:rPr lang="pl-PL" dirty="0"/>
              <a:t> dotyczących ochrony życia i zdrowia, spowodowane przez niego </a:t>
            </a:r>
            <a:r>
              <a:rPr lang="pl-PL" b="1" dirty="0">
                <a:solidFill>
                  <a:srgbClr val="C00000"/>
                </a:solidFill>
              </a:rPr>
              <a:t>umyślnie</a:t>
            </a:r>
            <a:r>
              <a:rPr lang="pl-PL" dirty="0"/>
              <a:t> lub wskutek </a:t>
            </a:r>
            <a:r>
              <a:rPr lang="pl-PL" b="1" dirty="0">
                <a:solidFill>
                  <a:srgbClr val="C00000"/>
                </a:solidFill>
              </a:rPr>
              <a:t>rażącego niedbalstwa</a:t>
            </a:r>
          </a:p>
          <a:p>
            <a:pPr algn="r"/>
            <a:r>
              <a:rPr lang="pl-PL" dirty="0"/>
              <a:t>stan nietrzeźwości lub pod wpływem środków odurzających lub substancji psychotropowych, </a:t>
            </a:r>
            <a:r>
              <a:rPr lang="pl-PL" b="1" dirty="0">
                <a:solidFill>
                  <a:srgbClr val="C00000"/>
                </a:solidFill>
              </a:rPr>
              <a:t>przyczynił się w znacznym stopniu</a:t>
            </a:r>
            <a:r>
              <a:rPr lang="pl-PL" dirty="0"/>
              <a:t> do spowodowania wypadku</a:t>
            </a:r>
            <a:r>
              <a:rPr lang="pl-PL" b="1" dirty="0"/>
              <a:t>.</a:t>
            </a:r>
            <a:endParaRPr lang="pl-PL" dirty="0"/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przy pracy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40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8502359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/>
          </a:p>
          <a:p>
            <a:pPr algn="just"/>
            <a:r>
              <a:rPr lang="pl-PL" dirty="0"/>
              <a:t>Traktowany </a:t>
            </a:r>
            <a:r>
              <a:rPr lang="pl-PL" b="1" dirty="0"/>
              <a:t>na równi</a:t>
            </a:r>
            <a:r>
              <a:rPr lang="pl-PL" dirty="0"/>
              <a:t> z wypadkiem przy pracy, w zakresie </a:t>
            </a:r>
            <a:r>
              <a:rPr lang="pl-PL" b="1" dirty="0">
                <a:solidFill>
                  <a:srgbClr val="C00000"/>
                </a:solidFill>
              </a:rPr>
              <a:t>uprawnienia do świadczeń określonych w ustawie.</a:t>
            </a:r>
          </a:p>
          <a:p>
            <a:pPr algn="just"/>
            <a:endParaRPr lang="pl-PL" dirty="0"/>
          </a:p>
          <a:p>
            <a:pPr algn="just"/>
            <a:r>
              <a:rPr lang="pl-PL" dirty="0"/>
              <a:t>Którego „ofiarą” jest </a:t>
            </a:r>
            <a:r>
              <a:rPr lang="pl-PL" b="1" dirty="0"/>
              <a:t>pracownik</a:t>
            </a:r>
            <a:r>
              <a:rPr lang="pl-PL" dirty="0"/>
              <a:t> w rozumieniu </a:t>
            </a:r>
            <a:r>
              <a:rPr lang="pl-PL" dirty="0" err="1"/>
              <a:t>k.p</a:t>
            </a:r>
            <a:r>
              <a:rPr lang="pl-PL" dirty="0"/>
              <a:t>. 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zrównany z wypadkiem przy pracy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41</a:t>
            </a:fld>
            <a:endParaRPr lang="pl-PL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To wypadek, któremu pracownik uległ:</a:t>
            </a:r>
          </a:p>
          <a:p>
            <a:endParaRPr lang="pl-PL" dirty="0"/>
          </a:p>
          <a:p>
            <a:pPr algn="r">
              <a:buNone/>
            </a:pPr>
            <a:r>
              <a:rPr lang="pl-PL" dirty="0"/>
              <a:t>	</a:t>
            </a:r>
            <a:r>
              <a:rPr lang="pl-PL" b="1" dirty="0"/>
              <a:t>…w czasie </a:t>
            </a:r>
            <a:r>
              <a:rPr lang="pl-PL" b="1" dirty="0">
                <a:solidFill>
                  <a:srgbClr val="C00000"/>
                </a:solidFill>
              </a:rPr>
              <a:t>podróży służbowej</a:t>
            </a:r>
            <a:r>
              <a:rPr lang="pl-PL" b="1" dirty="0"/>
              <a:t>,                            chyba że wypadek spowodowany został postępowaniem pracownika, które nie pozostaje w związku z </a:t>
            </a:r>
            <a:r>
              <a:rPr lang="pl-PL" b="1" dirty="0">
                <a:solidFill>
                  <a:srgbClr val="C00000"/>
                </a:solidFill>
              </a:rPr>
              <a:t>wykonywaniem powierzonych mu zadań</a:t>
            </a:r>
            <a:r>
              <a:rPr lang="pl-PL" b="1" dirty="0"/>
              <a:t>;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zrównany z wypadkiem przy pracy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42</a:t>
            </a:fld>
            <a:endParaRPr lang="pl-PL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/>
          </a:p>
          <a:p>
            <a:r>
              <a:rPr lang="pl-PL" dirty="0"/>
              <a:t>To wypadek, któremu pracownik uległ:</a:t>
            </a:r>
          </a:p>
          <a:p>
            <a:pPr>
              <a:buNone/>
            </a:pPr>
            <a:endParaRPr lang="pl-PL" dirty="0"/>
          </a:p>
          <a:p>
            <a:pPr algn="r">
              <a:buNone/>
            </a:pPr>
            <a:r>
              <a:rPr lang="pl-PL" dirty="0"/>
              <a:t>	</a:t>
            </a:r>
            <a:r>
              <a:rPr lang="pl-PL" b="1" dirty="0"/>
              <a:t>…podczas szkolenia w zakresie                 </a:t>
            </a:r>
            <a:r>
              <a:rPr lang="pl-PL" b="1" dirty="0">
                <a:solidFill>
                  <a:srgbClr val="C00000"/>
                </a:solidFill>
              </a:rPr>
              <a:t>powszechnej samoobrony</a:t>
            </a:r>
            <a:r>
              <a:rPr lang="pl-PL" b="1" dirty="0"/>
              <a:t>;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zrównany z wypadkiem przy pracy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43</a:t>
            </a:fld>
            <a:endParaRPr lang="pl-PL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/>
          </a:p>
          <a:p>
            <a:r>
              <a:rPr lang="pl-PL" dirty="0"/>
              <a:t>To wypadek, któremu pracownik uległ:</a:t>
            </a:r>
          </a:p>
          <a:p>
            <a:endParaRPr lang="pl-PL" dirty="0"/>
          </a:p>
          <a:p>
            <a:pPr algn="r">
              <a:buNone/>
            </a:pPr>
            <a:r>
              <a:rPr lang="pl-PL" b="1" dirty="0"/>
              <a:t>…przy wykonywaniu zadań zleconych                   przez działające u pracodawcy                   </a:t>
            </a:r>
            <a:r>
              <a:rPr lang="pl-PL" b="1" dirty="0">
                <a:solidFill>
                  <a:srgbClr val="C00000"/>
                </a:solidFill>
              </a:rPr>
              <a:t>organizacje związkowe</a:t>
            </a:r>
            <a:r>
              <a:rPr lang="pl-PL" b="1" dirty="0"/>
              <a:t>.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zrównany z wypadkiem przy pracy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44</a:t>
            </a:fld>
            <a:endParaRPr lang="pl-PL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/>
          </a:p>
          <a:p>
            <a:pPr algn="just"/>
            <a:r>
              <a:rPr lang="pl-PL" dirty="0"/>
              <a:t>Za wypadek przy pracy </a:t>
            </a:r>
            <a:r>
              <a:rPr lang="pl-PL" b="1" dirty="0"/>
              <a:t>uważa się również </a:t>
            </a:r>
            <a:r>
              <a:rPr lang="pl-PL" dirty="0"/>
              <a:t>nagłe zdarzenie wywołane przyczyną zewnętrzną powodujące uraz lub śmierć, które nastąpiło w okresie objęcia osoby </a:t>
            </a:r>
            <a:r>
              <a:rPr lang="pl-PL" b="1" u="sng" dirty="0">
                <a:solidFill>
                  <a:srgbClr val="C00000"/>
                </a:solidFill>
              </a:rPr>
              <a:t>ubezpieczeniem wypadkowym z danego, określonego w ustawie tytułu</a:t>
            </a:r>
            <a:r>
              <a:rPr lang="pl-PL" dirty="0"/>
              <a:t>.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w okresie ubezpieczenia wypadkowego z danego tytułu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45</a:t>
            </a:fld>
            <a:endParaRPr lang="pl-PL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/>
          </a:p>
          <a:p>
            <a:r>
              <a:rPr lang="pl-PL" dirty="0"/>
              <a:t>Podczas</a:t>
            </a:r>
          </a:p>
          <a:p>
            <a:pPr algn="r"/>
            <a:endParaRPr lang="pl-PL" dirty="0"/>
          </a:p>
          <a:p>
            <a:pPr algn="r">
              <a:buNone/>
            </a:pPr>
            <a:r>
              <a:rPr lang="pl-PL" b="1" dirty="0"/>
              <a:t>….uprawiania sportu w trakcie                         zawodów i treningów przez osobę pobierającą stypendium sportowe;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w okresie ubezpieczenia wypadkowego z danego tytułu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46</a:t>
            </a:fld>
            <a:endParaRPr lang="pl-PL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/>
          </a:p>
          <a:p>
            <a:r>
              <a:rPr lang="pl-PL" dirty="0"/>
              <a:t>Podczas</a:t>
            </a:r>
          </a:p>
          <a:p>
            <a:endParaRPr lang="pl-PL" dirty="0"/>
          </a:p>
          <a:p>
            <a:pPr algn="r">
              <a:buNone/>
            </a:pPr>
            <a:r>
              <a:rPr lang="pl-PL" b="1" dirty="0"/>
              <a:t>…wykonywania odpłatnie pracy na podstawie skierowania do pracy w czasie odbywania kary pozbawienia wolności lub  tymczasowego aresztowania;</a:t>
            </a:r>
          </a:p>
          <a:p>
            <a:endParaRPr lang="pl-PL" dirty="0"/>
          </a:p>
          <a:p>
            <a:pPr algn="r"/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w okresie ubezpieczenia wypadkowego z danego tytułu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47</a:t>
            </a:fld>
            <a:endParaRPr lang="pl-PL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/>
          </a:p>
          <a:p>
            <a:r>
              <a:rPr lang="pl-PL" dirty="0"/>
              <a:t>Podczas</a:t>
            </a:r>
          </a:p>
          <a:p>
            <a:endParaRPr lang="pl-PL" dirty="0"/>
          </a:p>
          <a:p>
            <a:pPr algn="r">
              <a:buNone/>
            </a:pPr>
            <a:r>
              <a:rPr lang="pl-PL" b="1" dirty="0"/>
              <a:t>…pełnienia mandatu posła lub senatora, pobierającego uposażenie;</a:t>
            </a:r>
          </a:p>
          <a:p>
            <a:pPr algn="r">
              <a:buNone/>
            </a:pP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w okresie ubezpieczenia wypadkowego z danego tytułu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48</a:t>
            </a:fld>
            <a:endParaRPr lang="pl-PL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pl-PL" dirty="0"/>
          </a:p>
          <a:p>
            <a:r>
              <a:rPr lang="pl-PL" dirty="0"/>
              <a:t>Podczas</a:t>
            </a:r>
          </a:p>
          <a:p>
            <a:pPr algn="r">
              <a:buNone/>
            </a:pPr>
            <a:r>
              <a:rPr lang="pl-PL" dirty="0"/>
              <a:t>	…odbywania szkolenia, stażu, przygotowania zawodowego dorosłych lub przygotowania zawodowego w miejscu pracy przez osobę pobierającą stypendium w okresie odbywania tego szkolenia, stażu, przygotowania zawodowego dorosłych lub przygotowania zawodowego w miejscu pracy na podstawie skierowania wydanego przez </a:t>
            </a:r>
            <a:r>
              <a:rPr lang="pl-PL" b="1" dirty="0"/>
              <a:t>powiatowy urząd pracy lub przez inny podmiot kierujący</a:t>
            </a:r>
            <a:r>
              <a:rPr lang="pl-PL" dirty="0"/>
              <a:t>, pobierania stypendium na podstawie przepisów o promocji zatrudnienia i instytucjach rynku pracy w okresie odbywania studiów podyplomowych;</a:t>
            </a:r>
          </a:p>
          <a:p>
            <a:pPr>
              <a:buNone/>
            </a:pPr>
            <a:endParaRPr lang="pl-PL" dirty="0"/>
          </a:p>
          <a:p>
            <a:pPr algn="r">
              <a:buNone/>
            </a:pP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w okresie ubezpieczenia wypadkowego z danego tytułu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49</a:t>
            </a:fld>
            <a:endParaRPr lang="pl-PL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pl-PL" b="1" dirty="0"/>
          </a:p>
          <a:p>
            <a:pPr algn="ctr">
              <a:buNone/>
            </a:pPr>
            <a:endParaRPr lang="pl-PL" b="1" dirty="0"/>
          </a:p>
          <a:p>
            <a:pPr algn="ctr">
              <a:buNone/>
            </a:pPr>
            <a:r>
              <a:rPr lang="pl-PL" b="1" dirty="0"/>
              <a:t>Ustawa z dnia 30 października 2002 r.</a:t>
            </a:r>
          </a:p>
          <a:p>
            <a:pPr algn="ctr">
              <a:buNone/>
            </a:pPr>
            <a:r>
              <a:rPr lang="pl-PL" b="1" i="1" dirty="0"/>
              <a:t>o ubezpieczeniu społecznym z tytułu wypadków przy pracy i chorób zawodowych</a:t>
            </a:r>
          </a:p>
          <a:p>
            <a:endParaRPr lang="pl-PL" dirty="0"/>
          </a:p>
          <a:p>
            <a:pPr algn="r">
              <a:buNone/>
            </a:pPr>
            <a:endParaRPr lang="pl-PL" b="1" dirty="0"/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Ustawa „wypadkowa”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5</a:t>
            </a:fld>
            <a:endParaRPr lang="pl-PL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pl-PL" dirty="0"/>
          </a:p>
          <a:p>
            <a:r>
              <a:rPr lang="pl-PL" dirty="0"/>
              <a:t>Podczas</a:t>
            </a:r>
          </a:p>
          <a:p>
            <a:pPr algn="r">
              <a:buNone/>
            </a:pPr>
            <a:r>
              <a:rPr lang="pl-PL" dirty="0"/>
              <a:t>…wykonywania przez </a:t>
            </a:r>
            <a:r>
              <a:rPr lang="pl-PL" b="1" dirty="0"/>
              <a:t>członka rolniczej spółdzielni produkcyjnej, spółdzielni kółek rolniczych</a:t>
            </a:r>
            <a:r>
              <a:rPr lang="pl-PL" dirty="0"/>
              <a:t> oraz przez inną osobę traktowaną na równi z członkiem spółdzielni w rozumieniu przepisów o systemie ubezpieczeń społecznych, pracy na rzecz tych spółdzielni;</a:t>
            </a:r>
          </a:p>
          <a:p>
            <a:endParaRPr lang="pl-PL" dirty="0"/>
          </a:p>
          <a:p>
            <a:pPr algn="r">
              <a:buNone/>
            </a:pPr>
            <a:r>
              <a:rPr lang="pl-PL" dirty="0"/>
              <a:t>	</a:t>
            </a:r>
          </a:p>
          <a:p>
            <a:pPr>
              <a:buNone/>
            </a:pPr>
            <a:endParaRPr lang="pl-PL" dirty="0"/>
          </a:p>
          <a:p>
            <a:pPr algn="r">
              <a:buNone/>
            </a:pP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w okresie ubezpieczenia wypadkowego z danego tytułu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50</a:t>
            </a:fld>
            <a:endParaRPr lang="pl-PL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/>
          </a:p>
          <a:p>
            <a:r>
              <a:rPr lang="pl-PL" dirty="0"/>
              <a:t>Podczas</a:t>
            </a:r>
          </a:p>
          <a:p>
            <a:pPr algn="r">
              <a:buNone/>
            </a:pPr>
            <a:endParaRPr lang="pl-PL" dirty="0"/>
          </a:p>
          <a:p>
            <a:pPr algn="r">
              <a:buNone/>
            </a:pPr>
            <a:r>
              <a:rPr lang="pl-PL" dirty="0"/>
              <a:t>…wykonywania pracy na podstawie </a:t>
            </a:r>
            <a:r>
              <a:rPr lang="pl-PL" b="1" dirty="0"/>
              <a:t>umowy agencyjnej, umowy zlecenia lub umowy o świadczenie usług</a:t>
            </a:r>
            <a:r>
              <a:rPr lang="pl-PL" dirty="0"/>
              <a:t>, do której zgodnie z Kodeksem cywilnym stosuje się przepisy dotyczące zlecenia;</a:t>
            </a:r>
          </a:p>
          <a:p>
            <a:endParaRPr lang="pl-PL" dirty="0"/>
          </a:p>
          <a:p>
            <a:pPr algn="r">
              <a:buNone/>
            </a:pPr>
            <a:r>
              <a:rPr lang="pl-PL" dirty="0"/>
              <a:t>	</a:t>
            </a:r>
          </a:p>
          <a:p>
            <a:pPr>
              <a:buNone/>
            </a:pPr>
            <a:endParaRPr lang="pl-PL" dirty="0"/>
          </a:p>
          <a:p>
            <a:pPr algn="r">
              <a:buNone/>
            </a:pP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w okresie ubezpieczenia wypadkowego z danego tytułu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51</a:t>
            </a:fld>
            <a:endParaRPr lang="pl-PL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/>
          </a:p>
          <a:p>
            <a:r>
              <a:rPr lang="pl-PL" dirty="0"/>
              <a:t>Podczas</a:t>
            </a:r>
          </a:p>
          <a:p>
            <a:pPr algn="r">
              <a:buNone/>
            </a:pPr>
            <a:endParaRPr lang="pl-PL" dirty="0"/>
          </a:p>
          <a:p>
            <a:pPr algn="r">
              <a:buNone/>
            </a:pPr>
            <a:r>
              <a:rPr lang="pl-PL" dirty="0"/>
              <a:t>…wykonywania pracy na podstawie umowy uaktywniającej, o której mowa w ustawie z dnia 4 lutego 2011 r. o opiece nad dziećmi w wieku do lat 3 (Dz. U. Nr 45, poz. 235);</a:t>
            </a:r>
          </a:p>
          <a:p>
            <a:pPr algn="r">
              <a:buNone/>
            </a:pPr>
            <a:r>
              <a:rPr lang="pl-PL" dirty="0"/>
              <a:t>	</a:t>
            </a:r>
          </a:p>
          <a:p>
            <a:pPr>
              <a:buNone/>
            </a:pPr>
            <a:endParaRPr lang="pl-PL" dirty="0"/>
          </a:p>
          <a:p>
            <a:pPr algn="r">
              <a:buNone/>
            </a:pP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w okresie ubezpieczenia wypadkowego z danego tytułu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52</a:t>
            </a:fld>
            <a:endParaRPr lang="pl-PL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pl-PL" dirty="0"/>
          </a:p>
          <a:p>
            <a:r>
              <a:rPr lang="pl-PL" dirty="0"/>
              <a:t>Podczas</a:t>
            </a:r>
          </a:p>
          <a:p>
            <a:endParaRPr lang="pl-PL" dirty="0"/>
          </a:p>
          <a:p>
            <a:pPr algn="r">
              <a:buNone/>
            </a:pPr>
            <a:r>
              <a:rPr lang="pl-PL" dirty="0"/>
              <a:t>…</a:t>
            </a:r>
            <a:r>
              <a:rPr lang="pl-PL" b="1" dirty="0"/>
              <a:t>współpracy</a:t>
            </a:r>
            <a:r>
              <a:rPr lang="pl-PL" dirty="0"/>
              <a:t> przy wykonywaniu pracy na podstawie umowy agencyjnej, umowy zlecenia lub umowy o świadczenie usług,              do której zgodnie z Kodeksem cywilnym stosuje się przepisy dotyczące zlecenia;</a:t>
            </a:r>
          </a:p>
          <a:p>
            <a:pPr algn="r">
              <a:buNone/>
            </a:pPr>
            <a:endParaRPr lang="pl-PL" dirty="0"/>
          </a:p>
          <a:p>
            <a:pPr algn="r">
              <a:buNone/>
            </a:pPr>
            <a:endParaRPr lang="pl-PL" dirty="0"/>
          </a:p>
          <a:p>
            <a:pPr algn="r">
              <a:buNone/>
            </a:pPr>
            <a:r>
              <a:rPr lang="pl-PL" dirty="0"/>
              <a:t>	</a:t>
            </a:r>
          </a:p>
          <a:p>
            <a:pPr>
              <a:buNone/>
            </a:pPr>
            <a:endParaRPr lang="pl-PL" dirty="0"/>
          </a:p>
          <a:p>
            <a:pPr algn="r">
              <a:buNone/>
            </a:pP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w okresie ubezpieczenia wypadkowego z danego tytułu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53</a:t>
            </a:fld>
            <a:endParaRPr lang="pl-PL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pl-PL" dirty="0"/>
          </a:p>
          <a:p>
            <a:r>
              <a:rPr lang="pl-PL" sz="3600" dirty="0"/>
              <a:t>Podczas</a:t>
            </a:r>
          </a:p>
          <a:p>
            <a:pPr algn="r">
              <a:buNone/>
            </a:pPr>
            <a:r>
              <a:rPr lang="pl-PL" sz="3600" dirty="0"/>
              <a:t>…wykonywania zwykłych czynności związanych z prowadzeniem </a:t>
            </a:r>
            <a:r>
              <a:rPr lang="pl-PL" sz="3600" b="1" dirty="0"/>
              <a:t>działalności pozarolniczej </a:t>
            </a:r>
            <a:r>
              <a:rPr lang="pl-PL" sz="3600" dirty="0"/>
              <a:t>w rozumieniu przepisów o systemie ubezpieczeń społecznych;</a:t>
            </a:r>
          </a:p>
          <a:p>
            <a:pPr algn="r">
              <a:buNone/>
            </a:pPr>
            <a:endParaRPr lang="pl-PL" sz="3600" dirty="0"/>
          </a:p>
          <a:p>
            <a:pPr algn="r">
              <a:buNone/>
            </a:pPr>
            <a:r>
              <a:rPr lang="pl-PL" sz="3600" dirty="0"/>
              <a:t>…wykonywania zwykłych czynności związanych ze </a:t>
            </a:r>
            <a:r>
              <a:rPr lang="pl-PL" sz="3600" b="1" dirty="0"/>
              <a:t>współpracą</a:t>
            </a:r>
            <a:r>
              <a:rPr lang="pl-PL" sz="3600" dirty="0"/>
              <a:t> przy prowadzeniu działalności pozarolniczej w rozumieniu przepisów o systemie ubezpieczeń społecznych;</a:t>
            </a:r>
          </a:p>
          <a:p>
            <a:pPr algn="r">
              <a:buNone/>
            </a:pPr>
            <a:endParaRPr lang="pl-PL" sz="3600" dirty="0"/>
          </a:p>
          <a:p>
            <a:pPr algn="r">
              <a:buNone/>
            </a:pPr>
            <a:endParaRPr lang="pl-PL" dirty="0"/>
          </a:p>
          <a:p>
            <a:pPr algn="r">
              <a:buNone/>
            </a:pPr>
            <a:endParaRPr lang="pl-PL" dirty="0"/>
          </a:p>
          <a:p>
            <a:pPr algn="r">
              <a:buNone/>
            </a:pPr>
            <a:r>
              <a:rPr lang="pl-PL" dirty="0"/>
              <a:t>	</a:t>
            </a:r>
          </a:p>
          <a:p>
            <a:pPr>
              <a:buNone/>
            </a:pPr>
            <a:endParaRPr lang="pl-PL" dirty="0"/>
          </a:p>
          <a:p>
            <a:pPr algn="r">
              <a:buNone/>
            </a:pP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w okresie ubezpieczenia wypadkowego z danego tytułu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54</a:t>
            </a:fld>
            <a:endParaRPr lang="pl-PL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endParaRPr lang="pl-PL" dirty="0"/>
          </a:p>
          <a:p>
            <a:r>
              <a:rPr lang="pl-PL" sz="3600" dirty="0"/>
              <a:t>Podczas</a:t>
            </a:r>
          </a:p>
          <a:p>
            <a:endParaRPr lang="pl-PL" sz="3600" dirty="0"/>
          </a:p>
          <a:p>
            <a:pPr algn="r">
              <a:buNone/>
            </a:pPr>
            <a:r>
              <a:rPr lang="pl-PL" sz="3600" dirty="0"/>
              <a:t>	…wykonywania przez </a:t>
            </a:r>
            <a:r>
              <a:rPr lang="pl-PL" sz="3600" b="1" dirty="0"/>
              <a:t>osobę duchowną </a:t>
            </a:r>
            <a:r>
              <a:rPr lang="pl-PL" sz="3600" dirty="0"/>
              <a:t>czynności religijnych lub czynności związanych z powierzonymi funkcjami duszpasterskimi lub zakonnymi;</a:t>
            </a:r>
          </a:p>
          <a:p>
            <a:pPr algn="r">
              <a:buNone/>
            </a:pPr>
            <a:endParaRPr lang="pl-PL" sz="3600" dirty="0"/>
          </a:p>
          <a:p>
            <a:pPr algn="r">
              <a:buNone/>
            </a:pPr>
            <a:r>
              <a:rPr lang="pl-PL" sz="3600" dirty="0"/>
              <a:t>…odbywania służby zastępczej;</a:t>
            </a:r>
          </a:p>
          <a:p>
            <a:pPr algn="r">
              <a:buNone/>
            </a:pPr>
            <a:endParaRPr lang="pl-PL" sz="3600" dirty="0"/>
          </a:p>
          <a:p>
            <a:pPr algn="r">
              <a:buNone/>
            </a:pPr>
            <a:r>
              <a:rPr lang="pl-PL" sz="3600" dirty="0"/>
              <a:t>…nauki w Krajowej Szkole Administracji Publicznej przez słuchaczy pobierających stypendium; </a:t>
            </a:r>
          </a:p>
          <a:p>
            <a:pPr algn="r">
              <a:buNone/>
            </a:pPr>
            <a:endParaRPr lang="pl-PL" sz="3600" dirty="0"/>
          </a:p>
          <a:p>
            <a:pPr algn="r">
              <a:buNone/>
            </a:pPr>
            <a:r>
              <a:rPr lang="pl-PL" sz="3600" dirty="0"/>
              <a:t>…kształcenia się w szkole doktorskiej przez doktorantów otrzymujących stypendium;</a:t>
            </a:r>
          </a:p>
          <a:p>
            <a:endParaRPr lang="pl-PL" dirty="0"/>
          </a:p>
          <a:p>
            <a:pPr algn="r">
              <a:buNone/>
            </a:pPr>
            <a:endParaRPr lang="pl-PL" dirty="0"/>
          </a:p>
          <a:p>
            <a:pPr algn="r">
              <a:buNone/>
            </a:pPr>
            <a:endParaRPr lang="pl-PL" dirty="0"/>
          </a:p>
          <a:p>
            <a:pPr algn="r">
              <a:buNone/>
            </a:pPr>
            <a:r>
              <a:rPr lang="pl-PL" dirty="0"/>
              <a:t>	</a:t>
            </a:r>
          </a:p>
          <a:p>
            <a:pPr>
              <a:buNone/>
            </a:pPr>
            <a:endParaRPr lang="pl-PL" dirty="0"/>
          </a:p>
          <a:p>
            <a:pPr algn="r">
              <a:buNone/>
            </a:pP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w okresie ubezpieczenia wypadkowego z danego tytułu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55</a:t>
            </a:fld>
            <a:endParaRPr lang="pl-PL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endParaRPr lang="pl-PL" dirty="0"/>
          </a:p>
          <a:p>
            <a:r>
              <a:rPr lang="pl-PL" sz="6000" dirty="0"/>
              <a:t>Podczas:</a:t>
            </a:r>
          </a:p>
          <a:p>
            <a:pPr algn="r">
              <a:buNone/>
            </a:pPr>
            <a:endParaRPr lang="pl-PL" sz="6000" dirty="0"/>
          </a:p>
          <a:p>
            <a:pPr algn="r">
              <a:buNone/>
            </a:pPr>
            <a:r>
              <a:rPr lang="pl-PL" sz="6000" dirty="0"/>
              <a:t>…wykonywania pracy na podstawie umowy agencyjnej, umowy zlecenia lub umowy o świadczenie usług, do której zgodnie z Kodeksem cywilnym stosuje się przepisy dotyczące zlecenia, albo umowy o dzieło, </a:t>
            </a:r>
          </a:p>
          <a:p>
            <a:pPr algn="r">
              <a:buNone/>
            </a:pPr>
            <a:endParaRPr lang="pl-PL" sz="6000" b="1" dirty="0"/>
          </a:p>
          <a:p>
            <a:pPr algn="r">
              <a:buNone/>
            </a:pPr>
            <a:endParaRPr lang="pl-PL" sz="6000" b="1" dirty="0"/>
          </a:p>
          <a:p>
            <a:pPr algn="r">
              <a:buNone/>
            </a:pPr>
            <a:r>
              <a:rPr lang="pl-PL" sz="6000" b="1" dirty="0"/>
              <a:t>jeżeli umowa taka została zawarta z pracodawcą, z którym osoba pozostaje w stosunku pracy</a:t>
            </a:r>
            <a:r>
              <a:rPr lang="pl-PL" sz="6000" dirty="0"/>
              <a:t>, lub jeżeli w ramach takiej umowy wykonuje ona pracę na rzecz pracodawcy, z którym pozostaje w stosunku pracy;</a:t>
            </a:r>
          </a:p>
          <a:p>
            <a:pPr algn="r">
              <a:buNone/>
            </a:pPr>
            <a:endParaRPr lang="pl-PL" sz="6000" dirty="0"/>
          </a:p>
          <a:p>
            <a:pPr algn="r">
              <a:buNone/>
            </a:pPr>
            <a:r>
              <a:rPr lang="pl-PL" sz="3600" dirty="0"/>
              <a:t>	</a:t>
            </a:r>
            <a:endParaRPr lang="pl-PL" dirty="0"/>
          </a:p>
          <a:p>
            <a:pPr algn="r">
              <a:buNone/>
            </a:pPr>
            <a:endParaRPr lang="pl-PL" dirty="0"/>
          </a:p>
          <a:p>
            <a:pPr algn="r">
              <a:buNone/>
            </a:pPr>
            <a:r>
              <a:rPr lang="pl-PL" dirty="0"/>
              <a:t>	</a:t>
            </a:r>
          </a:p>
          <a:p>
            <a:pPr>
              <a:buNone/>
            </a:pPr>
            <a:endParaRPr lang="pl-PL" dirty="0"/>
          </a:p>
          <a:p>
            <a:pPr algn="r">
              <a:buNone/>
            </a:pP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w okresie ubezpieczenia wypadkowego z danego tytułu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56</a:t>
            </a:fld>
            <a:endParaRPr lang="pl-PL"/>
          </a:p>
        </p:txBody>
      </p:sp>
      <p:sp>
        <p:nvSpPr>
          <p:cNvPr id="4" name="Strzałka: w dół 3">
            <a:extLst>
              <a:ext uri="{FF2B5EF4-FFF2-40B4-BE49-F238E27FC236}">
                <a16:creationId xmlns:a16="http://schemas.microsoft.com/office/drawing/2014/main" id="{6E662DB1-5268-4E91-9445-92B9244510AC}"/>
              </a:ext>
            </a:extLst>
          </p:cNvPr>
          <p:cNvSpPr/>
          <p:nvPr/>
        </p:nvSpPr>
        <p:spPr>
          <a:xfrm>
            <a:off x="4499992" y="3284984"/>
            <a:ext cx="720080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/>
          </a:p>
          <a:p>
            <a:r>
              <a:rPr lang="pl-PL" dirty="0"/>
              <a:t>Wypadek przy pracy</a:t>
            </a:r>
          </a:p>
          <a:p>
            <a:pPr algn="r">
              <a:buNone/>
            </a:pPr>
            <a:endParaRPr lang="pl-PL" dirty="0"/>
          </a:p>
          <a:p>
            <a:pPr algn="r"/>
            <a:r>
              <a:rPr lang="pl-PL" dirty="0"/>
              <a:t>Śmiertelny</a:t>
            </a:r>
          </a:p>
          <a:p>
            <a:pPr algn="r"/>
            <a:r>
              <a:rPr lang="pl-PL" dirty="0"/>
              <a:t>Ciężki  </a:t>
            </a:r>
          </a:p>
          <a:p>
            <a:pPr algn="r"/>
            <a:r>
              <a:rPr lang="pl-PL" dirty="0"/>
              <a:t>Zbiorowy  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Rodzaje wypadków przy pracy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57</a:t>
            </a:fld>
            <a:endParaRPr lang="pl-PL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/>
          </a:p>
          <a:p>
            <a:endParaRPr lang="pl-PL" dirty="0"/>
          </a:p>
          <a:p>
            <a:pPr algn="just">
              <a:buNone/>
            </a:pPr>
            <a:r>
              <a:rPr lang="pl-PL" dirty="0"/>
              <a:t>	Choroba zawodowa </a:t>
            </a:r>
            <a:r>
              <a:rPr lang="pl-PL" dirty="0" err="1"/>
              <a:t>wg</a:t>
            </a:r>
            <a:r>
              <a:rPr lang="pl-PL" dirty="0"/>
              <a:t>. ustawy z dnia 30 października 2002 r. </a:t>
            </a:r>
            <a:r>
              <a:rPr lang="pl-PL" i="1" dirty="0"/>
              <a:t>o ubezpieczeniu społecznym z tytułu wypadków przy pracy             i chorób zawodowych </a:t>
            </a:r>
            <a:r>
              <a:rPr lang="pl-PL" dirty="0"/>
              <a:t>oraz kodeksu pracy</a:t>
            </a:r>
          </a:p>
          <a:p>
            <a:pPr algn="ctr">
              <a:buNone/>
            </a:pP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Choroba zawodowa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58</a:t>
            </a:fld>
            <a:endParaRPr lang="pl-PL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/>
          </a:p>
          <a:p>
            <a:endParaRPr lang="pl-PL" dirty="0"/>
          </a:p>
          <a:p>
            <a:pPr algn="just"/>
            <a:r>
              <a:rPr lang="pl-PL" dirty="0"/>
              <a:t>Za chorobę zawodową uważa się chorobę określoną w art. 235</a:t>
            </a:r>
            <a:r>
              <a:rPr lang="pl-PL" baseline="30000" dirty="0"/>
              <a:t>1</a:t>
            </a:r>
            <a:r>
              <a:rPr lang="pl-PL" dirty="0"/>
              <a:t> Kodeksu pracy.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Choroba zawodowa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59</a:t>
            </a:fld>
            <a:endParaRPr lang="pl-PL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dirty="0"/>
              <a:t>Ustawa określa w szczególności:</a:t>
            </a:r>
          </a:p>
          <a:p>
            <a:pPr>
              <a:buNone/>
            </a:pPr>
            <a:r>
              <a:rPr lang="pl-PL" dirty="0"/>
              <a:t>1) rodzaje </a:t>
            </a:r>
            <a:r>
              <a:rPr lang="pl-PL" b="1" dirty="0"/>
              <a:t>świadczeń</a:t>
            </a:r>
            <a:r>
              <a:rPr lang="pl-PL" dirty="0"/>
              <a:t> z tytułu wypadków przy pracy i chorób zawodowych oraz warunki nabywania prawa do tych świadczeń;</a:t>
            </a:r>
          </a:p>
          <a:p>
            <a:pPr>
              <a:buNone/>
            </a:pPr>
            <a:r>
              <a:rPr lang="pl-PL" dirty="0"/>
              <a:t>2) </a:t>
            </a:r>
            <a:r>
              <a:rPr lang="pl-PL" b="1" dirty="0"/>
              <a:t>zasady i tryb przyznawania </a:t>
            </a:r>
            <a:r>
              <a:rPr lang="pl-PL" dirty="0"/>
              <a:t>świadczeń, ustalania ich wysokości oraz zasady ich wypłaty;</a:t>
            </a:r>
          </a:p>
          <a:p>
            <a:pPr>
              <a:buNone/>
            </a:pP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Ustawa „wypadkowa”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6</a:t>
            </a:fld>
            <a:endParaRPr lang="pl-PL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b="1" dirty="0"/>
              <a:t>Art. 235</a:t>
            </a:r>
            <a:r>
              <a:rPr lang="pl-PL" b="1" baseline="30000" dirty="0"/>
              <a:t>1</a:t>
            </a:r>
            <a:r>
              <a:rPr lang="pl-PL" b="1" dirty="0"/>
              <a:t>k.p.  - przesłanka 1</a:t>
            </a:r>
          </a:p>
          <a:p>
            <a:pPr>
              <a:buNone/>
            </a:pPr>
            <a:r>
              <a:rPr lang="pl-PL" b="1" dirty="0"/>
              <a:t>	</a:t>
            </a:r>
          </a:p>
          <a:p>
            <a:pPr algn="just">
              <a:buNone/>
            </a:pPr>
            <a:r>
              <a:rPr lang="pl-PL" b="1" dirty="0"/>
              <a:t>	</a:t>
            </a:r>
            <a:r>
              <a:rPr lang="pl-PL" dirty="0"/>
              <a:t>Za chorobę zawodową uważa się chorobę, wymienioną w </a:t>
            </a:r>
            <a:r>
              <a:rPr lang="pl-PL" b="1" dirty="0"/>
              <a:t>wykazie chorób zawodowych</a:t>
            </a:r>
            <a:r>
              <a:rPr lang="pl-PL" dirty="0"/>
              <a:t>… 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Choroba zawodowa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60</a:t>
            </a:fld>
            <a:endParaRPr lang="pl-PL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b="1" dirty="0"/>
              <a:t>Art. 235</a:t>
            </a:r>
            <a:r>
              <a:rPr lang="pl-PL" b="1" baseline="30000" dirty="0"/>
              <a:t>1</a:t>
            </a:r>
            <a:r>
              <a:rPr lang="pl-PL" b="1" dirty="0"/>
              <a:t>k.p. - przesłanka 2</a:t>
            </a:r>
          </a:p>
          <a:p>
            <a:pPr>
              <a:buNone/>
            </a:pPr>
            <a:r>
              <a:rPr lang="pl-PL" b="1" dirty="0"/>
              <a:t>	</a:t>
            </a:r>
          </a:p>
          <a:p>
            <a:pPr algn="just">
              <a:buNone/>
            </a:pPr>
            <a:r>
              <a:rPr lang="pl-PL" b="1" dirty="0"/>
              <a:t>	…</a:t>
            </a:r>
            <a:r>
              <a:rPr lang="pl-PL" dirty="0"/>
              <a:t>jeżeli w wyniku oceny warunków pracy można stwierdzić bezspornie lub z wysokim prawdopodobieństwem, że została ona spowodowana działaniem </a:t>
            </a:r>
            <a:r>
              <a:rPr lang="pl-PL" b="1" dirty="0"/>
              <a:t>czynników szkodliwych dla zdrowia występujących w środowisku pracy albo w związku ze sposobem wykonywania pracy</a:t>
            </a:r>
            <a:r>
              <a:rPr lang="pl-PL" dirty="0"/>
              <a:t>, zwanych "</a:t>
            </a:r>
            <a:r>
              <a:rPr lang="pl-PL" dirty="0">
                <a:solidFill>
                  <a:srgbClr val="C00000"/>
                </a:solidFill>
              </a:rPr>
              <a:t>narażeniem zawodowym</a:t>
            </a:r>
            <a:r>
              <a:rPr lang="pl-PL" dirty="0"/>
              <a:t>".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Choroba zawodowa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61</a:t>
            </a:fld>
            <a:endParaRPr lang="pl-PL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/>
              <a:t>Choroba </a:t>
            </a:r>
            <a:r>
              <a:rPr lang="pl-PL" b="1" dirty="0"/>
              <a:t>nie wymieniona w wykazie</a:t>
            </a:r>
            <a:r>
              <a:rPr lang="pl-PL" dirty="0"/>
              <a:t> chorób zawodowych nie może być uznana za chorobę zawodową, choćby jej powstanie związane było z wykonywaniem pracy w warunkach szkodliwych dla zdrowia. </a:t>
            </a:r>
          </a:p>
          <a:p>
            <a:pPr algn="just"/>
            <a:endParaRPr lang="pl-PL" dirty="0"/>
          </a:p>
          <a:p>
            <a:pPr algn="just"/>
            <a:endParaRPr lang="pl-PL" dirty="0"/>
          </a:p>
          <a:p>
            <a:pPr algn="r"/>
            <a:r>
              <a:rPr lang="pl-PL" dirty="0"/>
              <a:t>Może to być tzw. choroba pracownicza.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Choroba zawodowa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62</a:t>
            </a:fld>
            <a:endParaRPr lang="pl-PL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/>
              <a:t>W razie ustalenia przez właściwego lekarza, że rodzaj rozpoznanej u pracownika choroby mieści się w </a:t>
            </a:r>
            <a:r>
              <a:rPr lang="pl-PL" b="1" dirty="0"/>
              <a:t>wykazie</a:t>
            </a:r>
            <a:r>
              <a:rPr lang="pl-PL" dirty="0"/>
              <a:t>, a pracownik świadczył pracę w warunkach </a:t>
            </a:r>
            <a:r>
              <a:rPr lang="pl-PL" b="1" dirty="0"/>
              <a:t>narażenia zawodowego</a:t>
            </a:r>
            <a:r>
              <a:rPr lang="pl-PL" dirty="0"/>
              <a:t>, które w świetle dostępnej wiedzy medycznej mogą tę chorobę wywoływać, tak lekarz, jak i organy inspekcji sanitarnej </a:t>
            </a:r>
            <a:r>
              <a:rPr lang="pl-PL" u="sng" dirty="0"/>
              <a:t>obowiązane są uznać takie schorzenie za chorobę zawodową. 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Choroba zawodowa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63</a:t>
            </a:fld>
            <a:endParaRPr lang="pl-PL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/>
              <a:t>Domniemanie to upada, jeżeli zebrany materiał dowodowy pozwala bezspornie lub z wysokim prawdopodobieństwem wykluczyć taki związek przyczynowo-skutkowy,                  </a:t>
            </a:r>
          </a:p>
          <a:p>
            <a:endParaRPr lang="pl-PL" u="sng" dirty="0"/>
          </a:p>
          <a:p>
            <a:pPr algn="r">
              <a:buNone/>
            </a:pPr>
            <a:r>
              <a:rPr lang="pl-PL" u="sng" dirty="0"/>
              <a:t>to znaczy wskazuje na inną, niż zawodowa etiologię choroby.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Choroba zawodowa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64</a:t>
            </a:fld>
            <a:endParaRPr lang="pl-PL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l-PL" sz="2400" dirty="0"/>
          </a:p>
          <a:p>
            <a:pPr algn="just"/>
            <a:endParaRPr lang="pl-PL" sz="2400" dirty="0"/>
          </a:p>
          <a:p>
            <a:pPr algn="just"/>
            <a:endParaRPr lang="pl-PL" sz="2400" dirty="0"/>
          </a:p>
          <a:p>
            <a:pPr algn="just">
              <a:buNone/>
            </a:pPr>
            <a:r>
              <a:rPr lang="pl-PL" sz="2800" dirty="0"/>
              <a:t>	Świadczenia „wypadkowe” z ustawy z dnia 30 października 2002 r. </a:t>
            </a:r>
            <a:r>
              <a:rPr lang="pl-PL" sz="2800" i="1" dirty="0"/>
              <a:t>o ubezpieczeniu społecznym z tytułu wypadków przy pracy            i chorób zawodowych</a:t>
            </a:r>
          </a:p>
          <a:p>
            <a:pPr algn="just"/>
            <a:endParaRPr lang="pl-PL" u="sng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Świadczenia „wypadkowe”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65</a:t>
            </a:fld>
            <a:endParaRPr lang="pl-PL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l-PL" b="1" dirty="0"/>
              <a:t>„zasiłek chorobowy" </a:t>
            </a:r>
            <a:r>
              <a:rPr lang="pl-PL" dirty="0"/>
              <a:t>- dla ubezpieczonego, którego </a:t>
            </a:r>
            <a:r>
              <a:rPr lang="pl-PL" b="1" dirty="0">
                <a:solidFill>
                  <a:srgbClr val="C00000"/>
                </a:solidFill>
              </a:rPr>
              <a:t>niezdolność do pracy</a:t>
            </a:r>
            <a:r>
              <a:rPr lang="pl-PL" dirty="0"/>
              <a:t> spowodowana została wypadkiem przy pracy lub chorobą zawodową;</a:t>
            </a:r>
          </a:p>
          <a:p>
            <a:pPr algn="just"/>
            <a:r>
              <a:rPr lang="pl-PL" b="1" dirty="0"/>
              <a:t>"świadczenie rehabilitacyjne" </a:t>
            </a:r>
            <a:r>
              <a:rPr lang="pl-PL" dirty="0"/>
              <a:t>- dla ubezpieczonego, który po wyczerpaniu zasiłku chorobowego jest </a:t>
            </a:r>
            <a:r>
              <a:rPr lang="pl-PL" b="1" dirty="0">
                <a:solidFill>
                  <a:srgbClr val="C00000"/>
                </a:solidFill>
              </a:rPr>
              <a:t>nadal niezdolny do pracy</a:t>
            </a:r>
            <a:r>
              <a:rPr lang="pl-PL" dirty="0"/>
              <a:t>, a dalsze leczenie lub rehabilitacja lecznicza </a:t>
            </a:r>
            <a:r>
              <a:rPr lang="pl-PL" b="1" dirty="0">
                <a:solidFill>
                  <a:srgbClr val="C00000"/>
                </a:solidFill>
              </a:rPr>
              <a:t>rokują odzyskanie zdolności do pracy;</a:t>
            </a:r>
          </a:p>
          <a:p>
            <a:pPr algn="just"/>
            <a:r>
              <a:rPr lang="pl-PL" dirty="0"/>
              <a:t>"</a:t>
            </a:r>
            <a:r>
              <a:rPr lang="pl-PL" b="1" dirty="0"/>
              <a:t>zasiłek wyrównawczy" </a:t>
            </a:r>
            <a:r>
              <a:rPr lang="pl-PL" dirty="0"/>
              <a:t>- dla ubezpieczonego będącego pracownikiem, którego </a:t>
            </a:r>
            <a:r>
              <a:rPr lang="pl-PL" b="1" dirty="0">
                <a:solidFill>
                  <a:srgbClr val="C00000"/>
                </a:solidFill>
              </a:rPr>
              <a:t>wynagrodzenie uległo obniżeniu</a:t>
            </a:r>
            <a:r>
              <a:rPr lang="pl-PL" dirty="0"/>
              <a:t> wskutek stałego lub długotrwałego uszczerbku na zdrowiu;</a:t>
            </a:r>
          </a:p>
          <a:p>
            <a:pPr algn="just"/>
            <a:endParaRPr lang="pl-PL" u="sng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Świadczenia „wypadkowe”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66</a:t>
            </a:fld>
            <a:endParaRPr lang="pl-PL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"</a:t>
            </a:r>
            <a:r>
              <a:rPr lang="pl-PL" b="1" dirty="0"/>
              <a:t>jednorazowe odszkodowanie</a:t>
            </a:r>
            <a:r>
              <a:rPr lang="pl-PL" dirty="0"/>
              <a:t>" - dla ubezpieczonego, który doznał </a:t>
            </a:r>
            <a:r>
              <a:rPr lang="pl-PL" b="1" dirty="0">
                <a:solidFill>
                  <a:srgbClr val="C00000"/>
                </a:solidFill>
              </a:rPr>
              <a:t>stałego                  lub długotrwałego uszczerbku na zdrowiu</a:t>
            </a:r>
            <a:r>
              <a:rPr lang="pl-PL" dirty="0"/>
              <a:t>;</a:t>
            </a:r>
          </a:p>
          <a:p>
            <a:pPr>
              <a:buNone/>
            </a:pPr>
            <a:endParaRPr lang="pl-PL" dirty="0"/>
          </a:p>
          <a:p>
            <a:r>
              <a:rPr lang="pl-PL" dirty="0"/>
              <a:t>"</a:t>
            </a:r>
            <a:r>
              <a:rPr lang="pl-PL" b="1" dirty="0"/>
              <a:t>jednorazowe odszkodowanie</a:t>
            </a:r>
            <a:r>
              <a:rPr lang="pl-PL" dirty="0"/>
              <a:t>" - dla członków rodziny </a:t>
            </a:r>
            <a:r>
              <a:rPr lang="pl-PL" b="1" dirty="0">
                <a:solidFill>
                  <a:srgbClr val="C00000"/>
                </a:solidFill>
              </a:rPr>
              <a:t>zmarłego ubezpieczonego </a:t>
            </a:r>
            <a:r>
              <a:rPr lang="pl-PL" dirty="0"/>
              <a:t>lub rencisty „wypadkowemu”;</a:t>
            </a:r>
          </a:p>
          <a:p>
            <a:pPr>
              <a:buNone/>
            </a:pPr>
            <a:endParaRPr lang="pl-PL" u="sng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Świadczenia „wypadkowe”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67</a:t>
            </a:fld>
            <a:endParaRPr lang="pl-PL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"</a:t>
            </a:r>
            <a:r>
              <a:rPr lang="pl-PL" b="1" dirty="0"/>
              <a:t>renta z tytułu niezdolności do pracy</a:t>
            </a:r>
            <a:r>
              <a:rPr lang="pl-PL" dirty="0"/>
              <a:t>" - dla ubezpieczonego, który stał się </a:t>
            </a:r>
            <a:r>
              <a:rPr lang="pl-PL" b="1" dirty="0">
                <a:solidFill>
                  <a:srgbClr val="C00000"/>
                </a:solidFill>
              </a:rPr>
              <a:t>niezdolny do pracy wskutek wypadku przy pracy lub choroby zawodowej</a:t>
            </a:r>
            <a:r>
              <a:rPr lang="pl-PL" dirty="0"/>
              <a:t>;</a:t>
            </a:r>
          </a:p>
          <a:p>
            <a:r>
              <a:rPr lang="pl-PL" dirty="0"/>
              <a:t>"</a:t>
            </a:r>
            <a:r>
              <a:rPr lang="pl-PL" b="1" dirty="0"/>
              <a:t>renta szkoleniowa</a:t>
            </a:r>
            <a:r>
              <a:rPr lang="pl-PL" dirty="0"/>
              <a:t>" - dla ubezpieczonego,                    w stosunku do którego orzeczono celowość </a:t>
            </a:r>
            <a:r>
              <a:rPr lang="pl-PL" b="1" dirty="0">
                <a:solidFill>
                  <a:srgbClr val="C00000"/>
                </a:solidFill>
              </a:rPr>
              <a:t>przekwalifikowania zawodowego </a:t>
            </a:r>
            <a:r>
              <a:rPr lang="pl-PL" dirty="0"/>
              <a:t>ze względu na niezdolność do pracy w dotychczasowym zawodzie spowodowaną wypadkiem przy pracy lub chorobą zawodową;</a:t>
            </a:r>
          </a:p>
          <a:p>
            <a:pPr>
              <a:buNone/>
            </a:pPr>
            <a:endParaRPr lang="pl-PL" u="sng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Świadczenia „wypadkowe”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68</a:t>
            </a:fld>
            <a:endParaRPr lang="pl-PL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"</a:t>
            </a:r>
            <a:r>
              <a:rPr lang="pl-PL" b="1" dirty="0"/>
              <a:t>renta rodzinna</a:t>
            </a:r>
            <a:r>
              <a:rPr lang="pl-PL" dirty="0"/>
              <a:t>" - dla członków rodziny zmarłego ubezpieczonego lub rencisty uprawnionego do renty z tytułu wypadku przy pracy lub choroby zawodowej;</a:t>
            </a:r>
          </a:p>
          <a:p>
            <a:pPr marL="109728" indent="0">
              <a:buNone/>
            </a:pPr>
            <a:endParaRPr lang="pl-PL" dirty="0"/>
          </a:p>
          <a:p>
            <a:r>
              <a:rPr lang="pl-PL" dirty="0"/>
              <a:t>"</a:t>
            </a:r>
            <a:r>
              <a:rPr lang="pl-PL" b="1" dirty="0"/>
              <a:t>dodatek do renty rodzinnej</a:t>
            </a:r>
            <a:r>
              <a:rPr lang="pl-PL" dirty="0"/>
              <a:t>" - dla sieroty zupełnej;</a:t>
            </a:r>
          </a:p>
          <a:p>
            <a:pPr>
              <a:buNone/>
            </a:pPr>
            <a:endParaRPr lang="pl-PL" u="sng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Świadczenia „wypadkowe”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69</a:t>
            </a:fld>
            <a:endParaRPr lang="pl-PL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b="1" dirty="0"/>
              <a:t>Wypadek przy pracy:</a:t>
            </a:r>
          </a:p>
          <a:p>
            <a:pPr algn="ctr">
              <a:buNone/>
            </a:pPr>
            <a:endParaRPr lang="pl-PL" b="1" dirty="0"/>
          </a:p>
          <a:p>
            <a:r>
              <a:rPr lang="pl-PL" dirty="0"/>
              <a:t> Wypadek przy pracy w ścisłym znaczeniu</a:t>
            </a:r>
          </a:p>
          <a:p>
            <a:pPr>
              <a:buNone/>
            </a:pPr>
            <a:endParaRPr lang="pl-PL" dirty="0"/>
          </a:p>
          <a:p>
            <a:pPr algn="r"/>
            <a:r>
              <a:rPr lang="pl-PL" dirty="0"/>
              <a:t>Wypadek zrównany z wypadkiem przy pracy</a:t>
            </a:r>
          </a:p>
          <a:p>
            <a:pPr algn="r"/>
            <a:endParaRPr lang="pl-PL" dirty="0"/>
          </a:p>
          <a:p>
            <a:pPr algn="r"/>
            <a:r>
              <a:rPr lang="pl-PL" dirty="0"/>
              <a:t>Wypadek w okresie ubezpieczenia wypadkowego z danego tytułu 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przy pracy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7</a:t>
            </a:fld>
            <a:endParaRPr lang="pl-PL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b="1" dirty="0"/>
              <a:t>dodatek pielęgnacyjny</a:t>
            </a:r>
            <a:r>
              <a:rPr lang="pl-PL" dirty="0"/>
              <a:t>;</a:t>
            </a:r>
          </a:p>
          <a:p>
            <a:pPr>
              <a:buNone/>
            </a:pPr>
            <a:endParaRPr lang="pl-PL" dirty="0"/>
          </a:p>
          <a:p>
            <a:r>
              <a:rPr lang="pl-PL" b="1" dirty="0"/>
              <a:t>pokrycie kosztów </a:t>
            </a:r>
            <a:r>
              <a:rPr lang="pl-PL" dirty="0"/>
              <a:t>leczenia z zakresu stomatologii i szczepień ochronnych oraz zaopatrzenia w przedmioty ortopedyczne w zakresie określonym ustawą.</a:t>
            </a:r>
          </a:p>
          <a:p>
            <a:pPr>
              <a:buNone/>
            </a:pPr>
            <a:endParaRPr lang="pl-PL" u="sng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Świadczenia „wypadkowe”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70</a:t>
            </a:fld>
            <a:endParaRPr lang="pl-PL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Zasiłek chorobowy z ubezpieczenia wypadkowego przysługuje:</a:t>
            </a:r>
          </a:p>
          <a:p>
            <a:pPr algn="r">
              <a:buNone/>
            </a:pPr>
            <a:r>
              <a:rPr lang="pl-PL" dirty="0"/>
              <a:t> …niezależnie od okresu                              podlegania ubezpieczeniu,</a:t>
            </a:r>
          </a:p>
          <a:p>
            <a:pPr algn="r">
              <a:buNone/>
            </a:pPr>
            <a:r>
              <a:rPr lang="pl-PL" dirty="0"/>
              <a:t>…od pierwszego dnia niezdolności do pracy spowodowanej wypadkiem przy pracy lub chorobą zawodową, </a:t>
            </a:r>
          </a:p>
          <a:p>
            <a:pPr>
              <a:buNone/>
            </a:pPr>
            <a:endParaRPr lang="pl-PL" u="sng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Świadczenia „wypadkowe”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71</a:t>
            </a:fld>
            <a:endParaRPr lang="pl-PL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Zasiłek chorobowy i świadczenie rehabilitacyjne z ubezpieczenia wypadkowego przysługują w wysokości…</a:t>
            </a:r>
          </a:p>
          <a:p>
            <a:endParaRPr lang="pl-PL" dirty="0"/>
          </a:p>
          <a:p>
            <a:pPr algn="r">
              <a:buNone/>
            </a:pPr>
            <a:r>
              <a:rPr lang="pl-PL" dirty="0"/>
              <a:t> 	…</a:t>
            </a:r>
            <a:r>
              <a:rPr lang="pl-PL" b="1" dirty="0"/>
              <a:t>100 % podstawy wymiaru</a:t>
            </a:r>
            <a:r>
              <a:rPr lang="pl-PL" dirty="0"/>
              <a:t>.</a:t>
            </a:r>
          </a:p>
          <a:p>
            <a:pPr>
              <a:buNone/>
            </a:pPr>
            <a:endParaRPr lang="pl-PL" u="sng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Świadczenia „wypadkowe”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72</a:t>
            </a:fld>
            <a:endParaRPr lang="pl-PL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dirty="0"/>
              <a:t>	Ubezpieczonemu, który wskutek wypadku przy pracy lub choroby zawodowej doznał </a:t>
            </a:r>
            <a:r>
              <a:rPr lang="pl-PL" b="1" dirty="0">
                <a:solidFill>
                  <a:srgbClr val="C00000"/>
                </a:solidFill>
              </a:rPr>
              <a:t>stałego lub długotrwałego uszczerbku na zdrowiu</a:t>
            </a:r>
            <a:r>
              <a:rPr lang="pl-PL" dirty="0"/>
              <a:t>,</a:t>
            </a:r>
          </a:p>
          <a:p>
            <a:pPr algn="r">
              <a:buNone/>
            </a:pPr>
            <a:r>
              <a:rPr lang="pl-PL" dirty="0"/>
              <a:t>			</a:t>
            </a:r>
            <a:r>
              <a:rPr lang="pl-PL" b="1" dirty="0"/>
              <a:t>… przysługuje jednorazowe odszkodowanie</a:t>
            </a:r>
            <a:r>
              <a:rPr lang="pl-PL" dirty="0"/>
              <a:t>.</a:t>
            </a:r>
            <a:endParaRPr lang="pl-PL" u="sng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Świadczenia „wypadkowe”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73</a:t>
            </a:fld>
            <a:endParaRPr lang="pl-PL" dirty="0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Za </a:t>
            </a:r>
            <a:r>
              <a:rPr lang="pl-PL" b="1" dirty="0"/>
              <a:t>stały uszczerbek na zdrowiu </a:t>
            </a:r>
            <a:r>
              <a:rPr lang="pl-PL" dirty="0"/>
              <a:t>uważa się takie naruszenie sprawności organizmu, które powoduje upośledzenie czynności organizmu </a:t>
            </a:r>
            <a:r>
              <a:rPr lang="pl-PL" b="1" dirty="0">
                <a:solidFill>
                  <a:srgbClr val="C00000"/>
                </a:solidFill>
              </a:rPr>
              <a:t>nierokujące poprawy.</a:t>
            </a:r>
          </a:p>
          <a:p>
            <a:pPr>
              <a:buNone/>
            </a:pPr>
            <a:endParaRPr lang="pl-PL" u="sng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Świadczenia „wypadkowe”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74</a:t>
            </a:fld>
            <a:endParaRPr lang="pl-PL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Za </a:t>
            </a:r>
            <a:r>
              <a:rPr lang="pl-PL" b="1" dirty="0"/>
              <a:t>długotrwały uszczerbek </a:t>
            </a:r>
            <a:r>
              <a:rPr lang="pl-PL" dirty="0"/>
              <a:t>na zdrowiu uważa się takie naruszenie sprawności organizmu, które powoduje upośledzenie czynności organizmu:</a:t>
            </a:r>
          </a:p>
          <a:p>
            <a:pPr algn="r">
              <a:buNone/>
            </a:pPr>
            <a:r>
              <a:rPr lang="pl-PL" dirty="0"/>
              <a:t>… na okres przekraczający </a:t>
            </a:r>
            <a:r>
              <a:rPr lang="pl-PL" b="1" dirty="0">
                <a:solidFill>
                  <a:srgbClr val="C00000"/>
                </a:solidFill>
              </a:rPr>
              <a:t>6 miesięcy</a:t>
            </a:r>
            <a:r>
              <a:rPr lang="pl-PL" dirty="0"/>
              <a:t>, </a:t>
            </a:r>
          </a:p>
          <a:p>
            <a:pPr algn="r">
              <a:buNone/>
            </a:pPr>
            <a:r>
              <a:rPr lang="pl-PL" dirty="0"/>
              <a:t>…</a:t>
            </a:r>
            <a:r>
              <a:rPr lang="pl-PL" b="1" dirty="0">
                <a:solidFill>
                  <a:srgbClr val="C00000"/>
                </a:solidFill>
              </a:rPr>
              <a:t>mogące ulec poprawie</a:t>
            </a:r>
            <a:r>
              <a:rPr lang="pl-PL" dirty="0"/>
              <a:t>.</a:t>
            </a:r>
          </a:p>
          <a:p>
            <a:pPr>
              <a:buNone/>
            </a:pPr>
            <a:endParaRPr lang="pl-PL" u="sng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Świadczenia „wypadkowe”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75</a:t>
            </a:fld>
            <a:endParaRPr lang="pl-PL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dirty="0"/>
              <a:t>	</a:t>
            </a:r>
          </a:p>
          <a:p>
            <a:pPr algn="ctr">
              <a:buNone/>
            </a:pPr>
            <a:r>
              <a:rPr lang="pl-PL" dirty="0"/>
              <a:t>REGUŁA PODSTAWOWA</a:t>
            </a:r>
          </a:p>
          <a:p>
            <a:pPr>
              <a:buNone/>
            </a:pPr>
            <a:r>
              <a:rPr lang="pl-PL" dirty="0"/>
              <a:t>	Jednorazowe odszkodowanie przysługuje w wysokości </a:t>
            </a:r>
            <a:r>
              <a:rPr lang="pl-PL" i="1" dirty="0"/>
              <a:t>20 % przeciętnego wynagrodzenia</a:t>
            </a:r>
            <a:r>
              <a:rPr lang="pl-PL" baseline="30000" dirty="0"/>
              <a:t> </a:t>
            </a:r>
            <a:r>
              <a:rPr lang="pl-PL" b="1" dirty="0">
                <a:solidFill>
                  <a:srgbClr val="C00000"/>
                </a:solidFill>
              </a:rPr>
              <a:t>za każdy procent </a:t>
            </a:r>
            <a:r>
              <a:rPr lang="pl-PL" dirty="0"/>
              <a:t>stałego lub długotrwałego uszczerbku na zdrowiu.</a:t>
            </a:r>
            <a:endParaRPr lang="pl-PL" u="sng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Świadczenia „wypadkowe”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76</a:t>
            </a:fld>
            <a:endParaRPr lang="pl-PL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Wzrost jednorazowego odszkodowanie:</a:t>
            </a:r>
          </a:p>
          <a:p>
            <a:pPr>
              <a:buNone/>
            </a:pPr>
            <a:r>
              <a:rPr lang="pl-PL" dirty="0"/>
              <a:t>	</a:t>
            </a:r>
          </a:p>
          <a:p>
            <a:pPr>
              <a:buNone/>
            </a:pPr>
            <a:r>
              <a:rPr lang="pl-PL" dirty="0"/>
              <a:t>	…pogorszenie się stanu zdrowia  skutkujące </a:t>
            </a:r>
            <a:r>
              <a:rPr lang="pl-PL" b="1" dirty="0">
                <a:solidFill>
                  <a:srgbClr val="C00000"/>
                </a:solidFill>
              </a:rPr>
              <a:t>zwiększeniem</a:t>
            </a:r>
            <a:r>
              <a:rPr lang="pl-PL" dirty="0"/>
              <a:t> stałego lub długotrwałego uszczerbku na zdrowiu o co najmniej o 10 punktów procentowych, lub</a:t>
            </a:r>
          </a:p>
          <a:p>
            <a:pPr>
              <a:buNone/>
            </a:pPr>
            <a:r>
              <a:rPr lang="pl-PL" dirty="0"/>
              <a:t>	…została orzeczona całkowita niezdolność do pracy oraz niezdolność do samodzielnej egzystencji wskutek wypadku przy pracy lub choroby zawodowej.</a:t>
            </a:r>
          </a:p>
          <a:p>
            <a:pPr>
              <a:buNone/>
            </a:pPr>
            <a:endParaRPr lang="pl-PL" u="sng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Świadczenia „wypadkowe”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77</a:t>
            </a:fld>
            <a:endParaRPr lang="pl-PL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/>
          </a:p>
          <a:p>
            <a:r>
              <a:rPr lang="pl-PL" sz="3200" dirty="0"/>
              <a:t>wypadek przy pracy… </a:t>
            </a:r>
          </a:p>
          <a:p>
            <a:pPr>
              <a:buNone/>
            </a:pPr>
            <a:endParaRPr lang="pl-PL" sz="3200" dirty="0"/>
          </a:p>
          <a:p>
            <a:pPr algn="r">
              <a:buNone/>
            </a:pPr>
            <a:r>
              <a:rPr lang="pl-PL" sz="3200" b="1" dirty="0">
                <a:solidFill>
                  <a:srgbClr val="C00000"/>
                </a:solidFill>
              </a:rPr>
              <a:t>…zdarzenie nagłe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przy pracy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8</a:t>
            </a:fld>
            <a:endParaRPr lang="pl-PL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1. Dla uznania zdarzenia za wypadek przy pracy </a:t>
            </a:r>
            <a:r>
              <a:rPr lang="pl-PL" b="1" dirty="0"/>
              <a:t>nie wymaga się jednoczesnego wystąpienia przyczyny i skutku</a:t>
            </a:r>
            <a:r>
              <a:rPr lang="pl-PL" dirty="0"/>
              <a:t>.</a:t>
            </a:r>
          </a:p>
          <a:p>
            <a:br>
              <a:rPr lang="pl-PL" dirty="0"/>
            </a:br>
            <a:r>
              <a:rPr lang="pl-PL" dirty="0"/>
              <a:t>2. Cecha nagłości odnosi się do </a:t>
            </a:r>
            <a:r>
              <a:rPr lang="pl-PL" b="1" u="sng" dirty="0"/>
              <a:t>czasu trwania zdarzenia</a:t>
            </a:r>
            <a:r>
              <a:rPr lang="pl-PL" dirty="0"/>
              <a:t>, a nie do oddziaływania przyczyny zewnętrznej.</a:t>
            </a:r>
          </a:p>
          <a:p>
            <a:endParaRPr lang="pl-PL" dirty="0"/>
          </a:p>
          <a:p>
            <a:pPr>
              <a:buNone/>
            </a:pPr>
            <a:endParaRPr lang="pl-PL" dirty="0"/>
          </a:p>
          <a:p>
            <a:pPr algn="r">
              <a:buNone/>
            </a:pPr>
            <a:r>
              <a:rPr lang="pl-PL" dirty="0"/>
              <a:t>wyrok SN z 2013.01.11, II UK 162/12 .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dirty="0"/>
              <a:t>Wypadek przy pracy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dr Jacek Borowicz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B565-E101-48DA-83CD-C36481655A25}" type="slidenum">
              <a:rPr lang="pl-PL" smtClean="0"/>
              <a:pPr/>
              <a:t>9</a:t>
            </a:fld>
            <a:endParaRPr lang="pl-PL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745</TotalTime>
  <Words>3389</Words>
  <Application>Microsoft Office PowerPoint</Application>
  <PresentationFormat>Pokaz na ekranie (4:3)</PresentationFormat>
  <Paragraphs>533</Paragraphs>
  <Slides>77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77</vt:i4>
      </vt:variant>
    </vt:vector>
  </HeadingPairs>
  <TitlesOfParts>
    <vt:vector size="83" baseType="lpstr">
      <vt:lpstr>Calibri</vt:lpstr>
      <vt:lpstr>Lucida Sans Unicode</vt:lpstr>
      <vt:lpstr>Verdana</vt:lpstr>
      <vt:lpstr>Wingdings 2</vt:lpstr>
      <vt:lpstr>Wingdings 3</vt:lpstr>
      <vt:lpstr>Hol</vt:lpstr>
      <vt:lpstr>Ubezpieczenie społeczne           z tytułu wypadków przy pracy i chorób zawodowych</vt:lpstr>
      <vt:lpstr>Ubezpieczenie wypadkowe</vt:lpstr>
      <vt:lpstr>Ubezpieczenie wypadkowe</vt:lpstr>
      <vt:lpstr>Ubezpieczenie wypadkowe</vt:lpstr>
      <vt:lpstr>Ustawa „wypadkowa”</vt:lpstr>
      <vt:lpstr>Ustawa „wypadkowa”</vt:lpstr>
      <vt:lpstr>Wypadek przy pracy</vt:lpstr>
      <vt:lpstr>Wypadek przy pracy</vt:lpstr>
      <vt:lpstr>Wypadek przy pracy</vt:lpstr>
      <vt:lpstr>Wypadek przy pracy</vt:lpstr>
      <vt:lpstr>Wypadek przy pracy</vt:lpstr>
      <vt:lpstr>Wypadek przy pracy</vt:lpstr>
      <vt:lpstr>Wypadek przy pracy</vt:lpstr>
      <vt:lpstr>Wypadek przy pracy</vt:lpstr>
      <vt:lpstr>Wypadek przy pracy</vt:lpstr>
      <vt:lpstr>Wypadek przy pracy</vt:lpstr>
      <vt:lpstr>Wypadek przy pracy</vt:lpstr>
      <vt:lpstr>Wypadek przy pracy</vt:lpstr>
      <vt:lpstr>Wypadek przy pracy</vt:lpstr>
      <vt:lpstr>Wypadek przy pracy</vt:lpstr>
      <vt:lpstr>Wypadek przy pracy</vt:lpstr>
      <vt:lpstr>Wypadek przy pracy</vt:lpstr>
      <vt:lpstr>Wypadek przy pracy</vt:lpstr>
      <vt:lpstr>Wypadek przy pracy</vt:lpstr>
      <vt:lpstr>Wypadek przy pracy</vt:lpstr>
      <vt:lpstr>Wypadek przy pracy</vt:lpstr>
      <vt:lpstr>Wypadek przy pracy</vt:lpstr>
      <vt:lpstr>Wypadek przy pracy</vt:lpstr>
      <vt:lpstr>Wypadek przy pracy</vt:lpstr>
      <vt:lpstr>Wypadek przy pracy</vt:lpstr>
      <vt:lpstr>Wypadek przy pracy</vt:lpstr>
      <vt:lpstr>Wypadek przy pracy</vt:lpstr>
      <vt:lpstr>Wypadek przy pracy</vt:lpstr>
      <vt:lpstr>Wypadek przy pracy</vt:lpstr>
      <vt:lpstr>Wypadek przy pracy</vt:lpstr>
      <vt:lpstr>Wypadek przy pracy</vt:lpstr>
      <vt:lpstr>Wypadek przy pracy</vt:lpstr>
      <vt:lpstr>Wypadek przy pracy</vt:lpstr>
      <vt:lpstr>Wypadek przy pracy</vt:lpstr>
      <vt:lpstr>Wypadek przy pracy</vt:lpstr>
      <vt:lpstr>Wypadek zrównany z wypadkiem przy pracy</vt:lpstr>
      <vt:lpstr>Wypadek zrównany z wypadkiem przy pracy</vt:lpstr>
      <vt:lpstr>Wypadek zrównany z wypadkiem przy pracy</vt:lpstr>
      <vt:lpstr>Wypadek zrównany z wypadkiem przy pracy</vt:lpstr>
      <vt:lpstr>Wypadek w okresie ubezpieczenia wypadkowego z danego tytułu</vt:lpstr>
      <vt:lpstr>Wypadek w okresie ubezpieczenia wypadkowego z danego tytułu</vt:lpstr>
      <vt:lpstr>Wypadek w okresie ubezpieczenia wypadkowego z danego tytułu</vt:lpstr>
      <vt:lpstr>Wypadek w okresie ubezpieczenia wypadkowego z danego tytułu</vt:lpstr>
      <vt:lpstr>Wypadek w okresie ubezpieczenia wypadkowego z danego tytułu</vt:lpstr>
      <vt:lpstr>Wypadek w okresie ubezpieczenia wypadkowego z danego tytułu</vt:lpstr>
      <vt:lpstr>Wypadek w okresie ubezpieczenia wypadkowego z danego tytułu</vt:lpstr>
      <vt:lpstr>Wypadek w okresie ubezpieczenia wypadkowego z danego tytułu</vt:lpstr>
      <vt:lpstr>Wypadek w okresie ubezpieczenia wypadkowego z danego tytułu</vt:lpstr>
      <vt:lpstr>Wypadek w okresie ubezpieczenia wypadkowego z danego tytułu</vt:lpstr>
      <vt:lpstr>Wypadek w okresie ubezpieczenia wypadkowego z danego tytułu</vt:lpstr>
      <vt:lpstr>Wypadek w okresie ubezpieczenia wypadkowego z danego tytułu</vt:lpstr>
      <vt:lpstr>Rodzaje wypadków przy pracy</vt:lpstr>
      <vt:lpstr>Choroba zawodowa</vt:lpstr>
      <vt:lpstr>Choroba zawodowa</vt:lpstr>
      <vt:lpstr>Choroba zawodowa</vt:lpstr>
      <vt:lpstr>Choroba zawodowa</vt:lpstr>
      <vt:lpstr>Choroba zawodowa</vt:lpstr>
      <vt:lpstr>Choroba zawodowa</vt:lpstr>
      <vt:lpstr>Choroba zawodowa</vt:lpstr>
      <vt:lpstr>Świadczenia „wypadkowe”</vt:lpstr>
      <vt:lpstr>Świadczenia „wypadkowe”</vt:lpstr>
      <vt:lpstr>Świadczenia „wypadkowe”</vt:lpstr>
      <vt:lpstr>Świadczenia „wypadkowe”</vt:lpstr>
      <vt:lpstr>Świadczenia „wypadkowe”</vt:lpstr>
      <vt:lpstr>Świadczenia „wypadkowe”</vt:lpstr>
      <vt:lpstr>Świadczenia „wypadkowe”</vt:lpstr>
      <vt:lpstr>Świadczenia „wypadkowe”</vt:lpstr>
      <vt:lpstr>Świadczenia „wypadkowe”</vt:lpstr>
      <vt:lpstr>Świadczenia „wypadkowe”</vt:lpstr>
      <vt:lpstr>Świadczenia „wypadkowe”</vt:lpstr>
      <vt:lpstr>Świadczenia „wypadkowe”</vt:lpstr>
      <vt:lpstr>Świadczenia „wypadkowe”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Ubezpieczenie społeczne           z tytułu wypadków przy pracy i chorób zawodowych</dc:title>
  <dc:creator>borowicz</dc:creator>
  <cp:lastModifiedBy>Jacek Borowicz</cp:lastModifiedBy>
  <cp:revision>37</cp:revision>
  <dcterms:created xsi:type="dcterms:W3CDTF">2013-10-30T11:01:37Z</dcterms:created>
  <dcterms:modified xsi:type="dcterms:W3CDTF">2020-10-24T16:55:02Z</dcterms:modified>
</cp:coreProperties>
</file>