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57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F8A041-FC3D-4EA1-AF73-74C55FE386F0}" type="datetimeFigureOut">
              <a:rPr lang="pl-PL" smtClean="0"/>
              <a:t>2015-04-08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688D16-64E8-4905-BA18-232EEC36E8B6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F8A041-FC3D-4EA1-AF73-74C55FE386F0}" type="datetimeFigureOut">
              <a:rPr lang="pl-PL" smtClean="0"/>
              <a:t>2015-04-08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688D16-64E8-4905-BA18-232EEC36E8B6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F8A041-FC3D-4EA1-AF73-74C55FE386F0}" type="datetimeFigureOut">
              <a:rPr lang="pl-PL" smtClean="0"/>
              <a:t>2015-04-08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688D16-64E8-4905-BA18-232EEC36E8B6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F8A041-FC3D-4EA1-AF73-74C55FE386F0}" type="datetimeFigureOut">
              <a:rPr lang="pl-PL" smtClean="0"/>
              <a:t>2015-04-08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688D16-64E8-4905-BA18-232EEC36E8B6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F8A041-FC3D-4EA1-AF73-74C55FE386F0}" type="datetimeFigureOut">
              <a:rPr lang="pl-PL" smtClean="0"/>
              <a:t>2015-04-08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688D16-64E8-4905-BA18-232EEC36E8B6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F8A041-FC3D-4EA1-AF73-74C55FE386F0}" type="datetimeFigureOut">
              <a:rPr lang="pl-PL" smtClean="0"/>
              <a:t>2015-04-08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688D16-64E8-4905-BA18-232EEC36E8B6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F8A041-FC3D-4EA1-AF73-74C55FE386F0}" type="datetimeFigureOut">
              <a:rPr lang="pl-PL" smtClean="0"/>
              <a:t>2015-04-08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688D16-64E8-4905-BA18-232EEC36E8B6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F8A041-FC3D-4EA1-AF73-74C55FE386F0}" type="datetimeFigureOut">
              <a:rPr lang="pl-PL" smtClean="0"/>
              <a:t>2015-04-08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688D16-64E8-4905-BA18-232EEC36E8B6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F8A041-FC3D-4EA1-AF73-74C55FE386F0}" type="datetimeFigureOut">
              <a:rPr lang="pl-PL" smtClean="0"/>
              <a:t>2015-04-08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688D16-64E8-4905-BA18-232EEC36E8B6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F8A041-FC3D-4EA1-AF73-74C55FE386F0}" type="datetimeFigureOut">
              <a:rPr lang="pl-PL" smtClean="0"/>
              <a:t>2015-04-08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688D16-64E8-4905-BA18-232EEC36E8B6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F8A041-FC3D-4EA1-AF73-74C55FE386F0}" type="datetimeFigureOut">
              <a:rPr lang="pl-PL" smtClean="0"/>
              <a:t>2015-04-08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688D16-64E8-4905-BA18-232EEC36E8B6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F8A041-FC3D-4EA1-AF73-74C55FE386F0}" type="datetimeFigureOut">
              <a:rPr lang="pl-PL" smtClean="0"/>
              <a:t>2015-04-08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688D16-64E8-4905-BA18-232EEC36E8B6}" type="slidenum">
              <a:rPr lang="pl-PL" smtClean="0"/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dirty="0" smtClean="0"/>
              <a:t>Umowa o dzieło </a:t>
            </a:r>
            <a:endParaRPr lang="pl-PL" dirty="0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l-PL" dirty="0" smtClean="0"/>
              <a:t>kazusy</a:t>
            </a:r>
            <a:endParaRPr lang="pl-PL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de-DE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b="1" dirty="0"/>
              <a:t>Art. 355. </a:t>
            </a:r>
            <a:r>
              <a:rPr lang="pl-PL" dirty="0"/>
              <a:t>§ 1. Dłużnik obowiązany jest do staranności ogólnie wymaganej w stosunkach danego rodzaju (należyta staranność).</a:t>
            </a:r>
          </a:p>
          <a:p>
            <a:r>
              <a:rPr lang="pl-PL" dirty="0"/>
              <a:t>§ 2. </a:t>
            </a:r>
            <a:r>
              <a:rPr lang="pl-PL" baseline="30000" dirty="0"/>
              <a:t>(148)</a:t>
            </a:r>
            <a:r>
              <a:rPr lang="pl-PL" dirty="0"/>
              <a:t> Należytą staranność dłużnika w zakresie prowadzonej przez niego działalności gospodarczej określa się przy uwzględnieniu zawodowego charakteru tej działalności.</a:t>
            </a:r>
          </a:p>
          <a:p>
            <a:endParaRPr lang="pl-PL" dirty="0"/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xmlns="" val="17660410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 smtClean="0"/>
              <a:t>Staranność i treść </a:t>
            </a:r>
            <a:r>
              <a:rPr lang="pl-PL" dirty="0" smtClean="0"/>
              <a:t>zobowiązania</a:t>
            </a:r>
            <a:br>
              <a:rPr lang="pl-PL" dirty="0" smtClean="0"/>
            </a:br>
            <a:r>
              <a:rPr lang="pl-PL" dirty="0" smtClean="0"/>
              <a:t>F. Zoll</a:t>
            </a:r>
            <a:endParaRPr lang="de-DE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 smtClean="0"/>
              <a:t>Lekarz A zobowiązał się do poprawienia nosa B. Nos miał zostać dostosowany do upragnionego przez B kształtu. Mimo że A bardzo się starał, efekt ten nie został osiągnięty. B domaga się ponownego przeprowadzenia zabiegu. Czy zasadnie?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xmlns="" val="27018517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Staranność i treść zobowiązania</a:t>
            </a:r>
            <a:endParaRPr lang="de-DE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pl-PL" dirty="0" smtClean="0"/>
              <a:t>Rozwiązanie tego kazusu zależy od zakwalifikowania umowy między stronami. Czy jest to umowa o dzieło (art. 627 k.c.) czy jest to umowa o świadczenie usług (art. 750 k.c.), która byłaby umową starannego działania</a:t>
            </a:r>
          </a:p>
          <a:p>
            <a:r>
              <a:rPr lang="pl-PL" dirty="0" smtClean="0"/>
              <a:t>W tym pierwszym przypadku pojawiłaby się odpowiedzialność z tytułu rękojmi =&gt; Art. 637 k.c.  W tym drugim, skoro lekarz dopełnił wszelkiej staranności, nie doszłoby do naruszenia zobowiązania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xmlns="" val="32119856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Staranność i treść zobowiązania</a:t>
            </a:r>
            <a:endParaRPr lang="de-DE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 smtClean="0"/>
              <a:t>Relacja między art. 471 i 472 k.c. a art. 355 k.c.</a:t>
            </a:r>
          </a:p>
          <a:p>
            <a:r>
              <a:rPr lang="pl-PL" dirty="0" smtClean="0"/>
              <a:t>Staranność jako element treści zobowiązania czy jako element winy? </a:t>
            </a:r>
          </a:p>
          <a:p>
            <a:r>
              <a:rPr lang="pl-PL" dirty="0" smtClean="0"/>
              <a:t>Praktyczne konsekwencje tego rozróżnienia – ciężar dowodu? </a:t>
            </a:r>
          </a:p>
          <a:p>
            <a:r>
              <a:rPr lang="pl-PL" dirty="0" smtClean="0"/>
              <a:t>Niemożność przeprowadzenia ścisłej granicy między zobowiązaniami rezultatu a zobowiązaniami starannego działania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xmlns="" val="6657301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0" y="0"/>
            <a:ext cx="9144000" cy="5865515"/>
          </a:xfrm>
        </p:spPr>
        <p:txBody>
          <a:bodyPr>
            <a:noAutofit/>
          </a:bodyPr>
          <a:lstStyle/>
          <a:p>
            <a:pPr>
              <a:buNone/>
            </a:pPr>
            <a:endParaRPr lang="pl-PL" sz="2000" dirty="0" smtClean="0"/>
          </a:p>
          <a:p>
            <a:r>
              <a:rPr lang="pl-PL" sz="2400" dirty="0" smtClean="0"/>
              <a:t>Jan </a:t>
            </a:r>
            <a:r>
              <a:rPr lang="pl-PL" sz="2400" dirty="0"/>
              <a:t>K w ramach prowadzonej przez siebie działalności gospodarczej zawarł z sąsiadem Piotrem Nowakiem umowę, na mocy której zobowiązał się do odpłatnego pomalowania kuchni w domu Piotra Nowaka w ciągu pierwszego tygodnia lipca. Kuchnia miała być pomalowana farbą lateksową, którą na swój koszt dostarczył Piotr Nowak</a:t>
            </a:r>
            <a:r>
              <a:rPr lang="pl-PL" sz="2400" dirty="0" smtClean="0"/>
              <a:t>.</a:t>
            </a:r>
          </a:p>
          <a:p>
            <a:pPr>
              <a:buNone/>
            </a:pPr>
            <a:r>
              <a:rPr lang="pl-PL" sz="2400" dirty="0" smtClean="0"/>
              <a:t> </a:t>
            </a:r>
            <a:r>
              <a:rPr lang="pl-PL" sz="2400" dirty="0"/>
              <a:t>Odbiór prac miał nastąpić poprzez spisanie dwustronnego protokołu odbioru po powrocie Piotra Nowaka z delegacji. Na opakowaniu farby znajdowała się informacja, że nie można jej używać, jeśli temperatura w pomieszczeniu przekracza 30 stopni. Lipiec tego lata był bardzo gorący, temperatury przekraczały wskazaną granicę, jednak Jan K zdecydował się pomalować kuchnię, gdyż Piotr Nowak był w delegacji i nie odbierał telefonu, a Jan K po wykonaniu tych prac miał wyjechać na urlop i nie mógł dłużej czekać z wykonaniem prac. Zagruntowanie ścian Jan K powierzył swojemu pomocnikowi. Niestety kilka dni po pomalowaniu kuchni na powierzchni ścian ukazały się bąble i farba zaczęła płatami odchodzić</a:t>
            </a:r>
            <a:r>
              <a:rPr lang="pl-PL" sz="2400" dirty="0" smtClean="0"/>
              <a:t>.</a:t>
            </a:r>
            <a:r>
              <a:rPr lang="pl-PL" sz="2400" dirty="0"/>
              <a:t> </a:t>
            </a:r>
          </a:p>
          <a:p>
            <a:endParaRPr lang="pl-PL" sz="2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23528" y="260648"/>
            <a:ext cx="8820472" cy="6597352"/>
          </a:xfrm>
        </p:spPr>
        <p:txBody>
          <a:bodyPr>
            <a:normAutofit fontScale="77500" lnSpcReduction="20000"/>
          </a:bodyPr>
          <a:lstStyle/>
          <a:p>
            <a:pPr lvl="0"/>
            <a:r>
              <a:rPr lang="pl-PL" dirty="0" smtClean="0"/>
              <a:t>Czy Janowi K należy się wynagrodzenie, a jeśli tak, to w jakiej wysokości?</a:t>
            </a:r>
          </a:p>
          <a:p>
            <a:pPr lvl="0"/>
            <a:r>
              <a:rPr lang="pl-PL" dirty="0" smtClean="0"/>
              <a:t>Czy Jan K może żądać od Piotra Nowaka zapłaty wynagrodzenia? Czy najpierw powinien żądać odbioru wykonanych prac i dopiero na jego podstawie wystąpić z roszczeniem o zapłatę wynagrodzenia?</a:t>
            </a:r>
          </a:p>
          <a:p>
            <a:pPr lvl="0"/>
            <a:r>
              <a:rPr lang="pl-PL" dirty="0" smtClean="0"/>
              <a:t>Czy Piotr Nowak może odmówić podpisania protokołu odbioru?</a:t>
            </a:r>
          </a:p>
          <a:p>
            <a:pPr lvl="0"/>
            <a:r>
              <a:rPr lang="pl-PL" dirty="0" smtClean="0"/>
              <a:t>Czy Piotr Nowak może zażądać, żeby Jan Nowak pomalował jeszcze raz kuchnię przed otrzymaniem wynagrodzenia? Jeśli tak, to na czyj koszt?</a:t>
            </a:r>
          </a:p>
          <a:p>
            <a:pPr lvl="0"/>
            <a:r>
              <a:rPr lang="pl-PL" dirty="0" smtClean="0"/>
              <a:t>Jan K twierdzi, że odpowiedzialność za zaistniałą sytuację ponosi jego pomocnik i to do niego z roszczeniami powinien wystąpić Piotr Nowak, ponieważ odwarstwianie się farby jest wynikiem złego zagruntowania ścian. Czy ma rację?</a:t>
            </a:r>
          </a:p>
          <a:p>
            <a:pPr lvl="0"/>
            <a:r>
              <a:rPr lang="pl-PL" dirty="0" smtClean="0"/>
              <a:t>Czy uprawnione było powierzenie przez Jana K zagruntowania ścian pomocnikowi?</a:t>
            </a:r>
          </a:p>
          <a:p>
            <a:pPr lvl="0"/>
            <a:r>
              <a:rPr lang="pl-PL" dirty="0" smtClean="0"/>
              <a:t>Wskaż ewentualne inne obowiązki Jana Nowaka, poza tymi, które mogą wynikać z pkt. 4</a:t>
            </a:r>
          </a:p>
          <a:p>
            <a:pPr lvl="0"/>
            <a:r>
              <a:rPr lang="pl-PL" dirty="0" smtClean="0"/>
              <a:t>Kiedy przedawnią się roszczenia stron?</a:t>
            </a:r>
          </a:p>
          <a:p>
            <a:endParaRPr lang="pl-PL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491</Words>
  <Application>Microsoft Office PowerPoint</Application>
  <PresentationFormat>Pokaz na ekranie (4:3)</PresentationFormat>
  <Paragraphs>25</Paragraphs>
  <Slides>7</Slides>
  <Notes>0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7</vt:i4>
      </vt:variant>
    </vt:vector>
  </HeadingPairs>
  <TitlesOfParts>
    <vt:vector size="8" baseType="lpstr">
      <vt:lpstr>Motyw pakietu Office</vt:lpstr>
      <vt:lpstr>Umowa o dzieło </vt:lpstr>
      <vt:lpstr>Slajd 2</vt:lpstr>
      <vt:lpstr>Staranność i treść zobowiązania F. Zoll</vt:lpstr>
      <vt:lpstr>Staranność i treść zobowiązania</vt:lpstr>
      <vt:lpstr>Staranność i treść zobowiązania</vt:lpstr>
      <vt:lpstr>Slajd 6</vt:lpstr>
      <vt:lpstr>Slajd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Umowa o dzieło </dc:title>
  <dc:creator>drela</dc:creator>
  <cp:lastModifiedBy>drela</cp:lastModifiedBy>
  <cp:revision>1</cp:revision>
  <dcterms:created xsi:type="dcterms:W3CDTF">2015-04-08T13:12:40Z</dcterms:created>
  <dcterms:modified xsi:type="dcterms:W3CDTF">2015-04-08T13:19:35Z</dcterms:modified>
</cp:coreProperties>
</file>