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2015-01-23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2015-01-23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2015-01-23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2015-01-23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2015-01-23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2015-01-23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2015-01-23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2015-01-23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2015-01-23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2015-01-23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2015-01-23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FD17FA3B-C404-4317-B0BC-953931111309}" type="datetimeFigureOut">
              <a:rPr lang="pl-PL" smtClean="0"/>
              <a:pPr/>
              <a:t>2015-01-23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836712"/>
            <a:ext cx="7772400" cy="2376264"/>
          </a:xfrm>
        </p:spPr>
        <p:txBody>
          <a:bodyPr/>
          <a:lstStyle/>
          <a:p>
            <a:r>
              <a:rPr lang="pl-PL" sz="4400" dirty="0" smtClean="0">
                <a:latin typeface="Times New Roman" pitchFamily="18" charset="0"/>
                <a:cs typeface="Times New Roman" pitchFamily="18" charset="0"/>
              </a:rPr>
              <a:t>Ustawa o postępowaniu w sprawach nieletnich z 26 października 1982</a:t>
            </a:r>
            <a:endParaRPr lang="pl-PL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34159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3600" dirty="0" smtClean="0">
                <a:latin typeface="Times New Roman" pitchFamily="18" charset="0"/>
                <a:cs typeface="Times New Roman" pitchFamily="18" charset="0"/>
              </a:rPr>
              <a:t>Zakres zastosowania</a:t>
            </a:r>
            <a:endParaRPr lang="pl-PL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/>
          </a:bodyPr>
          <a:lstStyle/>
          <a:p>
            <a:pPr algn="just">
              <a:buFont typeface="Wingdings" pitchFamily="2" charset="2"/>
              <a:buChar char="v"/>
            </a:pPr>
            <a:endParaRPr lang="pl-PL" dirty="0" smtClean="0"/>
          </a:p>
          <a:p>
            <a:pPr algn="just">
              <a:buFont typeface="Wingdings" pitchFamily="2" charset="2"/>
              <a:buChar char="v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W </a:t>
            </a:r>
            <a:r>
              <a:rPr lang="pl-PL" sz="2600" dirty="0" smtClean="0">
                <a:latin typeface="Times New Roman" pitchFamily="18" charset="0"/>
                <a:cs typeface="Times New Roman" pitchFamily="18" charset="0"/>
              </a:rPr>
              <a:t>zakresie zapobiegania i zwalczania demoralizacji wobec osób, które nie ukończyły 18 lat,</a:t>
            </a:r>
          </a:p>
          <a:p>
            <a:pPr algn="just">
              <a:buFont typeface="Wingdings" pitchFamily="2" charset="2"/>
              <a:buChar char="v"/>
            </a:pPr>
            <a:endParaRPr lang="pl-PL" sz="2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l-PL" sz="26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pl-PL" sz="2600" dirty="0" smtClean="0">
                <a:latin typeface="Times New Roman" pitchFamily="18" charset="0"/>
                <a:cs typeface="Times New Roman" pitchFamily="18" charset="0"/>
              </a:rPr>
              <a:t> czyny karalne popełnione przez nieletnich między 13 a 17 rokiem  życia,</a:t>
            </a:r>
          </a:p>
          <a:p>
            <a:pPr algn="just">
              <a:buFont typeface="Wingdings" pitchFamily="2" charset="2"/>
              <a:buChar char="v"/>
            </a:pPr>
            <a:endParaRPr lang="pl-PL" sz="2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l-PL" sz="2600" dirty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pl-PL" sz="2600" dirty="0" smtClean="0">
                <a:latin typeface="Times New Roman" pitchFamily="18" charset="0"/>
                <a:cs typeface="Times New Roman" pitchFamily="18" charset="0"/>
              </a:rPr>
              <a:t> zakresie wykonywania już orzeczonych na podstawie ustawy środków wobec osób, które nie ukończyły 21 lat</a:t>
            </a:r>
            <a:endParaRPr lang="pl-PL" sz="2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77108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3600" dirty="0" smtClean="0">
                <a:latin typeface="Times New Roman" pitchFamily="18" charset="0"/>
                <a:cs typeface="Times New Roman" pitchFamily="18" charset="0"/>
              </a:rPr>
              <a:t>Czyn karalny</a:t>
            </a:r>
            <a:endParaRPr lang="pl-PL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pl-PL" dirty="0" smtClean="0"/>
          </a:p>
          <a:p>
            <a:endParaRPr lang="pl-PL" dirty="0"/>
          </a:p>
          <a:p>
            <a:pPr algn="just">
              <a:buFont typeface="Wingdings" pitchFamily="2" charset="2"/>
              <a:buChar char="v"/>
            </a:pPr>
            <a:r>
              <a:rPr lang="pl-PL" sz="2600" dirty="0" smtClean="0">
                <a:latin typeface="Times New Roman" pitchFamily="18" charset="0"/>
                <a:cs typeface="Times New Roman" pitchFamily="18" charset="0"/>
              </a:rPr>
              <a:t>Jest to czyn wypełniający znamiona:</a:t>
            </a:r>
          </a:p>
          <a:p>
            <a:pPr algn="just">
              <a:buFontTx/>
              <a:buChar char="-"/>
            </a:pPr>
            <a:r>
              <a:rPr lang="pl-PL" sz="26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pl-PL" sz="2600" dirty="0" smtClean="0">
                <a:latin typeface="Times New Roman" pitchFamily="18" charset="0"/>
                <a:cs typeface="Times New Roman" pitchFamily="18" charset="0"/>
              </a:rPr>
              <a:t>rzestępstwa (kodeks karny),</a:t>
            </a:r>
          </a:p>
          <a:p>
            <a:pPr algn="just">
              <a:buFontTx/>
              <a:buChar char="-"/>
            </a:pPr>
            <a:r>
              <a:rPr lang="pl-PL" sz="26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pl-PL" sz="2600" dirty="0" smtClean="0">
                <a:latin typeface="Times New Roman" pitchFamily="18" charset="0"/>
                <a:cs typeface="Times New Roman" pitchFamily="18" charset="0"/>
              </a:rPr>
              <a:t>rzestępstwa skarbowego (kodeks karny skarbowy),</a:t>
            </a:r>
          </a:p>
          <a:p>
            <a:pPr algn="just">
              <a:buFontTx/>
              <a:buChar char="-"/>
            </a:pPr>
            <a:r>
              <a:rPr lang="pl-PL" sz="2600" dirty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pl-PL" sz="2600" dirty="0" smtClean="0">
                <a:latin typeface="Times New Roman" pitchFamily="18" charset="0"/>
                <a:cs typeface="Times New Roman" pitchFamily="18" charset="0"/>
              </a:rPr>
              <a:t>ykroczenia (kodeks wykroczeń)</a:t>
            </a:r>
            <a:endParaRPr lang="pl-PL" sz="2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49005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210146"/>
          </a:xfrm>
        </p:spPr>
        <p:txBody>
          <a:bodyPr/>
          <a:lstStyle/>
          <a:p>
            <a:pPr algn="ctr"/>
            <a:r>
              <a:rPr lang="pl-PL" sz="3200" dirty="0" smtClean="0">
                <a:latin typeface="Times New Roman" pitchFamily="18" charset="0"/>
                <a:cs typeface="Times New Roman" pitchFamily="18" charset="0"/>
              </a:rPr>
              <a:t>Rodzaje środków znajdujących zastosowanie wobec nieletnich</a:t>
            </a:r>
            <a:endParaRPr lang="pl-PL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107504" y="1600200"/>
            <a:ext cx="8784976" cy="4709120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pl-PL" sz="2700" dirty="0" smtClean="0">
                <a:latin typeface="Times New Roman" pitchFamily="18" charset="0"/>
                <a:cs typeface="Times New Roman" pitchFamily="18" charset="0"/>
              </a:rPr>
              <a:t>Udzielenie upomnienia,</a:t>
            </a:r>
          </a:p>
          <a:p>
            <a:pPr algn="just">
              <a:buFont typeface="Wingdings" pitchFamily="2" charset="2"/>
              <a:buChar char="v"/>
            </a:pPr>
            <a:r>
              <a:rPr lang="pl-PL" sz="2700" dirty="0" smtClean="0">
                <a:latin typeface="Times New Roman" pitchFamily="18" charset="0"/>
                <a:cs typeface="Times New Roman" pitchFamily="18" charset="0"/>
              </a:rPr>
              <a:t>Zobowiązanie do określonego postępowania, zwłaszcza do naprawienia szkody, do wykonania określonych prac lub świadczeń na rzecz pokrzywdzonego lub społeczności lokalnej, do przeproszenia pokrzywdzonego, doi podjęcia nauki lub pracy, do uczestniczenia w odpowiednich zajęciach o charakterze wychowawczym, terapeutycznym lub szkoleniowym, do powstrzymania się od przebywania w okre</a:t>
            </a:r>
            <a:r>
              <a:rPr lang="pl-PL" sz="2700" dirty="0">
                <a:latin typeface="Times New Roman" pitchFamily="18" charset="0"/>
                <a:cs typeface="Times New Roman" pitchFamily="18" charset="0"/>
              </a:rPr>
              <a:t>ś</a:t>
            </a:r>
            <a:r>
              <a:rPr lang="pl-PL" sz="2700" dirty="0" smtClean="0">
                <a:latin typeface="Times New Roman" pitchFamily="18" charset="0"/>
                <a:cs typeface="Times New Roman" pitchFamily="18" charset="0"/>
              </a:rPr>
              <a:t>lonych </a:t>
            </a:r>
            <a:r>
              <a:rPr lang="pl-PL" sz="2700" dirty="0">
                <a:latin typeface="Times New Roman" pitchFamily="18" charset="0"/>
                <a:cs typeface="Times New Roman" pitchFamily="18" charset="0"/>
              </a:rPr>
              <a:t>ś</a:t>
            </a:r>
            <a:r>
              <a:rPr lang="pl-PL" sz="2700" dirty="0" smtClean="0">
                <a:latin typeface="Times New Roman" pitchFamily="18" charset="0"/>
                <a:cs typeface="Times New Roman" pitchFamily="18" charset="0"/>
              </a:rPr>
              <a:t>rodowiskach lub miejscach, do zaniechania używania alkoholu lub innego </a:t>
            </a:r>
            <a:r>
              <a:rPr lang="pl-PL" sz="2700" dirty="0">
                <a:latin typeface="Times New Roman" pitchFamily="18" charset="0"/>
                <a:cs typeface="Times New Roman" pitchFamily="18" charset="0"/>
              </a:rPr>
              <a:t>ś</a:t>
            </a:r>
            <a:r>
              <a:rPr lang="pl-PL" sz="2700" dirty="0" smtClean="0">
                <a:latin typeface="Times New Roman" pitchFamily="18" charset="0"/>
                <a:cs typeface="Times New Roman" pitchFamily="18" charset="0"/>
              </a:rPr>
              <a:t>rodka w celu wprowadzenia się w stan odurzenia,</a:t>
            </a:r>
          </a:p>
        </p:txBody>
      </p:sp>
    </p:spTree>
    <p:extLst>
      <p:ext uri="{BB962C8B-B14F-4D97-AF65-F5344CB8AC3E}">
        <p14:creationId xmlns:p14="http://schemas.microsoft.com/office/powerpoint/2010/main" xmlns="" val="1609939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467544" y="476672"/>
            <a:ext cx="8280920" cy="5688632"/>
          </a:xfrm>
        </p:spPr>
        <p:txBody>
          <a:bodyPr>
            <a:normAutofit fontScale="32500" lnSpcReduction="20000"/>
          </a:bodyPr>
          <a:lstStyle/>
          <a:p>
            <a:pPr algn="just">
              <a:buFont typeface="Wingdings" pitchFamily="2" charset="2"/>
              <a:buChar char="v"/>
            </a:pPr>
            <a:endParaRPr lang="pl-PL" sz="8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Ustanowienia </a:t>
            </a:r>
            <a:r>
              <a:rPr lang="pl-PL" sz="8000" dirty="0">
                <a:latin typeface="Times New Roman" pitchFamily="18" charset="0"/>
                <a:cs typeface="Times New Roman" pitchFamily="18" charset="0"/>
              </a:rPr>
              <a:t>nadzoru odpowiednio rodziców lub </a:t>
            </a:r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opiekunów,</a:t>
            </a:r>
            <a:endParaRPr lang="pl-PL" sz="8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Ustanowienie </a:t>
            </a:r>
            <a:r>
              <a:rPr lang="pl-PL" sz="8000" dirty="0">
                <a:latin typeface="Times New Roman" pitchFamily="18" charset="0"/>
                <a:cs typeface="Times New Roman" pitchFamily="18" charset="0"/>
              </a:rPr>
              <a:t>nadzoru </a:t>
            </a:r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organizacji </a:t>
            </a:r>
            <a:r>
              <a:rPr lang="pl-PL" sz="8000" dirty="0">
                <a:latin typeface="Times New Roman" pitchFamily="18" charset="0"/>
                <a:cs typeface="Times New Roman" pitchFamily="18" charset="0"/>
              </a:rPr>
              <a:t>młodzieżowej lub  innej organizacji społecznej, </a:t>
            </a:r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zakładu </a:t>
            </a:r>
            <a:r>
              <a:rPr lang="pl-PL" sz="8000" dirty="0">
                <a:latin typeface="Times New Roman" pitchFamily="18" charset="0"/>
                <a:cs typeface="Times New Roman" pitchFamily="18" charset="0"/>
              </a:rPr>
              <a:t>pracy albo </a:t>
            </a:r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osoby godnej </a:t>
            </a:r>
            <a:r>
              <a:rPr lang="pl-PL" sz="8000" dirty="0">
                <a:latin typeface="Times New Roman" pitchFamily="18" charset="0"/>
                <a:cs typeface="Times New Roman" pitchFamily="18" charset="0"/>
              </a:rPr>
              <a:t>zaufania – udzielających poręczenia za nieletniego</a:t>
            </a:r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pl-PL" sz="8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Zastosowanie </a:t>
            </a:r>
            <a:r>
              <a:rPr lang="pl-PL" sz="8000" dirty="0">
                <a:latin typeface="Times New Roman" pitchFamily="18" charset="0"/>
                <a:cs typeface="Times New Roman" pitchFamily="18" charset="0"/>
              </a:rPr>
              <a:t>nadzoru kuratora,</a:t>
            </a:r>
          </a:p>
          <a:p>
            <a:pPr algn="just">
              <a:buFont typeface="Wingdings" pitchFamily="2" charset="2"/>
              <a:buChar char="v"/>
            </a:pPr>
            <a:r>
              <a:rPr lang="pl-PL" sz="8000" dirty="0">
                <a:latin typeface="Times New Roman" pitchFamily="18" charset="0"/>
                <a:cs typeface="Times New Roman" pitchFamily="18" charset="0"/>
              </a:rPr>
              <a:t>Skierowanie do ośrodka kuratorskiego, a także do organizacji społecznej lub instytucji zajmujących się pracą z nieletnimi o charakterze wychowawczym, terapeutycznym lub </a:t>
            </a:r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szkoleniowym</a:t>
            </a:r>
            <a:r>
              <a:rPr lang="pl-PL" sz="8000" dirty="0">
                <a:latin typeface="Times New Roman" pitchFamily="18" charset="0"/>
                <a:cs typeface="Times New Roman" pitchFamily="18" charset="0"/>
              </a:rPr>
              <a:t>, po </a:t>
            </a:r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uprzednim </a:t>
            </a:r>
            <a:r>
              <a:rPr lang="pl-PL" sz="8000" dirty="0">
                <a:latin typeface="Times New Roman" pitchFamily="18" charset="0"/>
                <a:cs typeface="Times New Roman" pitchFamily="18" charset="0"/>
              </a:rPr>
              <a:t>porozumieniu z tą organizacją lub instytucją,</a:t>
            </a:r>
          </a:p>
          <a:p>
            <a:pPr algn="just">
              <a:buFont typeface="Wingdings" pitchFamily="2" charset="2"/>
              <a:buChar char="v"/>
            </a:pPr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Orzeczenie </a:t>
            </a:r>
            <a:r>
              <a:rPr lang="pl-PL" sz="8000" dirty="0">
                <a:latin typeface="Times New Roman" pitchFamily="18" charset="0"/>
                <a:cs typeface="Times New Roman" pitchFamily="18" charset="0"/>
              </a:rPr>
              <a:t>zakazu prowadzenia pojazdów</a:t>
            </a:r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790421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609600" y="548680"/>
            <a:ext cx="7924800" cy="5166320"/>
          </a:xfrm>
        </p:spPr>
        <p:txBody>
          <a:bodyPr/>
          <a:lstStyle/>
          <a:p>
            <a:pPr algn="just">
              <a:buFont typeface="Wingdings" pitchFamily="2" charset="2"/>
              <a:buChar char="v"/>
            </a:pPr>
            <a:r>
              <a:rPr lang="pl-PL" sz="2600" dirty="0">
                <a:latin typeface="Times New Roman" pitchFamily="18" charset="0"/>
                <a:cs typeface="Times New Roman" pitchFamily="18" charset="0"/>
              </a:rPr>
              <a:t>Orzeczenie przepadku rzeczy uzyskanych w związku popełnieniem czynu </a:t>
            </a:r>
            <a:r>
              <a:rPr lang="pl-PL" sz="2600" dirty="0" smtClean="0">
                <a:latin typeface="Times New Roman" pitchFamily="18" charset="0"/>
                <a:cs typeface="Times New Roman" pitchFamily="18" charset="0"/>
              </a:rPr>
              <a:t>karalnego,</a:t>
            </a:r>
          </a:p>
          <a:p>
            <a:pPr algn="just">
              <a:buFont typeface="Wingdings" pitchFamily="2" charset="2"/>
              <a:buChar char="v"/>
            </a:pPr>
            <a:r>
              <a:rPr lang="pl-PL" sz="2600" dirty="0" smtClean="0">
                <a:latin typeface="Times New Roman" pitchFamily="18" charset="0"/>
                <a:cs typeface="Times New Roman" pitchFamily="18" charset="0"/>
              </a:rPr>
              <a:t>Orzeczenie umieszczenia w </a:t>
            </a:r>
            <a:r>
              <a:rPr lang="pl-PL" sz="2600" dirty="0" smtClean="0">
                <a:latin typeface="Times New Roman" pitchFamily="18" charset="0"/>
                <a:cs typeface="Times New Roman" pitchFamily="18" charset="0"/>
              </a:rPr>
              <a:t>młodzieżowym ośrodku wychowawczym albo w rodzinie zastępczej zawodowej,  która ukończyła szkolenie przygotowujące do sprawowania opieki nad nieletnim</a:t>
            </a:r>
            <a:endParaRPr lang="pl-PL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l-PL" sz="2600" dirty="0" smtClean="0">
                <a:latin typeface="Times New Roman" pitchFamily="18" charset="0"/>
                <a:cs typeface="Times New Roman" pitchFamily="18" charset="0"/>
              </a:rPr>
              <a:t>Zastosowanie innych środków zastrzeżonych w niniejszej ustawie</a:t>
            </a:r>
            <a:endParaRPr lang="pl-PL" sz="2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1479883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890485"/>
          </a:xfrm>
        </p:spPr>
        <p:txBody>
          <a:bodyPr/>
          <a:lstStyle/>
          <a:p>
            <a:r>
              <a:rPr lang="pl-PL" dirty="0" smtClean="0"/>
              <a:t>Art. 12 </a:t>
            </a:r>
            <a:r>
              <a:rPr lang="pl-PL" dirty="0" err="1" smtClean="0"/>
              <a:t>UoPN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395536" y="1340768"/>
            <a:ext cx="8424936" cy="4896544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v"/>
            </a:pPr>
            <a:endParaRPr lang="pl-PL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l-PL" sz="2600" dirty="0" smtClean="0">
                <a:latin typeface="Times New Roman" pitchFamily="18" charset="0"/>
                <a:cs typeface="Times New Roman" pitchFamily="18" charset="0"/>
              </a:rPr>
              <a:t>W razie stwierdzenia u nieletniego choroby psychicznej, upośledzenia umysłowego lub innego zakłócenia czynności psychicznych, bądź nałogowego używania alkoholu albo innych </a:t>
            </a:r>
            <a:r>
              <a:rPr lang="pl-PL" sz="2600" dirty="0">
                <a:latin typeface="Times New Roman" pitchFamily="18" charset="0"/>
                <a:cs typeface="Times New Roman" pitchFamily="18" charset="0"/>
              </a:rPr>
              <a:t>ś</a:t>
            </a:r>
            <a:r>
              <a:rPr lang="pl-PL" sz="2600" dirty="0" smtClean="0">
                <a:latin typeface="Times New Roman" pitchFamily="18" charset="0"/>
                <a:cs typeface="Times New Roman" pitchFamily="18" charset="0"/>
              </a:rPr>
              <a:t>rodków sąd rodzinny może orzec umieszczenie go w szpitalu psychiatrycznym lub innym odpowiednim zakładzie leczniczym. Jeśli zachodzi potrzeba opieki sąd może orzec umieszczenie w </a:t>
            </a:r>
            <a:r>
              <a:rPr lang="pl-PL" sz="2600" dirty="0" smtClean="0">
                <a:latin typeface="Times New Roman" pitchFamily="18" charset="0"/>
                <a:cs typeface="Times New Roman" pitchFamily="18" charset="0"/>
              </a:rPr>
              <a:t>młodzieżowym ośrodku wychowawczym, </a:t>
            </a:r>
            <a:r>
              <a:rPr lang="pl-PL" sz="2600" dirty="0" smtClean="0">
                <a:latin typeface="Times New Roman" pitchFamily="18" charset="0"/>
                <a:cs typeface="Times New Roman" pitchFamily="18" charset="0"/>
              </a:rPr>
              <a:t>a w przypadku upośledzenia nieletniego w stopniu głębokim, gdy wymaga opieki - w domu pomocy społecznej</a:t>
            </a:r>
            <a:endParaRPr lang="pl-PL" sz="2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93217106"/>
      </p:ext>
    </p:extLst>
  </p:cSld>
  <p:clrMapOvr>
    <a:masterClrMapping/>
  </p:clrMapOvr>
</p:sld>
</file>

<file path=ppt/theme/theme1.xml><?xml version="1.0" encoding="utf-8"?>
<a:theme xmlns:a="http://schemas.openxmlformats.org/drawingml/2006/main" name="Horyzont">
  <a:themeElements>
    <a:clrScheme name="Horyzont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yzont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yzont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122</TotalTime>
  <Words>344</Words>
  <Application>Microsoft Office PowerPoint</Application>
  <PresentationFormat>Pokaz na ekranie (4:3)</PresentationFormat>
  <Paragraphs>30</Paragraphs>
  <Slides>7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8" baseType="lpstr">
      <vt:lpstr>Horyzont</vt:lpstr>
      <vt:lpstr>Ustawa o postępowaniu w sprawach nieletnich z 26 października 1982</vt:lpstr>
      <vt:lpstr>Zakres zastosowania</vt:lpstr>
      <vt:lpstr>Czyn karalny</vt:lpstr>
      <vt:lpstr>Rodzaje środków znajdujących zastosowanie wobec nieletnich</vt:lpstr>
      <vt:lpstr>Slajd 5</vt:lpstr>
      <vt:lpstr>Slajd 6</vt:lpstr>
      <vt:lpstr>Art. 12 UoPN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Ustawa o postępowaniu w sprawach nieletnich z 26 października 1982</dc:title>
  <dc:creator>Brzezinska Joanna</dc:creator>
  <cp:lastModifiedBy>Madzia</cp:lastModifiedBy>
  <cp:revision>6</cp:revision>
  <dcterms:created xsi:type="dcterms:W3CDTF">2013-10-26T06:31:00Z</dcterms:created>
  <dcterms:modified xsi:type="dcterms:W3CDTF">2015-01-23T23:04:14Z</dcterms:modified>
</cp:coreProperties>
</file>