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43"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3">
        <a:schemeClr val="bg1"/>
      </p:bgRef>
    </p:bg>
    <p:spTree>
      <p:nvGrpSpPr>
        <p:cNvPr id="1" name=""/>
        <p:cNvGrpSpPr/>
        <p:nvPr/>
      </p:nvGrpSpPr>
      <p:grpSpPr>
        <a:xfrm>
          <a:off x="0" y="0"/>
          <a:ext cx="0" cy="0"/>
          <a:chOff x="0" y="0"/>
          <a:chExt cx="0" cy="0"/>
        </a:xfrm>
      </p:grpSpPr>
      <p:sp>
        <p:nvSpPr>
          <p:cNvPr id="12" name="Prostokąt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Prostokąt zaokrąglony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Podtytuł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p:txBody>
          <a:bodyPr/>
          <a:lstStyle/>
          <a:p>
            <a:fld id="{BAE0EDC4-356B-4AFE-8358-5F72EC531F61}" type="datetimeFigureOut">
              <a:rPr lang="pl-PL" smtClean="0"/>
              <a:t>2015-04-12</a:t>
            </a:fld>
            <a:endParaRPr lang="pl-PL"/>
          </a:p>
        </p:txBody>
      </p:sp>
      <p:sp>
        <p:nvSpPr>
          <p:cNvPr id="17" name="Symbol zastępczy stopki 16"/>
          <p:cNvSpPr>
            <a:spLocks noGrp="1"/>
          </p:cNvSpPr>
          <p:nvPr>
            <p:ph type="ftr" sz="quarter" idx="11"/>
          </p:nvPr>
        </p:nvSpPr>
        <p:spPr/>
        <p:txBody>
          <a:bodyPr/>
          <a:lstStyle/>
          <a:p>
            <a:endParaRPr lang="pl-PL"/>
          </a:p>
        </p:txBody>
      </p:sp>
      <p:sp>
        <p:nvSpPr>
          <p:cNvPr id="29" name="Symbol zastępczy numeru slajdu 28"/>
          <p:cNvSpPr>
            <a:spLocks noGrp="1"/>
          </p:cNvSpPr>
          <p:nvPr>
            <p:ph type="sldNum" sz="quarter" idx="12"/>
          </p:nvPr>
        </p:nvSpPr>
        <p:spPr/>
        <p:txBody>
          <a:bodyPr lIns="0" tIns="0" rIns="0" bIns="0">
            <a:noAutofit/>
          </a:bodyPr>
          <a:lstStyle>
            <a:lvl1pPr>
              <a:defRPr sz="1400">
                <a:solidFill>
                  <a:srgbClr val="FFFFFF"/>
                </a:solidFill>
              </a:defRPr>
            </a:lvl1pPr>
          </a:lstStyle>
          <a:p>
            <a:fld id="{AA90B44D-7D48-4CA4-8449-88EC739B95AC}" type="slidenum">
              <a:rPr lang="pl-PL" smtClean="0"/>
              <a:t>‹#›</a:t>
            </a:fld>
            <a:endParaRPr lang="pl-PL"/>
          </a:p>
        </p:txBody>
      </p:sp>
      <p:sp>
        <p:nvSpPr>
          <p:cNvPr id="7" name="Prostokąt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pl-PL" smtClean="0"/>
              <a:t>Kliknij, aby edytować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BAE0EDC4-356B-4AFE-8358-5F72EC531F61}" type="datetimeFigureOut">
              <a:rPr lang="pl-PL" smtClean="0"/>
              <a:t>2015-04-12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A90B44D-7D48-4CA4-8449-88EC739B95AC}"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41"/>
            <a:ext cx="201168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914400" y="274640"/>
            <a:ext cx="55626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BAE0EDC4-356B-4AFE-8358-5F72EC531F61}" type="datetimeFigureOut">
              <a:rPr lang="pl-PL" smtClean="0"/>
              <a:t>2015-04-12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A90B44D-7D48-4CA4-8449-88EC739B95AC}"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fld id="{BAE0EDC4-356B-4AFE-8358-5F72EC531F61}" type="datetimeFigureOut">
              <a:rPr lang="pl-PL" smtClean="0"/>
              <a:t>2015-04-12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A90B44D-7D48-4CA4-8449-88EC739B95AC}" type="slidenum">
              <a:rPr lang="pl-PL" smtClean="0"/>
              <a:t>‹#›</a:t>
            </a:fld>
            <a:endParaRPr lang="pl-PL"/>
          </a:p>
        </p:txBody>
      </p:sp>
      <p:sp>
        <p:nvSpPr>
          <p:cNvPr id="8" name="Symbol zastępczy zawartości 7"/>
          <p:cNvSpPr>
            <a:spLocks noGrp="1"/>
          </p:cNvSpPr>
          <p:nvPr>
            <p:ph sz="quarter" idx="1"/>
          </p:nvPr>
        </p:nvSpPr>
        <p:spPr>
          <a:xfrm>
            <a:off x="914400" y="1447800"/>
            <a:ext cx="777240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3">
        <a:schemeClr val="bg1"/>
      </p:bgRef>
    </p:bg>
    <p:spTree>
      <p:nvGrpSpPr>
        <p:cNvPr id="1" name=""/>
        <p:cNvGrpSpPr/>
        <p:nvPr/>
      </p:nvGrpSpPr>
      <p:grpSpPr>
        <a:xfrm>
          <a:off x="0" y="0"/>
          <a:ext cx="0" cy="0"/>
          <a:chOff x="0" y="0"/>
          <a:chExt cx="0" cy="0"/>
        </a:xfrm>
      </p:grpSpPr>
      <p:sp>
        <p:nvSpPr>
          <p:cNvPr id="11" name="Prostokąt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Prostokąt zaokrąglony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722313" y="952500"/>
            <a:ext cx="7772400" cy="1362075"/>
          </a:xfrm>
        </p:spPr>
        <p:txBody>
          <a:bodyPr anchor="b" anchorCtr="0"/>
          <a:lstStyle>
            <a:lvl1pPr algn="l">
              <a:buNone/>
              <a:defRPr sz="4000" b="0" cap="none"/>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BAE0EDC4-356B-4AFE-8358-5F72EC531F61}" type="datetimeFigureOut">
              <a:rPr lang="pl-PL" smtClean="0"/>
              <a:t>2015-04-12</a:t>
            </a:fld>
            <a:endParaRPr lang="pl-PL"/>
          </a:p>
        </p:txBody>
      </p:sp>
      <p:sp>
        <p:nvSpPr>
          <p:cNvPr id="5" name="Symbol zastępczy stopki 4"/>
          <p:cNvSpPr>
            <a:spLocks noGrp="1"/>
          </p:cNvSpPr>
          <p:nvPr>
            <p:ph type="ftr" sz="quarter" idx="11"/>
          </p:nvPr>
        </p:nvSpPr>
        <p:spPr>
          <a:xfrm>
            <a:off x="800100" y="6172200"/>
            <a:ext cx="4000500" cy="457200"/>
          </a:xfrm>
        </p:spPr>
        <p:txBody>
          <a:bodyPr/>
          <a:lstStyle/>
          <a:p>
            <a:endParaRPr lang="pl-PL"/>
          </a:p>
        </p:txBody>
      </p:sp>
      <p:sp>
        <p:nvSpPr>
          <p:cNvPr id="7" name="Prostokąt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ymbol zastępczy numeru slajdu 5"/>
          <p:cNvSpPr>
            <a:spLocks noGrp="1"/>
          </p:cNvSpPr>
          <p:nvPr>
            <p:ph type="sldNum" sz="quarter" idx="12"/>
          </p:nvPr>
        </p:nvSpPr>
        <p:spPr>
          <a:xfrm>
            <a:off x="146304" y="6208776"/>
            <a:ext cx="457200" cy="457200"/>
          </a:xfrm>
        </p:spPr>
        <p:txBody>
          <a:bodyPr/>
          <a:lstStyle/>
          <a:p>
            <a:fld id="{AA90B44D-7D48-4CA4-8449-88EC739B95AC}"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BAE0EDC4-356B-4AFE-8358-5F72EC531F61}" type="datetimeFigureOut">
              <a:rPr lang="pl-PL" smtClean="0"/>
              <a:t>2015-04-12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A90B44D-7D48-4CA4-8449-88EC739B95AC}" type="slidenum">
              <a:rPr lang="pl-PL" smtClean="0"/>
              <a:t>‹#›</a:t>
            </a:fld>
            <a:endParaRPr lang="pl-PL"/>
          </a:p>
        </p:txBody>
      </p:sp>
      <p:sp>
        <p:nvSpPr>
          <p:cNvPr id="9" name="Symbol zastępczy zawartości 8"/>
          <p:cNvSpPr>
            <a:spLocks noGrp="1"/>
          </p:cNvSpPr>
          <p:nvPr>
            <p:ph sz="quarter" idx="1"/>
          </p:nvPr>
        </p:nvSpPr>
        <p:spPr>
          <a:xfrm>
            <a:off x="914400" y="1447800"/>
            <a:ext cx="374904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933950" y="1447800"/>
            <a:ext cx="374904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914400" y="273050"/>
            <a:ext cx="7772400" cy="1143000"/>
          </a:xfrm>
        </p:spPr>
        <p:txBody>
          <a:bodyPr anchor="b" anchorCtr="0"/>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7" name="Symbol zastępczy daty 6"/>
          <p:cNvSpPr>
            <a:spLocks noGrp="1"/>
          </p:cNvSpPr>
          <p:nvPr>
            <p:ph type="dt" sz="half" idx="10"/>
          </p:nvPr>
        </p:nvSpPr>
        <p:spPr/>
        <p:txBody>
          <a:bodyPr/>
          <a:lstStyle/>
          <a:p>
            <a:fld id="{BAE0EDC4-356B-4AFE-8358-5F72EC531F61}" type="datetimeFigureOut">
              <a:rPr lang="pl-PL" smtClean="0"/>
              <a:t>2015-04-12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AA90B44D-7D48-4CA4-8449-88EC739B95AC}" type="slidenum">
              <a:rPr lang="pl-PL" smtClean="0"/>
              <a:t>‹#›</a:t>
            </a:fld>
            <a:endParaRPr lang="pl-PL"/>
          </a:p>
        </p:txBody>
      </p:sp>
      <p:sp>
        <p:nvSpPr>
          <p:cNvPr id="11" name="Symbol zastępczy zawartości 10"/>
          <p:cNvSpPr>
            <a:spLocks noGrp="1"/>
          </p:cNvSpPr>
          <p:nvPr>
            <p:ph sz="half" idx="2"/>
          </p:nvPr>
        </p:nvSpPr>
        <p:spPr>
          <a:xfrm>
            <a:off x="914400" y="2247900"/>
            <a:ext cx="3733800" cy="38862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half" idx="4"/>
          </p:nvPr>
        </p:nvSpPr>
        <p:spPr>
          <a:xfrm>
            <a:off x="4953000" y="2247900"/>
            <a:ext cx="3733800" cy="38862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BAE0EDC4-356B-4AFE-8358-5F72EC531F61}" type="datetimeFigureOut">
              <a:rPr lang="pl-PL" smtClean="0"/>
              <a:t>2015-04-12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AA90B44D-7D48-4CA4-8449-88EC739B95AC}"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AE0EDC4-356B-4AFE-8358-5F72EC531F61}" type="datetimeFigureOut">
              <a:rPr lang="pl-PL" smtClean="0"/>
              <a:t>2015-04-12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AA90B44D-7D48-4CA4-8449-88EC739B95AC}"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Prostokąt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Prostokąt zaokrąglony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914400" y="273050"/>
            <a:ext cx="7772400" cy="1143000"/>
          </a:xfrm>
        </p:spPr>
        <p:txBody>
          <a:bodyPr anchor="b" anchorCtr="0"/>
          <a:lstStyle>
            <a:lvl1pPr algn="l">
              <a:buNone/>
              <a:defRPr sz="4000" b="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BAE0EDC4-356B-4AFE-8358-5F72EC531F61}" type="datetimeFigureOut">
              <a:rPr lang="pl-PL" smtClean="0"/>
              <a:t>2015-04-12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A90B44D-7D48-4CA4-8449-88EC739B95AC}" type="slidenum">
              <a:rPr lang="pl-PL" smtClean="0"/>
              <a:t>‹#›</a:t>
            </a:fld>
            <a:endParaRPr lang="pl-PL"/>
          </a:p>
        </p:txBody>
      </p:sp>
      <p:sp>
        <p:nvSpPr>
          <p:cNvPr id="11" name="Symbol zastępczy zawartości 10"/>
          <p:cNvSpPr>
            <a:spLocks noGrp="1"/>
          </p:cNvSpPr>
          <p:nvPr>
            <p:ph sz="quarter" idx="1"/>
          </p:nvPr>
        </p:nvSpPr>
        <p:spPr>
          <a:xfrm>
            <a:off x="2971800" y="1600200"/>
            <a:ext cx="5715000" cy="44958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BAE0EDC4-356B-4AFE-8358-5F72EC531F61}" type="datetimeFigureOut">
              <a:rPr lang="pl-PL" smtClean="0"/>
              <a:t>2015-04-12</a:t>
            </a:fld>
            <a:endParaRPr lang="pl-PL"/>
          </a:p>
        </p:txBody>
      </p:sp>
      <p:sp>
        <p:nvSpPr>
          <p:cNvPr id="6" name="Symbol zastępczy stopki 5"/>
          <p:cNvSpPr>
            <a:spLocks noGrp="1"/>
          </p:cNvSpPr>
          <p:nvPr>
            <p:ph type="ftr" sz="quarter" idx="11"/>
          </p:nvPr>
        </p:nvSpPr>
        <p:spPr>
          <a:xfrm>
            <a:off x="914400" y="6172200"/>
            <a:ext cx="3886200" cy="457200"/>
          </a:xfrm>
        </p:spPr>
        <p:txBody>
          <a:bodyPr/>
          <a:lstStyle/>
          <a:p>
            <a:endParaRPr lang="pl-PL"/>
          </a:p>
        </p:txBody>
      </p:sp>
      <p:sp>
        <p:nvSpPr>
          <p:cNvPr id="7" name="Symbol zastępczy numeru slajdu 6"/>
          <p:cNvSpPr>
            <a:spLocks noGrp="1"/>
          </p:cNvSpPr>
          <p:nvPr>
            <p:ph type="sldNum" sz="quarter" idx="12"/>
          </p:nvPr>
        </p:nvSpPr>
        <p:spPr>
          <a:xfrm>
            <a:off x="146304" y="6208776"/>
            <a:ext cx="457200" cy="457200"/>
          </a:xfrm>
        </p:spPr>
        <p:txBody>
          <a:bodyPr/>
          <a:lstStyle/>
          <a:p>
            <a:fld id="{AA90B44D-7D48-4CA4-8449-88EC739B95AC}" type="slidenum">
              <a:rPr lang="pl-PL" smtClean="0"/>
              <a:t>‹#›</a:t>
            </a:fld>
            <a:endParaRPr lang="pl-PL"/>
          </a:p>
        </p:txBody>
      </p:sp>
      <p:sp>
        <p:nvSpPr>
          <p:cNvPr id="11" name="Prostokąt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rostokąt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ymbol zastępczy obraz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pl-PL" smtClean="0"/>
              <a:t>Kliknij ikonę, aby dodać obraz</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rostokąt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Prostokąt zaokrąglony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Symbol zastępczy tytuł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AE0EDC4-356B-4AFE-8358-5F72EC531F61}" type="datetimeFigureOut">
              <a:rPr lang="pl-PL" smtClean="0"/>
              <a:t>2015-04-12</a:t>
            </a:fld>
            <a:endParaRPr lang="pl-PL"/>
          </a:p>
        </p:txBody>
      </p:sp>
      <p:sp>
        <p:nvSpPr>
          <p:cNvPr id="3" name="Symbol zastępczy stopki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pl-PL"/>
          </a:p>
        </p:txBody>
      </p:sp>
      <p:sp>
        <p:nvSpPr>
          <p:cNvPr id="23" name="Symbol zastępczy numeru slajd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A90B44D-7D48-4CA4-8449-88EC739B95AC}"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457200" y="908720"/>
            <a:ext cx="8229600" cy="2664296"/>
          </a:xfrm>
        </p:spPr>
        <p:txBody>
          <a:bodyPr>
            <a:normAutofit/>
          </a:bodyPr>
          <a:lstStyle/>
          <a:p>
            <a:r>
              <a:rPr lang="pl-PL" sz="4400" dirty="0" smtClean="0"/>
              <a:t>U</a:t>
            </a:r>
            <a:r>
              <a:rPr lang="pl-PL" sz="4400" dirty="0" smtClean="0">
                <a:latin typeface="Times New Roman" pitchFamily="18" charset="0"/>
                <a:cs typeface="Times New Roman" pitchFamily="18" charset="0"/>
              </a:rPr>
              <a:t>stawowe znamiona czynu zabronionego</a:t>
            </a:r>
            <a:endParaRPr lang="pl-PL" sz="4400" dirty="0"/>
          </a:p>
        </p:txBody>
      </p:sp>
    </p:spTree>
    <p:extLst>
      <p:ext uri="{BB962C8B-B14F-4D97-AF65-F5344CB8AC3E}">
        <p14:creationId xmlns:p14="http://schemas.microsoft.com/office/powerpoint/2010/main" val="120075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74638"/>
            <a:ext cx="7772400" cy="922114"/>
          </a:xfrm>
        </p:spPr>
        <p:txBody>
          <a:bodyPr>
            <a:normAutofit/>
          </a:bodyPr>
          <a:lstStyle/>
          <a:p>
            <a:r>
              <a:rPr lang="pl-PL" sz="3600" dirty="0" smtClean="0">
                <a:latin typeface="Times New Roman" pitchFamily="18" charset="0"/>
                <a:cs typeface="Times New Roman" pitchFamily="18" charset="0"/>
              </a:rPr>
              <a:t>Zespół ustawowych znamion</a:t>
            </a:r>
            <a:endParaRPr lang="pl-PL" sz="3600" dirty="0">
              <a:latin typeface="Times New Roman" pitchFamily="18" charset="0"/>
              <a:cs typeface="Times New Roman" pitchFamily="18" charset="0"/>
            </a:endParaRPr>
          </a:p>
        </p:txBody>
      </p:sp>
      <p:sp>
        <p:nvSpPr>
          <p:cNvPr id="3" name="Symbol zastępczy zawartości 2"/>
          <p:cNvSpPr>
            <a:spLocks noGrp="1"/>
          </p:cNvSpPr>
          <p:nvPr>
            <p:ph sz="quarter" idx="1"/>
          </p:nvPr>
        </p:nvSpPr>
        <p:spPr>
          <a:xfrm>
            <a:off x="395536" y="980728"/>
            <a:ext cx="8640960" cy="5328592"/>
          </a:xfrm>
        </p:spPr>
        <p:txBody>
          <a:bodyPr>
            <a:normAutofit/>
          </a:bodyPr>
          <a:lstStyle/>
          <a:p>
            <a:pPr algn="just">
              <a:buFont typeface="Wingdings" pitchFamily="2" charset="2"/>
              <a:buChar char="v"/>
            </a:pPr>
            <a:endParaRPr lang="pl-PL" dirty="0" smtClean="0"/>
          </a:p>
          <a:p>
            <a:pPr algn="just">
              <a:buFont typeface="Wingdings" pitchFamily="2" charset="2"/>
              <a:buChar char="v"/>
            </a:pPr>
            <a:r>
              <a:rPr lang="pl-PL" dirty="0" smtClean="0">
                <a:latin typeface="Times New Roman" pitchFamily="18" charset="0"/>
                <a:cs typeface="Times New Roman" pitchFamily="18" charset="0"/>
              </a:rPr>
              <a:t>Zawarte w ustawie cechy zdarzenia, których całokształt określa przestępstwo, a które muszą być udowodnione w postępowaniu karnym, aby mogło nastąpić prawidłowe skazanie za przestępstwo,</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u="sng" dirty="0" smtClean="0">
                <a:latin typeface="Times New Roman" pitchFamily="18" charset="0"/>
                <a:cs typeface="Times New Roman" pitchFamily="18" charset="0"/>
              </a:rPr>
              <a:t>Typizacja</a:t>
            </a:r>
            <a:r>
              <a:rPr lang="pl-PL" dirty="0" smtClean="0">
                <a:latin typeface="Times New Roman" pitchFamily="18" charset="0"/>
                <a:cs typeface="Times New Roman" pitchFamily="18" charset="0"/>
              </a:rPr>
              <a:t> – poszczególne typy przestępstwa zawarte w dyspozycjach przepisów prawa karnego, tworzone są poprzez wyodrębnienie pewnej klasy zdarzeń. Aby stwierdzić, że konkretne zachowanie stanowi przestępstwo, musi zawierać wszystkie elementy, których wymaga ustawa dla danego typu przestępstwa (np. zabójstwa, zgwałcenia, kradzieży).</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604508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467544" y="260648"/>
            <a:ext cx="8219256" cy="5759152"/>
          </a:xfrm>
        </p:spPr>
        <p:txBody>
          <a:bodyPr/>
          <a:lstStyle/>
          <a:p>
            <a:pPr algn="just">
              <a:buFont typeface="Wingdings" pitchFamily="2" charset="2"/>
              <a:buChar char="v"/>
            </a:pPr>
            <a:endParaRPr lang="pl-PL" dirty="0" smtClean="0">
              <a:latin typeface="Times New Roman" pitchFamily="18" charset="0"/>
              <a:cs typeface="Times New Roman" pitchFamily="18" charset="0"/>
            </a:endParaRPr>
          </a:p>
          <a:p>
            <a:pPr algn="just">
              <a:buFont typeface="Wingdings" pitchFamily="2" charset="2"/>
              <a:buChar char="v"/>
            </a:pPr>
            <a:r>
              <a:rPr lang="pl-PL" dirty="0" smtClean="0">
                <a:latin typeface="Times New Roman" pitchFamily="18" charset="0"/>
                <a:cs typeface="Times New Roman" pitchFamily="18" charset="0"/>
              </a:rPr>
              <a:t>Stosowanie przepisów prawa karnego odbywa się poprzez kwalifikację zachowań pod określone przepisy prawa karnego, czyli </a:t>
            </a:r>
            <a:r>
              <a:rPr lang="pl-PL" b="1" dirty="0" smtClean="0">
                <a:latin typeface="Times New Roman" pitchFamily="18" charset="0"/>
                <a:cs typeface="Times New Roman" pitchFamily="18" charset="0"/>
              </a:rPr>
              <a:t>subsumpcję</a:t>
            </a:r>
            <a:r>
              <a:rPr lang="pl-PL" dirty="0" smtClean="0">
                <a:latin typeface="Times New Roman" pitchFamily="18" charset="0"/>
                <a:cs typeface="Times New Roman" pitchFamily="18" charset="0"/>
              </a:rPr>
              <a:t> czynu jako konkretnego zdarzenia pod określony przepis ustawy karnej,</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smtClean="0">
                <a:latin typeface="Times New Roman" pitchFamily="18" charset="0"/>
                <a:cs typeface="Times New Roman" pitchFamily="18" charset="0"/>
              </a:rPr>
              <a:t>Kwalifikacja polega więc na wyborze przepisu ustawy i dopasowaniu do niego konkretnego zdarzenia,</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smtClean="0">
                <a:latin typeface="Times New Roman" pitchFamily="18" charset="0"/>
                <a:cs typeface="Times New Roman" pitchFamily="18" charset="0"/>
              </a:rPr>
              <a:t>Art.150 k.k. – sprawca: 1) zabił, 2) człowieka, 3) na jego żądanie, 4) pod wpływem współczucia dla niego,</a:t>
            </a:r>
          </a:p>
          <a:p>
            <a:pPr algn="just">
              <a:buFont typeface="Wingdings" pitchFamily="2" charset="2"/>
              <a:buChar char="v"/>
            </a:pPr>
            <a:r>
              <a:rPr lang="pl-PL" dirty="0" smtClean="0">
                <a:latin typeface="Times New Roman" pitchFamily="18" charset="0"/>
                <a:cs typeface="Times New Roman" pitchFamily="18" charset="0"/>
              </a:rPr>
              <a:t> art. 278 k.k. – sprawca: 1) dokonał zaboru, 2) w celu przywłaszczenia, 3) rzeczy, 4) cudzej, 5) ruchomej </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4075812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116632"/>
            <a:ext cx="7772400" cy="936104"/>
          </a:xfrm>
          <a:ln>
            <a:solidFill>
              <a:schemeClr val="accent1"/>
            </a:solidFill>
          </a:ln>
        </p:spPr>
        <p:txBody>
          <a:bodyPr/>
          <a:lstStyle/>
          <a:p>
            <a:pPr algn="ctr"/>
            <a:r>
              <a:rPr lang="pl-PL" dirty="0" smtClean="0">
                <a:solidFill>
                  <a:schemeClr val="accent1"/>
                </a:solidFill>
                <a:latin typeface="Times New Roman" pitchFamily="18" charset="0"/>
                <a:cs typeface="Times New Roman" pitchFamily="18" charset="0"/>
              </a:rPr>
              <a:t>Klasyfikacja znamion przestępstwa</a:t>
            </a:r>
            <a:endParaRPr lang="pl-PL" dirty="0">
              <a:solidFill>
                <a:schemeClr val="accent1"/>
              </a:solidFill>
              <a:latin typeface="Times New Roman" pitchFamily="18" charset="0"/>
              <a:cs typeface="Times New Roman" pitchFamily="18" charset="0"/>
            </a:endParaRPr>
          </a:p>
        </p:txBody>
      </p:sp>
      <p:sp>
        <p:nvSpPr>
          <p:cNvPr id="3" name="Symbol zastępczy zawartości 2"/>
          <p:cNvSpPr>
            <a:spLocks noGrp="1"/>
          </p:cNvSpPr>
          <p:nvPr>
            <p:ph sz="quarter" idx="1"/>
          </p:nvPr>
        </p:nvSpPr>
        <p:spPr>
          <a:xfrm>
            <a:off x="323528" y="908720"/>
            <a:ext cx="8640960" cy="5616624"/>
          </a:xfrm>
        </p:spPr>
        <p:txBody>
          <a:bodyPr>
            <a:noAutofit/>
          </a:bodyPr>
          <a:lstStyle/>
          <a:p>
            <a:pPr algn="just">
              <a:buFont typeface="Wingdings" pitchFamily="2" charset="2"/>
              <a:buChar char="v"/>
            </a:pPr>
            <a:endParaRPr lang="pl-PL" sz="2400" dirty="0" smtClean="0">
              <a:latin typeface="Times New Roman" pitchFamily="18" charset="0"/>
              <a:cs typeface="Times New Roman" pitchFamily="18" charset="0"/>
            </a:endParaRPr>
          </a:p>
          <a:p>
            <a:pPr algn="just">
              <a:buFont typeface="Wingdings" pitchFamily="2" charset="2"/>
              <a:buChar char="v"/>
            </a:pPr>
            <a:r>
              <a:rPr lang="pl-PL" sz="2400" b="1" dirty="0" smtClean="0">
                <a:solidFill>
                  <a:schemeClr val="accent1"/>
                </a:solidFill>
                <a:latin typeface="Times New Roman" pitchFamily="18" charset="0"/>
                <a:cs typeface="Times New Roman" pitchFamily="18" charset="0"/>
              </a:rPr>
              <a:t>A) Znamiona opisowe (deskryptywne)</a:t>
            </a:r>
            <a:r>
              <a:rPr lang="pl-PL" sz="2400" dirty="0" smtClean="0">
                <a:solidFill>
                  <a:schemeClr val="accent1"/>
                </a:solidFill>
                <a:latin typeface="Times New Roman" pitchFamily="18" charset="0"/>
                <a:cs typeface="Times New Roman" pitchFamily="18" charset="0"/>
              </a:rPr>
              <a:t> </a:t>
            </a:r>
            <a:r>
              <a:rPr lang="pl-PL" sz="2400" dirty="0" smtClean="0">
                <a:latin typeface="Times New Roman" pitchFamily="18" charset="0"/>
                <a:cs typeface="Times New Roman" pitchFamily="18" charset="0"/>
              </a:rPr>
              <a:t>– nie wymagają występowania </a:t>
            </a:r>
            <a:r>
              <a:rPr lang="pl-PL" sz="2400" dirty="0">
                <a:latin typeface="Times New Roman" pitchFamily="18" charset="0"/>
                <a:cs typeface="Times New Roman" pitchFamily="18" charset="0"/>
              </a:rPr>
              <a:t>ż</a:t>
            </a:r>
            <a:r>
              <a:rPr lang="pl-PL" sz="2400" dirty="0" smtClean="0">
                <a:latin typeface="Times New Roman" pitchFamily="18" charset="0"/>
                <a:cs typeface="Times New Roman" pitchFamily="18" charset="0"/>
              </a:rPr>
              <a:t>adnych ocen, posługują się opisem zachowania, jego okoliczności, ich występowanie daje się łatwo stwierdzić (np. art. 148 k.k. – „człowiek”, art. 278 - „rzecz ruchoma”, art. 149 k.k. – „matka”),</a:t>
            </a:r>
          </a:p>
          <a:p>
            <a:pPr algn="just">
              <a:buFont typeface="Wingdings" pitchFamily="2" charset="2"/>
              <a:buChar char="v"/>
            </a:pPr>
            <a:endParaRPr lang="pl-PL" sz="2400" dirty="0">
              <a:latin typeface="Times New Roman" pitchFamily="18" charset="0"/>
              <a:cs typeface="Times New Roman" pitchFamily="18" charset="0"/>
            </a:endParaRPr>
          </a:p>
          <a:p>
            <a:pPr algn="just">
              <a:buFont typeface="Wingdings" pitchFamily="2" charset="2"/>
              <a:buChar char="v"/>
            </a:pPr>
            <a:r>
              <a:rPr lang="pl-PL" sz="2400" b="1" dirty="0" smtClean="0">
                <a:solidFill>
                  <a:schemeClr val="accent1"/>
                </a:solidFill>
                <a:latin typeface="Times New Roman" pitchFamily="18" charset="0"/>
                <a:cs typeface="Times New Roman" pitchFamily="18" charset="0"/>
              </a:rPr>
              <a:t>B) Znamiona ocenne </a:t>
            </a:r>
            <a:r>
              <a:rPr lang="pl-PL" sz="2400" dirty="0" smtClean="0">
                <a:latin typeface="Times New Roman" pitchFamily="18" charset="0"/>
                <a:cs typeface="Times New Roman" pitchFamily="18" charset="0"/>
              </a:rPr>
              <a:t>– odwołują się do ocen w różnych płaszczyznach (etycznych, biologicznych, itp.), ich wykładnia jest uzależniona od oceny podmiotu stosującego prawo, maja one zatem charakter subiektywny (np. art. 156§1  pkt 2 k.k. – „zeszpecenie”, art. 216 k.k. – „znieważenie”, art. 202 k.k – treść pornograficzna, art. 218 k.k. – złośliwie, art. 209 k.k. - uporczywie</a:t>
            </a:r>
            <a:endParaRPr lang="pl-PL" sz="2400" dirty="0">
              <a:latin typeface="Times New Roman" pitchFamily="18" charset="0"/>
              <a:cs typeface="Times New Roman" pitchFamily="18" charset="0"/>
            </a:endParaRPr>
          </a:p>
        </p:txBody>
      </p:sp>
    </p:spTree>
    <p:extLst>
      <p:ext uri="{BB962C8B-B14F-4D97-AF65-F5344CB8AC3E}">
        <p14:creationId xmlns:p14="http://schemas.microsoft.com/office/powerpoint/2010/main" val="2229547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251520" y="620688"/>
            <a:ext cx="8435280" cy="5399112"/>
          </a:xfrm>
        </p:spPr>
        <p:txBody>
          <a:bodyPr>
            <a:normAutofit/>
          </a:bodyPr>
          <a:lstStyle/>
          <a:p>
            <a:pPr algn="just">
              <a:buFont typeface="Wingdings" pitchFamily="2" charset="2"/>
              <a:buChar char="v"/>
            </a:pPr>
            <a:r>
              <a:rPr lang="pl-PL" b="1" dirty="0" smtClean="0">
                <a:solidFill>
                  <a:schemeClr val="accent1"/>
                </a:solidFill>
                <a:latin typeface="Times New Roman" pitchFamily="18" charset="0"/>
                <a:cs typeface="Times New Roman" pitchFamily="18" charset="0"/>
              </a:rPr>
              <a:t>A)Znamiona wyrażone w języku technicznym (specjalistycznym)- </a:t>
            </a:r>
            <a:r>
              <a:rPr lang="pl-PL" dirty="0" smtClean="0">
                <a:latin typeface="Times New Roman" pitchFamily="18" charset="0"/>
                <a:cs typeface="Times New Roman" pitchFamily="18" charset="0"/>
              </a:rPr>
              <a:t>dla odczytania ich znaczenia  konieczne staje się odniesienie do jakiejś dziedziny wiedzy specjalistycznej (np. medycznej: „choroba psychiczna” – art. 31 k.k., wirus HIV – art. 161 k.k.). Odwołanie do wiedzy specjalnej jest wynikiem konieczności ustalenia właściwego znaczenia znamion, stąd określa się je niekiedy mianem </a:t>
            </a:r>
            <a:r>
              <a:rPr lang="pl-PL" dirty="0" smtClean="0">
                <a:solidFill>
                  <a:schemeClr val="accent1"/>
                </a:solidFill>
                <a:latin typeface="Times New Roman" pitchFamily="18" charset="0"/>
                <a:cs typeface="Times New Roman" pitchFamily="18" charset="0"/>
              </a:rPr>
              <a:t>znamion odsyłających,</a:t>
            </a:r>
          </a:p>
          <a:p>
            <a:pPr algn="just">
              <a:buFont typeface="Wingdings" pitchFamily="2" charset="2"/>
              <a:buChar char="v"/>
            </a:pPr>
            <a:r>
              <a:rPr lang="pl-PL" b="1" dirty="0" smtClean="0">
                <a:solidFill>
                  <a:schemeClr val="accent1"/>
                </a:solidFill>
                <a:latin typeface="Times New Roman" pitchFamily="18" charset="0"/>
                <a:cs typeface="Times New Roman" pitchFamily="18" charset="0"/>
              </a:rPr>
              <a:t>A’)Znamiona normatywne - </a:t>
            </a:r>
            <a:r>
              <a:rPr lang="pl-PL" dirty="0" smtClean="0">
                <a:latin typeface="Times New Roman" pitchFamily="18" charset="0"/>
                <a:cs typeface="Times New Roman" pitchFamily="18" charset="0"/>
              </a:rPr>
              <a:t>to szczególna gałąź znamion specjalistycznych, posługują się one bowiem pojęciami z języka prawniczego, np. „funkcjonariusz publiczny”, „przestępstwo skarbowe”, „wierzyciel”, „dłużnik”, „upadłość”, „papier wartościowy”</a:t>
            </a:r>
          </a:p>
          <a:p>
            <a:pPr algn="just">
              <a:buFont typeface="Wingdings" pitchFamily="2" charset="2"/>
              <a:buChar char="v"/>
            </a:pPr>
            <a:endParaRPr lang="pl-PL" b="1" dirty="0">
              <a:solidFill>
                <a:schemeClr val="accent1"/>
              </a:solidFill>
              <a:latin typeface="Times New Roman" pitchFamily="18" charset="0"/>
              <a:cs typeface="Times New Roman" pitchFamily="18" charset="0"/>
            </a:endParaRPr>
          </a:p>
        </p:txBody>
      </p:sp>
    </p:spTree>
    <p:extLst>
      <p:ext uri="{BB962C8B-B14F-4D97-AF65-F5344CB8AC3E}">
        <p14:creationId xmlns:p14="http://schemas.microsoft.com/office/powerpoint/2010/main" val="281563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467544" y="476672"/>
            <a:ext cx="8219256" cy="5543128"/>
          </a:xfrm>
        </p:spPr>
        <p:txBody>
          <a:bodyPr/>
          <a:lstStyle/>
          <a:p>
            <a:pPr algn="just">
              <a:buFont typeface="Wingdings" pitchFamily="2" charset="2"/>
              <a:buChar char="v"/>
            </a:pPr>
            <a:r>
              <a:rPr lang="pl-PL" b="1" dirty="0" smtClean="0">
                <a:solidFill>
                  <a:schemeClr val="accent1"/>
                </a:solidFill>
                <a:latin typeface="Times New Roman" pitchFamily="18" charset="0"/>
                <a:cs typeface="Times New Roman" pitchFamily="18" charset="0"/>
              </a:rPr>
              <a:t>B) Znamiona wyrażone w języku potocznym - </a:t>
            </a:r>
            <a:r>
              <a:rPr lang="pl-PL" dirty="0" smtClean="0">
                <a:latin typeface="Times New Roman" pitchFamily="18" charset="0"/>
                <a:cs typeface="Times New Roman" pitchFamily="18" charset="0"/>
              </a:rPr>
              <a:t>nie wymagają sięgania do innych dziedzin wiedzy, mają takie znaczenie, jakie nadaje im język potoczny. Niekiedy w ustawie karnej pewnym wyrażeniom nadaje się znaczenie bardziej precyzyjne od tego, które funkcjonuje w języku potocznym (np. art. 115 §10 k.k. – młodociany, art. 115 § 12 k.k. – groźba bezprawna, art. 115 § 11 k.k. – osoba najbliższa</a:t>
            </a:r>
            <a:r>
              <a:rPr lang="pl-PL" dirty="0">
                <a:latin typeface="Times New Roman" pitchFamily="18" charset="0"/>
                <a:cs typeface="Times New Roman" pitchFamily="18" charset="0"/>
              </a:rPr>
              <a:t>)</a:t>
            </a:r>
            <a:endParaRPr lang="pl-PL" b="1" dirty="0">
              <a:solidFill>
                <a:schemeClr val="accent1"/>
              </a:solidFill>
              <a:latin typeface="Times New Roman" pitchFamily="18" charset="0"/>
              <a:cs typeface="Times New Roman" pitchFamily="18" charset="0"/>
            </a:endParaRPr>
          </a:p>
        </p:txBody>
      </p:sp>
    </p:spTree>
    <p:extLst>
      <p:ext uri="{BB962C8B-B14F-4D97-AF65-F5344CB8AC3E}">
        <p14:creationId xmlns:p14="http://schemas.microsoft.com/office/powerpoint/2010/main" val="267929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323528" y="332656"/>
            <a:ext cx="8348464" cy="5615136"/>
          </a:xfrm>
        </p:spPr>
        <p:txBody>
          <a:bodyPr/>
          <a:lstStyle/>
          <a:p>
            <a:pPr algn="just">
              <a:buFont typeface="Wingdings" pitchFamily="2" charset="2"/>
              <a:buChar char="v"/>
            </a:pPr>
            <a:r>
              <a:rPr lang="pl-PL" b="1" dirty="0" smtClean="0">
                <a:solidFill>
                  <a:schemeClr val="accent1"/>
                </a:solidFill>
                <a:latin typeface="Times New Roman" pitchFamily="18" charset="0"/>
                <a:cs typeface="Times New Roman" pitchFamily="18" charset="0"/>
              </a:rPr>
              <a:t>A) Znamiona ostre </a:t>
            </a:r>
            <a:r>
              <a:rPr lang="pl-PL" dirty="0" smtClean="0">
                <a:latin typeface="Times New Roman" pitchFamily="18" charset="0"/>
                <a:cs typeface="Times New Roman" pitchFamily="18" charset="0"/>
              </a:rPr>
              <a:t>– wyraźnie określają zakres czynu zabronionego, nie ma zatem wątpliwości, czy dany przedmiot wchodzi w zakres pojęcia („pieniądz”, „człowiek”, „matka”). Wyznaczają ścisłą granicę pomiędzy zachowaniami penalizowanymi, a sferą indyferentną prawnokarnie.</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b="1" dirty="0" smtClean="0">
                <a:solidFill>
                  <a:schemeClr val="accent1"/>
                </a:solidFill>
                <a:latin typeface="Times New Roman" pitchFamily="18" charset="0"/>
                <a:cs typeface="Times New Roman" pitchFamily="18" charset="0"/>
              </a:rPr>
              <a:t>B) Znamiona nieostre </a:t>
            </a:r>
            <a:r>
              <a:rPr lang="pl-PL" dirty="0" smtClean="0">
                <a:latin typeface="Times New Roman" pitchFamily="18" charset="0"/>
                <a:cs typeface="Times New Roman" pitchFamily="18" charset="0"/>
              </a:rPr>
              <a:t>– występują wówczas, gdy granice penalizacji są płynne, zakres ich desygnatów nie jest ani jasny, ani jednoznaczny; są to znamiona wartościujące przez stopniowanie – np. „szczególnie ciężki przypadek, „istotne zeszpecenie”</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950958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539552" y="620688"/>
            <a:ext cx="8147248" cy="5399112"/>
          </a:xfrm>
        </p:spPr>
        <p:txBody>
          <a:bodyPr/>
          <a:lstStyle/>
          <a:p>
            <a:pPr algn="just">
              <a:buFont typeface="Wingdings" pitchFamily="2" charset="2"/>
              <a:buChar char="v"/>
            </a:pPr>
            <a:r>
              <a:rPr lang="pl-PL" b="1" dirty="0" smtClean="0">
                <a:solidFill>
                  <a:schemeClr val="accent1"/>
                </a:solidFill>
                <a:latin typeface="Times New Roman" pitchFamily="18" charset="0"/>
                <a:cs typeface="Times New Roman" pitchFamily="18" charset="0"/>
              </a:rPr>
              <a:t>A) Znamiona liczbowe </a:t>
            </a:r>
            <a:r>
              <a:rPr lang="pl-PL" dirty="0" smtClean="0">
                <a:latin typeface="Times New Roman" pitchFamily="18" charset="0"/>
                <a:cs typeface="Times New Roman" pitchFamily="18" charset="0"/>
              </a:rPr>
              <a:t>– znamiona wyrażone za pomocą liczb ( art. 189 §2 k.k. – 7 dni, art. 200 k.k. – 15 lat). Mają one bardzo ostry charakter.</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b="1" dirty="0" smtClean="0">
                <a:solidFill>
                  <a:schemeClr val="accent1"/>
                </a:solidFill>
                <a:latin typeface="Times New Roman" pitchFamily="18" charset="0"/>
                <a:cs typeface="Times New Roman" pitchFamily="18" charset="0"/>
              </a:rPr>
              <a:t>B) Znamiona ilościowe </a:t>
            </a:r>
            <a:r>
              <a:rPr lang="pl-PL" dirty="0" smtClean="0">
                <a:latin typeface="Times New Roman" pitchFamily="18" charset="0"/>
                <a:cs typeface="Times New Roman" pitchFamily="18" charset="0"/>
              </a:rPr>
              <a:t>– to takie, które odwołują się do pewnych wielkości lub ilości (np. „mienie znacznej wartości”, „mienie wielkiej wartości”.</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624857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sz="quarter" idx="1"/>
          </p:nvPr>
        </p:nvSpPr>
        <p:spPr>
          <a:xfrm>
            <a:off x="251520" y="404664"/>
            <a:ext cx="8712968" cy="5904656"/>
          </a:xfrm>
        </p:spPr>
        <p:txBody>
          <a:bodyPr>
            <a:normAutofit/>
          </a:bodyPr>
          <a:lstStyle/>
          <a:p>
            <a:pPr algn="just">
              <a:buFont typeface="Wingdings" pitchFamily="2" charset="2"/>
              <a:buChar char="v"/>
            </a:pPr>
            <a:r>
              <a:rPr lang="pl-PL" dirty="0" smtClean="0">
                <a:latin typeface="Times New Roman" pitchFamily="18" charset="0"/>
                <a:cs typeface="Times New Roman" pitchFamily="18" charset="0"/>
              </a:rPr>
              <a:t>W każdym typie przestępstwa można wyróżnić 4 stałe grupy znamion, które konstytuują jego byt:</a:t>
            </a:r>
          </a:p>
          <a:p>
            <a:pPr marL="0" indent="0" algn="just">
              <a:buNone/>
            </a:pPr>
            <a:endParaRPr lang="pl-PL" dirty="0">
              <a:latin typeface="Times New Roman" pitchFamily="18" charset="0"/>
              <a:cs typeface="Times New Roman" pitchFamily="18" charset="0"/>
            </a:endParaRPr>
          </a:p>
          <a:p>
            <a:pPr algn="just">
              <a:buFontTx/>
              <a:buChar char="-"/>
            </a:pPr>
            <a:r>
              <a:rPr lang="pl-PL" dirty="0" smtClean="0">
                <a:solidFill>
                  <a:schemeClr val="accent1"/>
                </a:solidFill>
                <a:latin typeface="Times New Roman" pitchFamily="18" charset="0"/>
                <a:cs typeface="Times New Roman" pitchFamily="18" charset="0"/>
              </a:rPr>
              <a:t>Znamiona przedmiotu </a:t>
            </a:r>
            <a:r>
              <a:rPr lang="pl-PL" dirty="0" smtClean="0">
                <a:latin typeface="Times New Roman" pitchFamily="18" charset="0"/>
                <a:cs typeface="Times New Roman" pitchFamily="18" charset="0"/>
              </a:rPr>
              <a:t>(dobro prawne na które skierowany jest atak, bądź to które jest nim zagrożone),</a:t>
            </a:r>
          </a:p>
          <a:p>
            <a:pPr algn="just">
              <a:buFontTx/>
              <a:buChar char="-"/>
            </a:pPr>
            <a:r>
              <a:rPr lang="pl-PL" dirty="0" smtClean="0">
                <a:solidFill>
                  <a:schemeClr val="accent1"/>
                </a:solidFill>
                <a:latin typeface="Times New Roman" pitchFamily="18" charset="0"/>
                <a:cs typeface="Times New Roman" pitchFamily="18" charset="0"/>
              </a:rPr>
              <a:t>Znamiona strony przedmiotowej </a:t>
            </a:r>
            <a:r>
              <a:rPr lang="pl-PL" dirty="0" smtClean="0">
                <a:latin typeface="Times New Roman" pitchFamily="18" charset="0"/>
                <a:cs typeface="Times New Roman" pitchFamily="18" charset="0"/>
              </a:rPr>
              <a:t>(znamię czasownikowe, skutek, związek przyczynowy, okoliczności modalne, przedmiot czynności wykonawczej),</a:t>
            </a:r>
          </a:p>
          <a:p>
            <a:pPr algn="just">
              <a:buFontTx/>
              <a:buChar char="-"/>
            </a:pPr>
            <a:r>
              <a:rPr lang="pl-PL" dirty="0" smtClean="0">
                <a:solidFill>
                  <a:schemeClr val="accent1"/>
                </a:solidFill>
                <a:latin typeface="Times New Roman" pitchFamily="18" charset="0"/>
                <a:cs typeface="Times New Roman" pitchFamily="18" charset="0"/>
              </a:rPr>
              <a:t>Znamiona podmiotu </a:t>
            </a:r>
            <a:r>
              <a:rPr lang="pl-PL" dirty="0" smtClean="0">
                <a:latin typeface="Times New Roman" pitchFamily="18" charset="0"/>
                <a:cs typeface="Times New Roman" pitchFamily="18" charset="0"/>
              </a:rPr>
              <a:t>(sprawca – w ujęciu powszechnym lub indywidualnym),</a:t>
            </a:r>
          </a:p>
          <a:p>
            <a:pPr algn="just">
              <a:buFontTx/>
              <a:buChar char="-"/>
            </a:pPr>
            <a:r>
              <a:rPr lang="pl-PL" dirty="0" smtClean="0">
                <a:solidFill>
                  <a:schemeClr val="accent1"/>
                </a:solidFill>
                <a:latin typeface="Times New Roman" pitchFamily="18" charset="0"/>
                <a:cs typeface="Times New Roman" pitchFamily="18" charset="0"/>
              </a:rPr>
              <a:t>Znamiona strony podmiotowej </a:t>
            </a:r>
            <a:r>
              <a:rPr lang="pl-PL" dirty="0" smtClean="0">
                <a:latin typeface="Times New Roman" pitchFamily="18" charset="0"/>
                <a:cs typeface="Times New Roman" pitchFamily="18" charset="0"/>
              </a:rPr>
              <a:t>(umyślność, nieumyślność, kombinacja strony podmiotowej – umyślności z nieumyślnością, cel, motywacja sprawcy)</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3904654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pitał">
  <a:themeElements>
    <a:clrScheme name="Kapitał">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Kapitał">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pitał">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123</TotalTime>
  <Words>751</Words>
  <Application>Microsoft Office PowerPoint</Application>
  <PresentationFormat>Pokaz na ekranie (4:3)</PresentationFormat>
  <Paragraphs>33</Paragraphs>
  <Slides>9</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9</vt:i4>
      </vt:variant>
    </vt:vector>
  </HeadingPairs>
  <TitlesOfParts>
    <vt:vector size="15" baseType="lpstr">
      <vt:lpstr>Franklin Gothic Book</vt:lpstr>
      <vt:lpstr>Perpetua</vt:lpstr>
      <vt:lpstr>Times New Roman</vt:lpstr>
      <vt:lpstr>Wingdings</vt:lpstr>
      <vt:lpstr>Wingdings 2</vt:lpstr>
      <vt:lpstr>Kapitał</vt:lpstr>
      <vt:lpstr>Ustawowe znamiona czynu zabronionego</vt:lpstr>
      <vt:lpstr>Zespół ustawowych znamion</vt:lpstr>
      <vt:lpstr>Prezentacja programu PowerPoint</vt:lpstr>
      <vt:lpstr>Klasyfikacja znamion przestępstwa</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Ustawowe znamiona czynu zabronionego</dc:title>
  <dc:creator>Brzezinska Joanna</dc:creator>
  <cp:lastModifiedBy>Brzezińska Joanna</cp:lastModifiedBy>
  <cp:revision>10</cp:revision>
  <dcterms:created xsi:type="dcterms:W3CDTF">2013-10-25T19:01:23Z</dcterms:created>
  <dcterms:modified xsi:type="dcterms:W3CDTF">2015-04-11T22:27:39Z</dcterms:modified>
</cp:coreProperties>
</file>