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4140" r:id="rId1"/>
  </p:sldMasterIdLst>
  <p:notesMasterIdLst>
    <p:notesMasterId r:id="rId40"/>
  </p:notesMasterIdLst>
  <p:handoutMasterIdLst>
    <p:handoutMasterId r:id="rId41"/>
  </p:handoutMasterIdLst>
  <p:sldIdLst>
    <p:sldId id="432" r:id="rId2"/>
    <p:sldId id="260" r:id="rId3"/>
    <p:sldId id="261" r:id="rId4"/>
    <p:sldId id="434" r:id="rId5"/>
    <p:sldId id="453" r:id="rId6"/>
    <p:sldId id="454" r:id="rId7"/>
    <p:sldId id="263" r:id="rId8"/>
    <p:sldId id="264" r:id="rId9"/>
    <p:sldId id="269" r:id="rId10"/>
    <p:sldId id="270" r:id="rId11"/>
    <p:sldId id="271" r:id="rId12"/>
    <p:sldId id="272" r:id="rId13"/>
    <p:sldId id="273" r:id="rId14"/>
    <p:sldId id="274" r:id="rId15"/>
    <p:sldId id="275" r:id="rId16"/>
    <p:sldId id="276" r:id="rId17"/>
    <p:sldId id="278" r:id="rId18"/>
    <p:sldId id="281" r:id="rId19"/>
    <p:sldId id="437" r:id="rId20"/>
    <p:sldId id="282" r:id="rId21"/>
    <p:sldId id="433" r:id="rId22"/>
    <p:sldId id="280" r:id="rId23"/>
    <p:sldId id="445" r:id="rId24"/>
    <p:sldId id="446" r:id="rId25"/>
    <p:sldId id="447" r:id="rId26"/>
    <p:sldId id="448" r:id="rId27"/>
    <p:sldId id="449" r:id="rId28"/>
    <p:sldId id="451" r:id="rId29"/>
    <p:sldId id="450" r:id="rId30"/>
    <p:sldId id="438" r:id="rId31"/>
    <p:sldId id="439" r:id="rId32"/>
    <p:sldId id="440" r:id="rId33"/>
    <p:sldId id="283" r:id="rId34"/>
    <p:sldId id="285" r:id="rId35"/>
    <p:sldId id="441" r:id="rId36"/>
    <p:sldId id="444" r:id="rId37"/>
    <p:sldId id="442" r:id="rId38"/>
    <p:sldId id="443" r:id="rId39"/>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103" autoAdjust="0"/>
    <p:restoredTop sz="94737" autoAdjust="0"/>
  </p:normalViewPr>
  <p:slideViewPr>
    <p:cSldViewPr>
      <p:cViewPr>
        <p:scale>
          <a:sx n="70" d="100"/>
          <a:sy n="70" d="100"/>
        </p:scale>
        <p:origin x="-642" y="-55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92" d="100"/>
        <a:sy n="92" d="100"/>
      </p:scale>
      <p:origin x="0" y="0"/>
    </p:cViewPr>
  </p:sorterViewPr>
  <p:notesViewPr>
    <p:cSldViewPr>
      <p:cViewPr varScale="1">
        <p:scale>
          <a:sx n="56" d="100"/>
          <a:sy n="56" d="100"/>
        </p:scale>
        <p:origin x="-2628"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BC80422-0A7D-4B51-940C-2685324FD4A1}" type="datetimeFigureOut">
              <a:rPr lang="pl-PL" smtClean="0"/>
              <a:pPr/>
              <a:t>2015-11-29</a:t>
            </a:fld>
            <a:endParaRPr lang="pl-PL"/>
          </a:p>
        </p:txBody>
      </p:sp>
      <p:sp>
        <p:nvSpPr>
          <p:cNvPr id="4" name="Symbol zastępczy stopki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5" name="Symbol zastępczy numeru slajd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B3CEA30-67D1-40FE-AFF1-76CF155CD734}" type="slidenum">
              <a:rPr lang="pl-PL" smtClean="0"/>
              <a:pPr/>
              <a:t>‹#›</a:t>
            </a:fld>
            <a:endParaRPr lang="pl-PL"/>
          </a:p>
        </p:txBody>
      </p:sp>
    </p:spTree>
    <p:extLst>
      <p:ext uri="{BB962C8B-B14F-4D97-AF65-F5344CB8AC3E}">
        <p14:creationId xmlns:p14="http://schemas.microsoft.com/office/powerpoint/2010/main" xmlns="" val="41416791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4557BC-75FE-4034-AD5E-155D0E1978C5}" type="datetimeFigureOut">
              <a:rPr lang="pl-PL" smtClean="0"/>
              <a:pPr/>
              <a:t>2015-11-29</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4B77F8-B329-4140-82AB-1ACD4493B2E1}" type="slidenum">
              <a:rPr lang="pl-PL" smtClean="0"/>
              <a:pPr/>
              <a:t>‹#›</a:t>
            </a:fld>
            <a:endParaRPr lang="pl-PL"/>
          </a:p>
        </p:txBody>
      </p:sp>
    </p:spTree>
    <p:extLst>
      <p:ext uri="{BB962C8B-B14F-4D97-AF65-F5344CB8AC3E}">
        <p14:creationId xmlns:p14="http://schemas.microsoft.com/office/powerpoint/2010/main" xmlns="" val="3010229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4817B06A-F3ED-48CC-92B2-94228C6EB513}" type="datetimeFigureOut">
              <a:rPr lang="pl-PL" smtClean="0"/>
              <a:pPr/>
              <a:t>2015-11-29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B21E51E-9CC1-44B5-B478-1491F164E677}" type="slidenum">
              <a:rPr lang="pl-PL" smtClean="0"/>
              <a:pPr/>
              <a:t>‹#›</a:t>
            </a:fld>
            <a:endParaRPr lang="pl-PL"/>
          </a:p>
        </p:txBody>
      </p:sp>
    </p:spTree>
    <p:extLst>
      <p:ext uri="{BB962C8B-B14F-4D97-AF65-F5344CB8AC3E}">
        <p14:creationId xmlns:p14="http://schemas.microsoft.com/office/powerpoint/2010/main" xmlns="" val="217490311"/>
      </p:ext>
    </p:extLst>
  </p:cSld>
  <p:clrMapOvr>
    <a:masterClrMapping/>
  </p:clrMapOvr>
  <p:transition spd="slow">
    <p:push dir="u"/>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4817B06A-F3ED-48CC-92B2-94228C6EB513}" type="datetimeFigureOut">
              <a:rPr lang="pl-PL" smtClean="0"/>
              <a:pPr/>
              <a:t>2015-11-29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B21E51E-9CC1-44B5-B478-1491F164E677}" type="slidenum">
              <a:rPr lang="pl-PL" smtClean="0"/>
              <a:pPr/>
              <a:t>‹#›</a:t>
            </a:fld>
            <a:endParaRPr lang="pl-PL"/>
          </a:p>
        </p:txBody>
      </p:sp>
    </p:spTree>
    <p:extLst>
      <p:ext uri="{BB962C8B-B14F-4D97-AF65-F5344CB8AC3E}">
        <p14:creationId xmlns:p14="http://schemas.microsoft.com/office/powerpoint/2010/main" xmlns="" val="3881755194"/>
      </p:ext>
    </p:extLst>
  </p:cSld>
  <p:clrMapOvr>
    <a:masterClrMapping/>
  </p:clrMapOvr>
  <p:transition spd="slow">
    <p:push dir="u"/>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4817B06A-F3ED-48CC-92B2-94228C6EB513}" type="datetimeFigureOut">
              <a:rPr lang="pl-PL" smtClean="0"/>
              <a:pPr/>
              <a:t>2015-11-29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B21E51E-9CC1-44B5-B478-1491F164E677}" type="slidenum">
              <a:rPr lang="pl-PL" smtClean="0"/>
              <a:pPr/>
              <a:t>‹#›</a:t>
            </a:fld>
            <a:endParaRPr lang="pl-PL"/>
          </a:p>
        </p:txBody>
      </p:sp>
    </p:spTree>
    <p:extLst>
      <p:ext uri="{BB962C8B-B14F-4D97-AF65-F5344CB8AC3E}">
        <p14:creationId xmlns:p14="http://schemas.microsoft.com/office/powerpoint/2010/main" xmlns="" val="3477580332"/>
      </p:ext>
    </p:extLst>
  </p:cSld>
  <p:clrMapOvr>
    <a:masterClrMapping/>
  </p:clrMapOvr>
  <p:transition spd="slow">
    <p:push dir="u"/>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4817B06A-F3ED-48CC-92B2-94228C6EB513}" type="datetimeFigureOut">
              <a:rPr lang="pl-PL" smtClean="0"/>
              <a:pPr/>
              <a:t>2015-11-29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B21E51E-9CC1-44B5-B478-1491F164E677}" type="slidenum">
              <a:rPr lang="pl-PL" smtClean="0"/>
              <a:pPr/>
              <a:t>‹#›</a:t>
            </a:fld>
            <a:endParaRPr lang="pl-PL"/>
          </a:p>
        </p:txBody>
      </p:sp>
    </p:spTree>
    <p:extLst>
      <p:ext uri="{BB962C8B-B14F-4D97-AF65-F5344CB8AC3E}">
        <p14:creationId xmlns:p14="http://schemas.microsoft.com/office/powerpoint/2010/main" xmlns="" val="1549688207"/>
      </p:ext>
    </p:extLst>
  </p:cSld>
  <p:clrMapOvr>
    <a:masterClrMapping/>
  </p:clrMapOvr>
  <p:transition spd="slow">
    <p:push dir="u"/>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4817B06A-F3ED-48CC-92B2-94228C6EB513}" type="datetimeFigureOut">
              <a:rPr lang="pl-PL" smtClean="0"/>
              <a:pPr/>
              <a:t>2015-11-29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8B21E51E-9CC1-44B5-B478-1491F164E677}" type="slidenum">
              <a:rPr lang="pl-PL" smtClean="0"/>
              <a:pPr/>
              <a:t>‹#›</a:t>
            </a:fld>
            <a:endParaRPr lang="pl-PL"/>
          </a:p>
        </p:txBody>
      </p:sp>
    </p:spTree>
    <p:extLst>
      <p:ext uri="{BB962C8B-B14F-4D97-AF65-F5344CB8AC3E}">
        <p14:creationId xmlns:p14="http://schemas.microsoft.com/office/powerpoint/2010/main" xmlns="" val="2991409262"/>
      </p:ext>
    </p:extLst>
  </p:cSld>
  <p:clrMapOvr>
    <a:masterClrMapping/>
  </p:clrMapOvr>
  <p:transition spd="slow">
    <p:push dir="u"/>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4817B06A-F3ED-48CC-92B2-94228C6EB513}" type="datetimeFigureOut">
              <a:rPr lang="pl-PL" smtClean="0"/>
              <a:pPr/>
              <a:t>2015-11-29</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8B21E51E-9CC1-44B5-B478-1491F164E677}" type="slidenum">
              <a:rPr lang="pl-PL" smtClean="0"/>
              <a:pPr/>
              <a:t>‹#›</a:t>
            </a:fld>
            <a:endParaRPr lang="pl-PL"/>
          </a:p>
        </p:txBody>
      </p:sp>
    </p:spTree>
    <p:extLst>
      <p:ext uri="{BB962C8B-B14F-4D97-AF65-F5344CB8AC3E}">
        <p14:creationId xmlns:p14="http://schemas.microsoft.com/office/powerpoint/2010/main" xmlns="" val="302516712"/>
      </p:ext>
    </p:extLst>
  </p:cSld>
  <p:clrMapOvr>
    <a:masterClrMapping/>
  </p:clrMapOvr>
  <p:transition spd="slow">
    <p:push dir="u"/>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4817B06A-F3ED-48CC-92B2-94228C6EB513}" type="datetimeFigureOut">
              <a:rPr lang="pl-PL" smtClean="0"/>
              <a:pPr/>
              <a:t>2015-11-29</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8B21E51E-9CC1-44B5-B478-1491F164E677}" type="slidenum">
              <a:rPr lang="pl-PL" smtClean="0"/>
              <a:pPr/>
              <a:t>‹#›</a:t>
            </a:fld>
            <a:endParaRPr lang="pl-PL"/>
          </a:p>
        </p:txBody>
      </p:sp>
    </p:spTree>
    <p:extLst>
      <p:ext uri="{BB962C8B-B14F-4D97-AF65-F5344CB8AC3E}">
        <p14:creationId xmlns:p14="http://schemas.microsoft.com/office/powerpoint/2010/main" xmlns="" val="1404827113"/>
      </p:ext>
    </p:extLst>
  </p:cSld>
  <p:clrMapOvr>
    <a:masterClrMapping/>
  </p:clrMapOvr>
  <p:transition spd="slow">
    <p:push dir="u"/>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4817B06A-F3ED-48CC-92B2-94228C6EB513}" type="datetimeFigureOut">
              <a:rPr lang="pl-PL" smtClean="0"/>
              <a:pPr/>
              <a:t>2015-11-29</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8B21E51E-9CC1-44B5-B478-1491F164E677}" type="slidenum">
              <a:rPr lang="pl-PL" smtClean="0"/>
              <a:pPr/>
              <a:t>‹#›</a:t>
            </a:fld>
            <a:endParaRPr lang="pl-PL"/>
          </a:p>
        </p:txBody>
      </p:sp>
    </p:spTree>
    <p:extLst>
      <p:ext uri="{BB962C8B-B14F-4D97-AF65-F5344CB8AC3E}">
        <p14:creationId xmlns:p14="http://schemas.microsoft.com/office/powerpoint/2010/main" xmlns="" val="3675177001"/>
      </p:ext>
    </p:extLst>
  </p:cSld>
  <p:clrMapOvr>
    <a:masterClrMapping/>
  </p:clrMapOvr>
  <p:transition spd="slow">
    <p:push dir="u"/>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4817B06A-F3ED-48CC-92B2-94228C6EB513}" type="datetimeFigureOut">
              <a:rPr lang="pl-PL" smtClean="0"/>
              <a:pPr/>
              <a:t>2015-11-29</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8B21E51E-9CC1-44B5-B478-1491F164E677}" type="slidenum">
              <a:rPr lang="pl-PL" smtClean="0"/>
              <a:pPr/>
              <a:t>‹#›</a:t>
            </a:fld>
            <a:endParaRPr lang="pl-PL"/>
          </a:p>
        </p:txBody>
      </p:sp>
    </p:spTree>
    <p:extLst>
      <p:ext uri="{BB962C8B-B14F-4D97-AF65-F5344CB8AC3E}">
        <p14:creationId xmlns:p14="http://schemas.microsoft.com/office/powerpoint/2010/main" xmlns="" val="3453863990"/>
      </p:ext>
    </p:extLst>
  </p:cSld>
  <p:clrMapOvr>
    <a:masterClrMapping/>
  </p:clrMapOvr>
  <p:transition spd="slow">
    <p:push dir="u"/>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4817B06A-F3ED-48CC-92B2-94228C6EB513}" type="datetimeFigureOut">
              <a:rPr lang="pl-PL" smtClean="0"/>
              <a:pPr/>
              <a:t>2015-11-29</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8B21E51E-9CC1-44B5-B478-1491F164E677}" type="slidenum">
              <a:rPr lang="pl-PL" smtClean="0"/>
              <a:pPr/>
              <a:t>‹#›</a:t>
            </a:fld>
            <a:endParaRPr lang="pl-PL"/>
          </a:p>
        </p:txBody>
      </p:sp>
    </p:spTree>
    <p:extLst>
      <p:ext uri="{BB962C8B-B14F-4D97-AF65-F5344CB8AC3E}">
        <p14:creationId xmlns:p14="http://schemas.microsoft.com/office/powerpoint/2010/main" xmlns="" val="3923744102"/>
      </p:ext>
    </p:extLst>
  </p:cSld>
  <p:clrMapOvr>
    <a:masterClrMapping/>
  </p:clrMapOvr>
  <p:transition spd="slow">
    <p:push dir="u"/>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4817B06A-F3ED-48CC-92B2-94228C6EB513}" type="datetimeFigureOut">
              <a:rPr lang="pl-PL" smtClean="0"/>
              <a:pPr/>
              <a:t>2015-11-29</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8B21E51E-9CC1-44B5-B478-1491F164E677}" type="slidenum">
              <a:rPr lang="pl-PL" smtClean="0"/>
              <a:pPr/>
              <a:t>‹#›</a:t>
            </a:fld>
            <a:endParaRPr lang="pl-PL"/>
          </a:p>
        </p:txBody>
      </p:sp>
    </p:spTree>
    <p:extLst>
      <p:ext uri="{BB962C8B-B14F-4D97-AF65-F5344CB8AC3E}">
        <p14:creationId xmlns:p14="http://schemas.microsoft.com/office/powerpoint/2010/main" xmlns="" val="3402559380"/>
      </p:ext>
    </p:extLst>
  </p:cSld>
  <p:clrMapOvr>
    <a:masterClrMapping/>
  </p:clrMapOvr>
  <p:transition spd="slow">
    <p:push dir="u"/>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17B06A-F3ED-48CC-92B2-94228C6EB513}" type="datetimeFigureOut">
              <a:rPr lang="pl-PL" smtClean="0"/>
              <a:pPr/>
              <a:t>2015-11-29</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21E51E-9CC1-44B5-B478-1491F164E677}" type="slidenum">
              <a:rPr lang="pl-PL" smtClean="0"/>
              <a:pPr/>
              <a:t>‹#›</a:t>
            </a:fld>
            <a:endParaRPr lang="pl-PL"/>
          </a:p>
        </p:txBody>
      </p:sp>
    </p:spTree>
    <p:extLst>
      <p:ext uri="{BB962C8B-B14F-4D97-AF65-F5344CB8AC3E}">
        <p14:creationId xmlns:p14="http://schemas.microsoft.com/office/powerpoint/2010/main" xmlns="" val="1968399417"/>
      </p:ext>
    </p:extLst>
  </p:cSld>
  <p:clrMap bg1="lt1" tx1="dk1" bg2="lt2" tx2="dk2" accent1="accent1" accent2="accent2" accent3="accent3" accent4="accent4" accent5="accent5" accent6="accent6" hlink="hlink" folHlink="folHlink"/>
  <p:sldLayoutIdLst>
    <p:sldLayoutId id="2147484141" r:id="rId1"/>
    <p:sldLayoutId id="2147484142" r:id="rId2"/>
    <p:sldLayoutId id="2147484143" r:id="rId3"/>
    <p:sldLayoutId id="2147484144" r:id="rId4"/>
    <p:sldLayoutId id="2147484145" r:id="rId5"/>
    <p:sldLayoutId id="2147484146" r:id="rId6"/>
    <p:sldLayoutId id="2147484147" r:id="rId7"/>
    <p:sldLayoutId id="2147484148" r:id="rId8"/>
    <p:sldLayoutId id="2147484149" r:id="rId9"/>
    <p:sldLayoutId id="2147484150" r:id="rId10"/>
    <p:sldLayoutId id="2147484151" r:id="rId11"/>
  </p:sldLayoutIdLst>
  <p:transition spd="slow">
    <p:push dir="u"/>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Wykład II</a:t>
            </a:r>
            <a:endParaRPr lang="pl-PL" dirty="0"/>
          </a:p>
        </p:txBody>
      </p:sp>
      <p:sp>
        <p:nvSpPr>
          <p:cNvPr id="3" name="Symbol zastępczy zawartości 2"/>
          <p:cNvSpPr>
            <a:spLocks noGrp="1"/>
          </p:cNvSpPr>
          <p:nvPr>
            <p:ph idx="1"/>
          </p:nvPr>
        </p:nvSpPr>
        <p:spPr/>
        <p:txBody>
          <a:bodyPr/>
          <a:lstStyle/>
          <a:p>
            <a:pPr marL="0" indent="0" algn="ctr">
              <a:buNone/>
            </a:pPr>
            <a:endParaRPr lang="pl-PL" dirty="0"/>
          </a:p>
          <a:p>
            <a:pPr marL="0" indent="0" algn="ctr">
              <a:buNone/>
            </a:pPr>
            <a:endParaRPr lang="pl-PL" dirty="0" smtClean="0"/>
          </a:p>
          <a:p>
            <a:pPr marL="0" indent="0" algn="ctr">
              <a:buNone/>
            </a:pPr>
            <a:r>
              <a:rPr lang="pl-PL" b="1" dirty="0" smtClean="0"/>
              <a:t>Funkcje i zasady Prawa o wykroczeniach </a:t>
            </a:r>
          </a:p>
          <a:p>
            <a:pPr marL="0" indent="0" algn="ctr">
              <a:buNone/>
            </a:pPr>
            <a:endParaRPr lang="pl-PL" dirty="0"/>
          </a:p>
          <a:p>
            <a:pPr marL="0" indent="0" algn="ctr">
              <a:buNone/>
            </a:pPr>
            <a:endParaRPr lang="pl-PL" dirty="0" smtClean="0"/>
          </a:p>
          <a:p>
            <a:pPr marL="0" indent="0" algn="ctr">
              <a:buNone/>
            </a:pPr>
            <a:r>
              <a:rPr lang="pl-PL" dirty="0" smtClean="0"/>
              <a:t>                                           dr Katarzyna </a:t>
            </a:r>
            <a:r>
              <a:rPr lang="pl-PL" dirty="0" err="1" smtClean="0"/>
              <a:t>Łucarz</a:t>
            </a:r>
            <a:r>
              <a:rPr lang="pl-PL" dirty="0" smtClean="0"/>
              <a:t> </a:t>
            </a:r>
          </a:p>
        </p:txBody>
      </p:sp>
    </p:spTree>
    <p:extLst>
      <p:ext uri="{BB962C8B-B14F-4D97-AF65-F5344CB8AC3E}">
        <p14:creationId xmlns:p14="http://schemas.microsoft.com/office/powerpoint/2010/main" xmlns="" val="74159356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a:effectLst/>
              </a:rPr>
              <a:t>Funkcja restytucyjna (kompensacyjna</a:t>
            </a:r>
            <a:r>
              <a:rPr lang="pl-PL" b="1" dirty="0" smtClean="0">
                <a:effectLst/>
              </a:rPr>
              <a:t>)</a:t>
            </a:r>
            <a:endParaRPr lang="pl-PL" b="1" dirty="0"/>
          </a:p>
        </p:txBody>
      </p:sp>
      <p:sp>
        <p:nvSpPr>
          <p:cNvPr id="3" name="Symbol zastępczy zawartości 2"/>
          <p:cNvSpPr>
            <a:spLocks noGrp="1"/>
          </p:cNvSpPr>
          <p:nvPr>
            <p:ph idx="1"/>
          </p:nvPr>
        </p:nvSpPr>
        <p:spPr>
          <a:xfrm>
            <a:off x="457200" y="1882808"/>
            <a:ext cx="8229600" cy="2122256"/>
          </a:xfrm>
        </p:spPr>
        <p:txBody>
          <a:bodyPr>
            <a:normAutofit fontScale="77500" lnSpcReduction="20000"/>
          </a:bodyPr>
          <a:lstStyle/>
          <a:p>
            <a:r>
              <a:rPr lang="pl-PL" sz="2400" dirty="0"/>
              <a:t>Odnosi się przede wszystkim do osoby pokrzywdzonej </a:t>
            </a:r>
            <a:r>
              <a:rPr lang="pl-PL" sz="2400" dirty="0" smtClean="0"/>
              <a:t>wykroczeniem. Wzmacnia jego pozycję i rolę w triadzie społeczeństwo – sprawca-  pokrzywdzony. Umożliwia dochodzenie naprawnienia szkody wyrządzonej wykroczeniem. Funkcja </a:t>
            </a:r>
            <a:r>
              <a:rPr lang="pl-PL" sz="2400" dirty="0"/>
              <a:t>ta zyskała na znaczeniu po 1997 r., kiedy to wprowadzono nowy </a:t>
            </a:r>
            <a:r>
              <a:rPr lang="pl-PL" sz="2400" dirty="0" smtClean="0"/>
              <a:t>k.k</a:t>
            </a:r>
            <a:r>
              <a:rPr lang="pl-PL" sz="2400" dirty="0"/>
              <a:t>. </a:t>
            </a:r>
            <a:r>
              <a:rPr lang="pl-PL" sz="2400" dirty="0" smtClean="0"/>
              <a:t>Jej realizacji służą różne instytucje prawnokarne, np. naprawienie szkody.</a:t>
            </a:r>
            <a:endParaRPr lang="pl-PL" sz="2400" dirty="0"/>
          </a:p>
          <a:p>
            <a:pPr marL="64008" indent="0">
              <a:buNone/>
            </a:pPr>
            <a:endParaRPr lang="pl-PL" sz="2400" dirty="0"/>
          </a:p>
          <a:p>
            <a:r>
              <a:rPr lang="pl-PL" sz="2400" dirty="0"/>
              <a:t>Restytucja – naprawienie szkody wyrządzonej przestępstwem. </a:t>
            </a:r>
          </a:p>
          <a:p>
            <a:pPr marL="64008" indent="0">
              <a:buNone/>
            </a:pPr>
            <a:endParaRPr lang="pl-PL" sz="2400" dirty="0"/>
          </a:p>
        </p:txBody>
      </p:sp>
    </p:spTree>
    <p:extLst>
      <p:ext uri="{BB962C8B-B14F-4D97-AF65-F5344CB8AC3E}">
        <p14:creationId xmlns:p14="http://schemas.microsoft.com/office/powerpoint/2010/main" xmlns="" val="1177568298"/>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79512" y="260648"/>
            <a:ext cx="8640960" cy="1399032"/>
          </a:xfrm>
        </p:spPr>
        <p:txBody>
          <a:bodyPr>
            <a:normAutofit fontScale="90000"/>
          </a:bodyPr>
          <a:lstStyle/>
          <a:p>
            <a:r>
              <a:rPr lang="pl-PL" b="1" dirty="0">
                <a:effectLst/>
              </a:rPr>
              <a:t>Podstawowe zasady prawa </a:t>
            </a:r>
            <a:r>
              <a:rPr lang="pl-PL" b="1" dirty="0" smtClean="0"/>
              <a:t>wykroczeń</a:t>
            </a:r>
            <a:r>
              <a:rPr lang="pl-PL" dirty="0" smtClean="0">
                <a:effectLst/>
              </a:rPr>
              <a:t> </a:t>
            </a:r>
            <a:endParaRPr lang="pl-PL" dirty="0"/>
          </a:p>
        </p:txBody>
      </p:sp>
      <p:sp>
        <p:nvSpPr>
          <p:cNvPr id="3" name="Symbol zastępczy zawartości 2"/>
          <p:cNvSpPr>
            <a:spLocks noGrp="1"/>
          </p:cNvSpPr>
          <p:nvPr>
            <p:ph idx="1"/>
          </p:nvPr>
        </p:nvSpPr>
        <p:spPr>
          <a:xfrm>
            <a:off x="467544" y="1628800"/>
            <a:ext cx="8229600" cy="4525963"/>
          </a:xfrm>
        </p:spPr>
        <p:txBody>
          <a:bodyPr>
            <a:normAutofit/>
          </a:bodyPr>
          <a:lstStyle/>
          <a:p>
            <a:endParaRPr lang="pl-PL" sz="2000" dirty="0" smtClean="0"/>
          </a:p>
          <a:p>
            <a:r>
              <a:rPr lang="pl-PL" sz="2800" dirty="0" smtClean="0"/>
              <a:t> NULLA  CONTRAVENTIO </a:t>
            </a:r>
            <a:r>
              <a:rPr lang="pl-PL" sz="2800" dirty="0"/>
              <a:t>SINE LEGE </a:t>
            </a:r>
            <a:endParaRPr lang="pl-PL" sz="2800" dirty="0" smtClean="0"/>
          </a:p>
          <a:p>
            <a:r>
              <a:rPr lang="pl-PL" sz="2800" dirty="0"/>
              <a:t> </a:t>
            </a:r>
            <a:r>
              <a:rPr lang="pl-PL" sz="2800" dirty="0" smtClean="0"/>
              <a:t>NULLA CONTRAVENTIO </a:t>
            </a:r>
            <a:r>
              <a:rPr lang="pl-PL" sz="2800" dirty="0"/>
              <a:t>SINE PERICULO SOCIALI </a:t>
            </a:r>
            <a:endParaRPr lang="pl-PL" sz="2800" dirty="0" smtClean="0"/>
          </a:p>
          <a:p>
            <a:r>
              <a:rPr lang="pl-PL" sz="2800" dirty="0"/>
              <a:t> </a:t>
            </a:r>
            <a:r>
              <a:rPr lang="pl-PL" sz="2800" dirty="0" smtClean="0"/>
              <a:t>NULLA </a:t>
            </a:r>
            <a:r>
              <a:rPr lang="pl-PL" sz="2800" dirty="0"/>
              <a:t>POENA SINE LEGE </a:t>
            </a:r>
            <a:endParaRPr lang="pl-PL" sz="2800" dirty="0" smtClean="0"/>
          </a:p>
          <a:p>
            <a:r>
              <a:rPr lang="pl-PL" sz="2800" dirty="0" smtClean="0"/>
              <a:t> NULLA CONTRAVENTIO </a:t>
            </a:r>
            <a:r>
              <a:rPr lang="pl-PL" sz="2800" dirty="0"/>
              <a:t>SINE CULPA </a:t>
            </a:r>
            <a:endParaRPr lang="pl-PL" sz="2800" dirty="0" smtClean="0"/>
          </a:p>
          <a:p>
            <a:r>
              <a:rPr lang="pl-PL" sz="2800" dirty="0" smtClean="0"/>
              <a:t> </a:t>
            </a:r>
            <a:r>
              <a:rPr lang="pl-PL" sz="2800" dirty="0"/>
              <a:t>LEX CRIMINALIS RETRO NON </a:t>
            </a:r>
            <a:r>
              <a:rPr lang="pl-PL" sz="2800" dirty="0" smtClean="0"/>
              <a:t>AGIT</a:t>
            </a:r>
          </a:p>
          <a:p>
            <a:r>
              <a:rPr lang="pl-PL" sz="2800" dirty="0" smtClean="0"/>
              <a:t> LEX CRIMINALIS RETRO AGIT</a:t>
            </a:r>
          </a:p>
          <a:p>
            <a:pPr marL="0" indent="0">
              <a:buNone/>
            </a:pPr>
            <a:endParaRPr lang="pl-PL" sz="2800" dirty="0"/>
          </a:p>
          <a:p>
            <a:endParaRPr lang="pl-PL" sz="2800" dirty="0" smtClean="0"/>
          </a:p>
          <a:p>
            <a:endParaRPr lang="pl-PL" sz="2000" dirty="0"/>
          </a:p>
          <a:p>
            <a:endParaRPr lang="pl-PL" sz="2000" dirty="0" smtClean="0"/>
          </a:p>
          <a:p>
            <a:pPr marL="64008" indent="0">
              <a:buNone/>
            </a:pPr>
            <a:endParaRPr lang="pl-PL" sz="900" dirty="0" smtClean="0"/>
          </a:p>
          <a:p>
            <a:pPr marL="64008" indent="0">
              <a:buNone/>
            </a:pPr>
            <a:endParaRPr lang="pl-PL" sz="900" dirty="0"/>
          </a:p>
          <a:p>
            <a:pPr marL="64008" indent="0" algn="r">
              <a:buNone/>
            </a:pPr>
            <a:endParaRPr lang="pl-PL" sz="900" dirty="0"/>
          </a:p>
        </p:txBody>
      </p:sp>
    </p:spTree>
    <p:extLst>
      <p:ext uri="{BB962C8B-B14F-4D97-AF65-F5344CB8AC3E}">
        <p14:creationId xmlns:p14="http://schemas.microsoft.com/office/powerpoint/2010/main" xmlns="" val="1028663579"/>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79512" y="28819"/>
            <a:ext cx="8352928" cy="1001266"/>
          </a:xfrm>
        </p:spPr>
        <p:txBody>
          <a:bodyPr/>
          <a:lstStyle/>
          <a:p>
            <a:r>
              <a:rPr lang="pl-PL" dirty="0" smtClean="0">
                <a:effectLst/>
              </a:rPr>
              <a:t> </a:t>
            </a:r>
            <a:r>
              <a:rPr lang="pl-PL" b="1" dirty="0" smtClean="0">
                <a:effectLst/>
              </a:rPr>
              <a:t>NULLA CONTRAVENTIO </a:t>
            </a:r>
            <a:r>
              <a:rPr lang="pl-PL" b="1" dirty="0">
                <a:effectLst/>
              </a:rPr>
              <a:t>SINE LEGE </a:t>
            </a:r>
            <a:endParaRPr lang="pl-PL" b="1" dirty="0"/>
          </a:p>
        </p:txBody>
      </p:sp>
      <p:sp>
        <p:nvSpPr>
          <p:cNvPr id="3" name="Symbol zastępczy zawartości 2"/>
          <p:cNvSpPr>
            <a:spLocks noGrp="1"/>
          </p:cNvSpPr>
          <p:nvPr>
            <p:ph idx="1"/>
          </p:nvPr>
        </p:nvSpPr>
        <p:spPr>
          <a:xfrm>
            <a:off x="457200" y="1484784"/>
            <a:ext cx="8219256" cy="4970024"/>
          </a:xfrm>
        </p:spPr>
        <p:txBody>
          <a:bodyPr>
            <a:normAutofit fontScale="62500" lnSpcReduction="20000"/>
          </a:bodyPr>
          <a:lstStyle/>
          <a:p>
            <a:r>
              <a:rPr lang="pl-PL" dirty="0"/>
              <a:t>n</a:t>
            </a:r>
            <a:r>
              <a:rPr lang="pl-PL" dirty="0" smtClean="0"/>
              <a:t>ie ma wykroczenia bez ustawy</a:t>
            </a:r>
          </a:p>
          <a:p>
            <a:r>
              <a:rPr lang="pl-PL" dirty="0" smtClean="0"/>
              <a:t>ta </a:t>
            </a:r>
            <a:r>
              <a:rPr lang="pl-PL" dirty="0" err="1" smtClean="0"/>
              <a:t>paremia</a:t>
            </a:r>
            <a:r>
              <a:rPr lang="pl-PL" dirty="0" smtClean="0"/>
              <a:t> jest jedną z najbardziej istotnych zasad współczesnego prawa karnego </a:t>
            </a:r>
            <a:r>
              <a:rPr lang="pl-PL" i="1" dirty="0" smtClean="0"/>
              <a:t>sensu largo</a:t>
            </a:r>
            <a:r>
              <a:rPr lang="pl-PL" dirty="0" smtClean="0"/>
              <a:t>; stanowi ważnym element koncepcji państwa prawa; chroni jednostkę przed arbitralnym posługiwaniem się represją karną przez organy państwowe</a:t>
            </a:r>
          </a:p>
          <a:p>
            <a:r>
              <a:rPr lang="pl-PL" dirty="0" smtClean="0"/>
              <a:t>została ona po raz pierwszy sformułowana w art. 8 francuskiej Deklaracji Praw Człowieka i Obywatela z 1789 r. W polskim prawie zasadę tę wyraża  art. 42 Konstytucji RP. Zawiera ją także art. 7 Europejskiej Konwencji Praw Człowieka i Podstawowych Wolności oraz inne akty prawa międzynarodowego. </a:t>
            </a:r>
          </a:p>
          <a:p>
            <a:r>
              <a:rPr lang="pl-PL" dirty="0"/>
              <a:t>z</a:t>
            </a:r>
            <a:r>
              <a:rPr lang="pl-PL" dirty="0" smtClean="0"/>
              <a:t> zasady, że wykroczenie musi być określone w akcie prawnym o randze ustawy wynikają określone postulaty skierowane zarówno do ustawodawcy, jak i organów stosujących prawo wykroczeń:</a:t>
            </a:r>
          </a:p>
          <a:p>
            <a:pPr marL="0" indent="0">
              <a:buNone/>
            </a:pPr>
            <a:r>
              <a:rPr lang="pl-PL" dirty="0"/>
              <a:t> </a:t>
            </a:r>
            <a:r>
              <a:rPr lang="pl-PL" dirty="0" smtClean="0"/>
              <a:t>-    </a:t>
            </a:r>
            <a:r>
              <a:rPr lang="pl-PL" dirty="0" err="1" smtClean="0"/>
              <a:t>nulla</a:t>
            </a:r>
            <a:r>
              <a:rPr lang="pl-PL" dirty="0" smtClean="0"/>
              <a:t> </a:t>
            </a:r>
            <a:r>
              <a:rPr lang="pl-PL" dirty="0" err="1" smtClean="0"/>
              <a:t>contraventio</a:t>
            </a:r>
            <a:r>
              <a:rPr lang="pl-PL" dirty="0" smtClean="0"/>
              <a:t> sine lege </a:t>
            </a:r>
            <a:r>
              <a:rPr lang="pl-PL" dirty="0" err="1" smtClean="0"/>
              <a:t>scripta</a:t>
            </a:r>
            <a:endParaRPr lang="pl-PL" dirty="0" smtClean="0"/>
          </a:p>
          <a:p>
            <a:pPr>
              <a:buFontTx/>
              <a:buChar char="-"/>
            </a:pPr>
            <a:r>
              <a:rPr lang="pl-PL" dirty="0" err="1" smtClean="0"/>
              <a:t>nulla</a:t>
            </a:r>
            <a:r>
              <a:rPr lang="pl-PL" dirty="0" smtClean="0"/>
              <a:t> </a:t>
            </a:r>
            <a:r>
              <a:rPr lang="pl-PL" dirty="0" err="1" smtClean="0"/>
              <a:t>contraventio</a:t>
            </a:r>
            <a:r>
              <a:rPr lang="pl-PL" dirty="0" smtClean="0"/>
              <a:t> sine lege certa</a:t>
            </a:r>
          </a:p>
          <a:p>
            <a:pPr>
              <a:buFontTx/>
              <a:buChar char="-"/>
            </a:pPr>
            <a:r>
              <a:rPr lang="pl-PL" dirty="0" err="1" smtClean="0"/>
              <a:t>nulla</a:t>
            </a:r>
            <a:r>
              <a:rPr lang="pl-PL" dirty="0" smtClean="0"/>
              <a:t> </a:t>
            </a:r>
            <a:r>
              <a:rPr lang="pl-PL" dirty="0" err="1" smtClean="0"/>
              <a:t>contaventio</a:t>
            </a:r>
            <a:r>
              <a:rPr lang="pl-PL" dirty="0" smtClean="0"/>
              <a:t> sine lege </a:t>
            </a:r>
            <a:r>
              <a:rPr lang="pl-PL" dirty="0" err="1" smtClean="0"/>
              <a:t>praevia</a:t>
            </a:r>
            <a:endParaRPr lang="pl-PL" dirty="0" smtClean="0"/>
          </a:p>
          <a:p>
            <a:pPr>
              <a:buFontTx/>
              <a:buChar char="-"/>
            </a:pPr>
            <a:r>
              <a:rPr lang="pl-PL" dirty="0" err="1"/>
              <a:t>n</a:t>
            </a:r>
            <a:r>
              <a:rPr lang="pl-PL" dirty="0" err="1" smtClean="0"/>
              <a:t>ulla</a:t>
            </a:r>
            <a:r>
              <a:rPr lang="pl-PL" dirty="0" smtClean="0"/>
              <a:t> </a:t>
            </a:r>
            <a:r>
              <a:rPr lang="pl-PL" dirty="0" err="1" smtClean="0"/>
              <a:t>contraventio</a:t>
            </a:r>
            <a:r>
              <a:rPr lang="pl-PL" dirty="0" smtClean="0"/>
              <a:t> sine lege </a:t>
            </a:r>
            <a:r>
              <a:rPr lang="pl-PL" dirty="0" err="1" smtClean="0"/>
              <a:t>stricta</a:t>
            </a:r>
            <a:r>
              <a:rPr lang="pl-PL" dirty="0"/>
              <a:t>.</a:t>
            </a:r>
            <a:endParaRPr lang="pl-PL" dirty="0" smtClean="0"/>
          </a:p>
          <a:p>
            <a:pPr>
              <a:buFontTx/>
              <a:buChar char="-"/>
            </a:pPr>
            <a:endParaRPr lang="pl-PL" dirty="0" smtClean="0"/>
          </a:p>
          <a:p>
            <a:pPr marL="0" indent="0">
              <a:buNone/>
            </a:pPr>
            <a:endParaRPr lang="pl-PL" dirty="0"/>
          </a:p>
          <a:p>
            <a:endParaRPr lang="pl-PL" dirty="0" smtClean="0"/>
          </a:p>
          <a:p>
            <a:endParaRPr lang="pl-PL" dirty="0"/>
          </a:p>
          <a:p>
            <a:endParaRPr lang="pl-PL" dirty="0"/>
          </a:p>
          <a:p>
            <a:pPr marL="64008" indent="0">
              <a:buNone/>
            </a:pPr>
            <a:endParaRPr lang="pl-PL" dirty="0"/>
          </a:p>
        </p:txBody>
      </p:sp>
    </p:spTree>
    <p:extLst>
      <p:ext uri="{BB962C8B-B14F-4D97-AF65-F5344CB8AC3E}">
        <p14:creationId xmlns:p14="http://schemas.microsoft.com/office/powerpoint/2010/main" xmlns="" val="753968219"/>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267494"/>
            <a:ext cx="9036496" cy="929258"/>
          </a:xfrm>
        </p:spPr>
        <p:txBody>
          <a:bodyPr>
            <a:normAutofit/>
          </a:bodyPr>
          <a:lstStyle/>
          <a:p>
            <a:r>
              <a:rPr lang="pl-PL" sz="3200" b="1" dirty="0" smtClean="0">
                <a:effectLst/>
              </a:rPr>
              <a:t>NULLA CONTRAVENTIO </a:t>
            </a:r>
            <a:r>
              <a:rPr lang="pl-PL" sz="3200" b="1" dirty="0">
                <a:effectLst/>
              </a:rPr>
              <a:t>SINE PERICULO SOCIALI </a:t>
            </a:r>
            <a:endParaRPr lang="pl-PL" sz="3200" b="1" dirty="0"/>
          </a:p>
        </p:txBody>
      </p:sp>
      <p:sp>
        <p:nvSpPr>
          <p:cNvPr id="3" name="Symbol zastępczy zawartości 2"/>
          <p:cNvSpPr>
            <a:spLocks noGrp="1"/>
          </p:cNvSpPr>
          <p:nvPr>
            <p:ph idx="1"/>
          </p:nvPr>
        </p:nvSpPr>
        <p:spPr>
          <a:xfrm>
            <a:off x="457200" y="980728"/>
            <a:ext cx="8219256" cy="5474080"/>
          </a:xfrm>
        </p:spPr>
        <p:txBody>
          <a:bodyPr>
            <a:normAutofit fontScale="70000" lnSpcReduction="20000"/>
          </a:bodyPr>
          <a:lstStyle/>
          <a:p>
            <a:r>
              <a:rPr lang="pl-PL" dirty="0"/>
              <a:t>nie ma </a:t>
            </a:r>
            <a:r>
              <a:rPr lang="pl-PL" dirty="0" smtClean="0"/>
              <a:t>wykroczenia </a:t>
            </a:r>
            <a:r>
              <a:rPr lang="pl-PL" dirty="0"/>
              <a:t>bez społecznej szkodliwości czynu popełnionego przez sprawcę</a:t>
            </a:r>
          </a:p>
          <a:p>
            <a:pPr marL="64008" indent="0">
              <a:buNone/>
            </a:pPr>
            <a:endParaRPr lang="pl-PL" dirty="0"/>
          </a:p>
          <a:p>
            <a:r>
              <a:rPr lang="pl-PL" b="1" dirty="0"/>
              <a:t>s</a:t>
            </a:r>
            <a:r>
              <a:rPr lang="pl-PL" b="1" dirty="0" smtClean="0"/>
              <a:t>połeczna </a:t>
            </a:r>
            <a:r>
              <a:rPr lang="pl-PL" b="1" dirty="0"/>
              <a:t>szkodliwość</a:t>
            </a:r>
            <a:r>
              <a:rPr lang="pl-PL" dirty="0"/>
              <a:t> – jest cechą materialną </a:t>
            </a:r>
            <a:r>
              <a:rPr lang="pl-PL" dirty="0" smtClean="0"/>
              <a:t>wykroczenia. </a:t>
            </a:r>
            <a:r>
              <a:rPr lang="pl-PL" dirty="0"/>
              <a:t>Samo bowiem naruszenie zakazu </a:t>
            </a:r>
            <a:r>
              <a:rPr lang="pl-PL" dirty="0" smtClean="0"/>
              <a:t>karnego przy </a:t>
            </a:r>
            <a:r>
              <a:rPr lang="pl-PL" dirty="0"/>
              <a:t>jednoczesnym stwierdzeniu braku społecznej szkodliwości czynu nie może stanowić podstawy odpowiedzialności </a:t>
            </a:r>
            <a:r>
              <a:rPr lang="pl-PL" dirty="0" smtClean="0"/>
              <a:t>za wykroczenie</a:t>
            </a:r>
          </a:p>
          <a:p>
            <a:pPr marL="64008" indent="0">
              <a:buNone/>
            </a:pPr>
            <a:endParaRPr lang="pl-PL" dirty="0"/>
          </a:p>
          <a:p>
            <a:r>
              <a:rPr lang="pl-PL" dirty="0"/>
              <a:t>c</a:t>
            </a:r>
            <a:r>
              <a:rPr lang="pl-PL" dirty="0" smtClean="0"/>
              <a:t>zyn </a:t>
            </a:r>
            <a:r>
              <a:rPr lang="pl-PL" dirty="0"/>
              <a:t>wyczerpujący znamiona wykroczenia o </a:t>
            </a:r>
            <a:r>
              <a:rPr lang="pl-PL" dirty="0" err="1"/>
              <a:t>subminimalnym</a:t>
            </a:r>
            <a:r>
              <a:rPr lang="pl-PL" dirty="0"/>
              <a:t> stopniu społecznej szkodliwości nie traci cech wykroczenia. Ustalenie, że stopień społecznej szkodliwości wykroczenia jest znikomy rzutuje co najwyżej na rodzaj i rozmiar reakcji organu orzekającego w stosunku do </a:t>
            </a:r>
            <a:r>
              <a:rPr lang="pl-PL" dirty="0" smtClean="0"/>
              <a:t>obwinionego</a:t>
            </a:r>
          </a:p>
          <a:p>
            <a:pPr marL="64008" indent="0">
              <a:buNone/>
            </a:pPr>
            <a:endParaRPr lang="pl-PL" dirty="0"/>
          </a:p>
          <a:p>
            <a:r>
              <a:rPr lang="pl-PL" dirty="0"/>
              <a:t>j</a:t>
            </a:r>
            <a:r>
              <a:rPr lang="pl-PL" dirty="0" smtClean="0"/>
              <a:t>eżeli w </a:t>
            </a:r>
            <a:r>
              <a:rPr lang="pl-PL" dirty="0"/>
              <a:t>toku postępowania </a:t>
            </a:r>
            <a:r>
              <a:rPr lang="pl-PL" dirty="0" smtClean="0"/>
              <a:t>stwierdzony zostanie </a:t>
            </a:r>
            <a:r>
              <a:rPr lang="pl-PL" dirty="0"/>
              <a:t>zupełny brak społecznej szkodliwości czynu, przekreśla to byt wykroczenia</a:t>
            </a:r>
            <a:r>
              <a:rPr lang="pl-PL" dirty="0" smtClean="0"/>
              <a:t>.</a:t>
            </a:r>
            <a:endParaRPr lang="pl-PL" dirty="0"/>
          </a:p>
          <a:p>
            <a:endParaRPr lang="pl-PL" dirty="0"/>
          </a:p>
        </p:txBody>
      </p:sp>
    </p:spTree>
    <p:extLst>
      <p:ext uri="{BB962C8B-B14F-4D97-AF65-F5344CB8AC3E}">
        <p14:creationId xmlns:p14="http://schemas.microsoft.com/office/powerpoint/2010/main" xmlns="" val="1725553843"/>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922114"/>
          </a:xfrm>
        </p:spPr>
        <p:txBody>
          <a:bodyPr/>
          <a:lstStyle/>
          <a:p>
            <a:r>
              <a:rPr lang="pl-PL" b="1" dirty="0" smtClean="0">
                <a:effectLst/>
              </a:rPr>
              <a:t>NULLA </a:t>
            </a:r>
            <a:r>
              <a:rPr lang="pl-PL" b="1" dirty="0">
                <a:effectLst/>
              </a:rPr>
              <a:t>POENA SINE LEGE </a:t>
            </a:r>
            <a:endParaRPr lang="pl-PL" b="1" dirty="0"/>
          </a:p>
        </p:txBody>
      </p:sp>
      <p:sp>
        <p:nvSpPr>
          <p:cNvPr id="3" name="Symbol zastępczy zawartości 2"/>
          <p:cNvSpPr>
            <a:spLocks noGrp="1"/>
          </p:cNvSpPr>
          <p:nvPr>
            <p:ph idx="1"/>
          </p:nvPr>
        </p:nvSpPr>
        <p:spPr>
          <a:xfrm>
            <a:off x="395536" y="1124744"/>
            <a:ext cx="8229600" cy="5040560"/>
          </a:xfrm>
        </p:spPr>
        <p:txBody>
          <a:bodyPr>
            <a:normAutofit fontScale="77500" lnSpcReduction="20000"/>
          </a:bodyPr>
          <a:lstStyle/>
          <a:p>
            <a:r>
              <a:rPr lang="pl-PL" dirty="0"/>
              <a:t>nie ma kary bez </a:t>
            </a:r>
            <a:r>
              <a:rPr lang="pl-PL" dirty="0" smtClean="0"/>
              <a:t>ustawy. Nie tylko zatem czyn musi być określony w ustawie (</a:t>
            </a:r>
            <a:r>
              <a:rPr lang="pl-PL" i="1" dirty="0" err="1" smtClean="0"/>
              <a:t>nullum</a:t>
            </a:r>
            <a:r>
              <a:rPr lang="pl-PL" i="1" dirty="0" smtClean="0"/>
              <a:t> </a:t>
            </a:r>
            <a:r>
              <a:rPr lang="pl-PL" i="1" dirty="0" err="1" smtClean="0"/>
              <a:t>crimen</a:t>
            </a:r>
            <a:r>
              <a:rPr lang="pl-PL" i="1" dirty="0" smtClean="0"/>
              <a:t> sine lege</a:t>
            </a:r>
            <a:r>
              <a:rPr lang="pl-PL" dirty="0" smtClean="0"/>
              <a:t>), lecz również kara przewidziana za ten czyn.</a:t>
            </a:r>
          </a:p>
          <a:p>
            <a:endParaRPr lang="pl-PL" dirty="0" smtClean="0"/>
          </a:p>
          <a:p>
            <a:r>
              <a:rPr lang="pl-PL" dirty="0" smtClean="0"/>
              <a:t>zagrożenie </a:t>
            </a:r>
            <a:r>
              <a:rPr lang="pl-PL" dirty="0"/>
              <a:t>karą musi być ustawowo określone </a:t>
            </a:r>
            <a:r>
              <a:rPr lang="pl-PL" dirty="0" smtClean="0"/>
              <a:t>( z reguły są to sankcje </a:t>
            </a:r>
            <a:r>
              <a:rPr lang="pl-PL" dirty="0"/>
              <a:t>względnie oznaczone</a:t>
            </a:r>
            <a:r>
              <a:rPr lang="pl-PL" dirty="0" smtClean="0"/>
              <a:t>). Czyn jest karalny tylko wówczas, gdy istnieje norma prawna ustanawiająca sankcję za ten czyn.</a:t>
            </a:r>
          </a:p>
          <a:p>
            <a:endParaRPr lang="pl-PL" dirty="0"/>
          </a:p>
          <a:p>
            <a:r>
              <a:rPr lang="pl-PL" dirty="0" smtClean="0"/>
              <a:t> na etapie stosowania prawa sąd </a:t>
            </a:r>
            <a:r>
              <a:rPr lang="pl-PL" dirty="0"/>
              <a:t>może wymierzyć </a:t>
            </a:r>
            <a:r>
              <a:rPr lang="pl-PL" dirty="0" smtClean="0"/>
              <a:t>jedynie taką karę (środek karny), która znana jest </a:t>
            </a:r>
            <a:r>
              <a:rPr lang="pl-PL" dirty="0"/>
              <a:t>ustawie i tylko w granicach przez ustawę </a:t>
            </a:r>
            <a:r>
              <a:rPr lang="pl-PL" dirty="0" smtClean="0"/>
              <a:t>wyznaczonych. Niedopuszczalne </a:t>
            </a:r>
            <a:r>
              <a:rPr lang="pl-PL" dirty="0"/>
              <a:t>jest wymierzenie sprawcy kary, której za popełniony przez niego czyn ustawa nie przewiduje. </a:t>
            </a:r>
            <a:endParaRPr lang="pl-PL" dirty="0" smtClean="0"/>
          </a:p>
          <a:p>
            <a:endParaRPr lang="pl-PL" dirty="0"/>
          </a:p>
        </p:txBody>
      </p:sp>
    </p:spTree>
    <p:extLst>
      <p:ext uri="{BB962C8B-B14F-4D97-AF65-F5344CB8AC3E}">
        <p14:creationId xmlns:p14="http://schemas.microsoft.com/office/powerpoint/2010/main" xmlns="" val="3176673564"/>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51520" y="267494"/>
            <a:ext cx="8712968" cy="1001266"/>
          </a:xfrm>
        </p:spPr>
        <p:txBody>
          <a:bodyPr/>
          <a:lstStyle/>
          <a:p>
            <a:r>
              <a:rPr lang="pl-PL" b="1" dirty="0" smtClean="0">
                <a:effectLst/>
              </a:rPr>
              <a:t>NULLA CONTRAVENTIO </a:t>
            </a:r>
            <a:r>
              <a:rPr lang="pl-PL" b="1" dirty="0">
                <a:effectLst/>
              </a:rPr>
              <a:t>SINE CULPA </a:t>
            </a:r>
            <a:endParaRPr lang="pl-PL" b="1" dirty="0"/>
          </a:p>
        </p:txBody>
      </p:sp>
      <p:sp>
        <p:nvSpPr>
          <p:cNvPr id="3" name="Symbol zastępczy zawartości 2"/>
          <p:cNvSpPr>
            <a:spLocks noGrp="1"/>
          </p:cNvSpPr>
          <p:nvPr>
            <p:ph idx="1"/>
          </p:nvPr>
        </p:nvSpPr>
        <p:spPr>
          <a:xfrm>
            <a:off x="457200" y="1196752"/>
            <a:ext cx="8229600" cy="5400600"/>
          </a:xfrm>
        </p:spPr>
        <p:txBody>
          <a:bodyPr>
            <a:normAutofit fontScale="92500"/>
          </a:bodyPr>
          <a:lstStyle/>
          <a:p>
            <a:r>
              <a:rPr lang="pl-PL" dirty="0"/>
              <a:t>nie ma </a:t>
            </a:r>
            <a:r>
              <a:rPr lang="pl-PL" dirty="0" smtClean="0"/>
              <a:t>wykroczenia </a:t>
            </a:r>
            <a:r>
              <a:rPr lang="pl-PL" dirty="0"/>
              <a:t>bez winy lub szerzej – nie ma odpowiedzialności karnej bez </a:t>
            </a:r>
            <a:r>
              <a:rPr lang="pl-PL" dirty="0" smtClean="0"/>
              <a:t>winy</a:t>
            </a:r>
          </a:p>
          <a:p>
            <a:r>
              <a:rPr lang="pl-PL" dirty="0"/>
              <a:t>z</a:t>
            </a:r>
            <a:r>
              <a:rPr lang="pl-PL" dirty="0" smtClean="0"/>
              <a:t>godnie </a:t>
            </a:r>
            <a:r>
              <a:rPr lang="pl-PL" dirty="0"/>
              <a:t>z obowiązującym Kodeksem </a:t>
            </a:r>
            <a:r>
              <a:rPr lang="pl-PL" dirty="0" smtClean="0"/>
              <a:t>wykroczeń jedną </a:t>
            </a:r>
            <a:r>
              <a:rPr lang="pl-PL" dirty="0"/>
              <a:t>z przesłanek odpowiedzialności sprawcy czynu zabronionego jest możliwość przypisania mu winy </a:t>
            </a:r>
            <a:r>
              <a:rPr lang="pl-PL" b="1" dirty="0"/>
              <a:t>w czasie popełnienia </a:t>
            </a:r>
            <a:r>
              <a:rPr lang="pl-PL" dirty="0"/>
              <a:t>tegoż czynu. Jeżeli zatem jego zachowanie było niezawinione, nie </a:t>
            </a:r>
            <a:r>
              <a:rPr lang="pl-PL" dirty="0" smtClean="0"/>
              <a:t>popełnia on wykroczenia (art.1 §2 </a:t>
            </a:r>
            <a:r>
              <a:rPr lang="pl-PL" dirty="0" err="1" smtClean="0"/>
              <a:t>k.w</a:t>
            </a:r>
            <a:r>
              <a:rPr lang="pl-PL" dirty="0" smtClean="0"/>
              <a:t>.)</a:t>
            </a:r>
            <a:endParaRPr lang="pl-PL" dirty="0"/>
          </a:p>
          <a:p>
            <a:r>
              <a:rPr lang="pl-PL" dirty="0"/>
              <a:t>w</a:t>
            </a:r>
            <a:r>
              <a:rPr lang="pl-PL" dirty="0" smtClean="0"/>
              <a:t>ina </a:t>
            </a:r>
            <a:r>
              <a:rPr lang="pl-PL" dirty="0"/>
              <a:t>musi być </a:t>
            </a:r>
            <a:r>
              <a:rPr lang="pl-PL" dirty="0" smtClean="0"/>
              <a:t>samodzielnie </a:t>
            </a:r>
            <a:r>
              <a:rPr lang="pl-PL" dirty="0"/>
              <a:t>ustalonym w postępowaniu karnym elementem </a:t>
            </a:r>
            <a:r>
              <a:rPr lang="pl-PL" dirty="0" smtClean="0"/>
              <a:t>wykroczenia.</a:t>
            </a:r>
            <a:endParaRPr lang="pl-PL" dirty="0"/>
          </a:p>
          <a:p>
            <a:endParaRPr lang="pl-PL" dirty="0"/>
          </a:p>
        </p:txBody>
      </p:sp>
    </p:spTree>
    <p:extLst>
      <p:ext uri="{BB962C8B-B14F-4D97-AF65-F5344CB8AC3E}">
        <p14:creationId xmlns:p14="http://schemas.microsoft.com/office/powerpoint/2010/main" xmlns="" val="4010166274"/>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b="1" dirty="0" smtClean="0">
                <a:effectLst/>
              </a:rPr>
              <a:t>LEX </a:t>
            </a:r>
            <a:r>
              <a:rPr lang="pl-PL" b="1" dirty="0">
                <a:effectLst/>
              </a:rPr>
              <a:t>CRIMINALIS RETRO NON AGIT</a:t>
            </a:r>
            <a:endParaRPr lang="pl-PL" b="1" dirty="0"/>
          </a:p>
        </p:txBody>
      </p:sp>
      <p:sp>
        <p:nvSpPr>
          <p:cNvPr id="3" name="Symbol zastępczy zawartości 2"/>
          <p:cNvSpPr>
            <a:spLocks noGrp="1"/>
          </p:cNvSpPr>
          <p:nvPr>
            <p:ph idx="1"/>
          </p:nvPr>
        </p:nvSpPr>
        <p:spPr>
          <a:xfrm>
            <a:off x="457200" y="1340768"/>
            <a:ext cx="8229600" cy="5040560"/>
          </a:xfrm>
        </p:spPr>
        <p:txBody>
          <a:bodyPr>
            <a:normAutofit fontScale="85000" lnSpcReduction="10000"/>
          </a:bodyPr>
          <a:lstStyle/>
          <a:p>
            <a:r>
              <a:rPr lang="pl-PL" dirty="0"/>
              <a:t>Zgodnie z art. 1 </a:t>
            </a:r>
            <a:r>
              <a:rPr lang="pl-PL" dirty="0" err="1" smtClean="0"/>
              <a:t>k.w</a:t>
            </a:r>
            <a:r>
              <a:rPr lang="pl-PL" dirty="0" smtClean="0"/>
              <a:t>., </a:t>
            </a:r>
            <a:r>
              <a:rPr lang="pl-PL" dirty="0"/>
              <a:t>odpowiedzialności </a:t>
            </a:r>
            <a:r>
              <a:rPr lang="pl-PL" dirty="0" smtClean="0"/>
              <a:t>za wykroczenie </a:t>
            </a:r>
            <a:r>
              <a:rPr lang="pl-PL" dirty="0"/>
              <a:t>podlega ten tylko, kto dopuszcza się czynu zabronionego przez ustawę karną obowiązującą w czasie jego popełnienia. W ten sposób kodeks wyraża fundamentalną zasadę prawa karnego, którą jest </a:t>
            </a:r>
            <a:r>
              <a:rPr lang="pl-PL" b="1" dirty="0"/>
              <a:t>LEX CRIMINALIS RETRO NON AGIT</a:t>
            </a:r>
            <a:r>
              <a:rPr lang="pl-PL" dirty="0"/>
              <a:t> (co oznacza, że </a:t>
            </a:r>
            <a:r>
              <a:rPr lang="pl-PL" u="sng" dirty="0"/>
              <a:t>ustawa karna nie działa wstecz</a:t>
            </a:r>
            <a:r>
              <a:rPr lang="pl-PL" dirty="0"/>
              <a:t>, </a:t>
            </a:r>
            <a:r>
              <a:rPr lang="pl-PL" dirty="0" smtClean="0"/>
              <a:t>a zatem nikt </a:t>
            </a:r>
            <a:r>
              <a:rPr lang="pl-PL" dirty="0"/>
              <a:t>nie może być pociągnięty do odpowiedzialności za czyn, który nie był zabroniony przez ustawę w czasie jego popełnienia.)</a:t>
            </a:r>
          </a:p>
          <a:p>
            <a:pPr marL="64008" indent="0">
              <a:buNone/>
            </a:pPr>
            <a:endParaRPr lang="pl-PL" dirty="0"/>
          </a:p>
          <a:p>
            <a:r>
              <a:rPr lang="pl-PL" dirty="0"/>
              <a:t>z</a:t>
            </a:r>
            <a:r>
              <a:rPr lang="pl-PL" dirty="0" smtClean="0"/>
              <a:t>asada </a:t>
            </a:r>
            <a:r>
              <a:rPr lang="pl-PL" dirty="0"/>
              <a:t>ta </a:t>
            </a:r>
            <a:r>
              <a:rPr lang="pl-PL" dirty="0" smtClean="0"/>
              <a:t>ma rangę normy konstytucyjnej </a:t>
            </a:r>
            <a:r>
              <a:rPr lang="pl-PL" dirty="0"/>
              <a:t>(</a:t>
            </a:r>
            <a:r>
              <a:rPr lang="pl-PL" dirty="0" smtClean="0"/>
              <a:t>art</a:t>
            </a:r>
            <a:r>
              <a:rPr lang="pl-PL" dirty="0"/>
              <a:t>. 42 ust. 1 Konstytucji RP z 1997 r</a:t>
            </a:r>
            <a:r>
              <a:rPr lang="pl-PL" dirty="0" smtClean="0"/>
              <a:t>.).</a:t>
            </a:r>
            <a:endParaRPr lang="pl-PL" dirty="0"/>
          </a:p>
          <a:p>
            <a:endParaRPr lang="pl-PL" dirty="0"/>
          </a:p>
        </p:txBody>
      </p:sp>
    </p:spTree>
    <p:extLst>
      <p:ext uri="{BB962C8B-B14F-4D97-AF65-F5344CB8AC3E}">
        <p14:creationId xmlns:p14="http://schemas.microsoft.com/office/powerpoint/2010/main" xmlns="" val="1819021809"/>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476672"/>
            <a:ext cx="8147248" cy="5978136"/>
          </a:xfrm>
        </p:spPr>
        <p:txBody>
          <a:bodyPr>
            <a:normAutofit/>
          </a:bodyPr>
          <a:lstStyle/>
          <a:p>
            <a:r>
              <a:rPr lang="pl-PL" sz="2800" dirty="0"/>
              <a:t>o</a:t>
            </a:r>
            <a:r>
              <a:rPr lang="pl-PL" sz="2800" dirty="0" smtClean="0"/>
              <a:t>becnie </a:t>
            </a:r>
            <a:r>
              <a:rPr lang="pl-PL" sz="2800" dirty="0"/>
              <a:t>zasada </a:t>
            </a:r>
            <a:r>
              <a:rPr lang="pl-PL" sz="2800" b="1" dirty="0"/>
              <a:t>lex retro non </a:t>
            </a:r>
            <a:r>
              <a:rPr lang="pl-PL" sz="2800" b="1" dirty="0" err="1"/>
              <a:t>agit</a:t>
            </a:r>
            <a:r>
              <a:rPr lang="pl-PL" sz="2800" b="1" dirty="0"/>
              <a:t> </a:t>
            </a:r>
            <a:r>
              <a:rPr lang="pl-PL" sz="2800" dirty="0"/>
              <a:t>ma znaczenie </a:t>
            </a:r>
            <a:r>
              <a:rPr lang="pl-PL" sz="2800" dirty="0" smtClean="0"/>
              <a:t>uniwersalne -  </a:t>
            </a:r>
            <a:r>
              <a:rPr lang="pl-PL" sz="2800" dirty="0"/>
              <a:t>w związku z treścią art. 15 </a:t>
            </a:r>
            <a:r>
              <a:rPr lang="pl-PL" sz="2800" dirty="0" smtClean="0"/>
              <a:t>Międzynarodowego Paktu </a:t>
            </a:r>
            <a:r>
              <a:rPr lang="pl-PL" sz="2800" dirty="0"/>
              <a:t>Praw Politycznych i Obywatelskich OZN oraz art. 7 Europejskiej Konwencji o </a:t>
            </a:r>
            <a:r>
              <a:rPr lang="pl-PL" sz="2800" dirty="0" smtClean="0"/>
              <a:t>Prawach Człowieka i Podstawowych Wolnościach, </a:t>
            </a:r>
            <a:r>
              <a:rPr lang="pl-PL" sz="2800" dirty="0"/>
              <a:t>ratyfikowanych przez </a:t>
            </a:r>
            <a:r>
              <a:rPr lang="pl-PL" sz="2800" dirty="0" smtClean="0"/>
              <a:t>Polskę</a:t>
            </a:r>
          </a:p>
          <a:p>
            <a:r>
              <a:rPr lang="pl-PL" sz="2800" dirty="0"/>
              <a:t>z</a:t>
            </a:r>
            <a:r>
              <a:rPr lang="pl-PL" sz="2800" dirty="0" smtClean="0"/>
              <a:t>asada ta </a:t>
            </a:r>
            <a:r>
              <a:rPr lang="pl-PL" sz="2800" dirty="0"/>
              <a:t>dotyczy sytuacji, </a:t>
            </a:r>
            <a:r>
              <a:rPr lang="pl-PL" sz="2800" dirty="0" smtClean="0"/>
              <a:t>w której nowa ustawa (z czasu orzekania) </a:t>
            </a:r>
            <a:r>
              <a:rPr lang="pl-PL" sz="2800" dirty="0"/>
              <a:t>wprowadza </a:t>
            </a:r>
            <a:r>
              <a:rPr lang="pl-PL" sz="2800" dirty="0" smtClean="0"/>
              <a:t>karalność czynu </a:t>
            </a:r>
            <a:r>
              <a:rPr lang="pl-PL" sz="2800" dirty="0"/>
              <a:t>dotąd </a:t>
            </a:r>
            <a:r>
              <a:rPr lang="pl-PL" sz="2800" dirty="0" smtClean="0"/>
              <a:t>niepenalizowanego</a:t>
            </a:r>
            <a:r>
              <a:rPr lang="pl-PL" sz="2800" dirty="0"/>
              <a:t>. </a:t>
            </a:r>
            <a:r>
              <a:rPr lang="pl-PL" sz="2800" dirty="0" smtClean="0"/>
              <a:t>Ustawa taka może jednak działać wstecz:  kiedy nie zmienia niczego w sytuacji prawnej sprawcy, jest względniejsza dla sprawcy lub znosi odpowiedzialność za dany czyn, a więc wprowadza depenalizację. </a:t>
            </a:r>
          </a:p>
          <a:p>
            <a:endParaRPr lang="pl-PL" sz="2800" dirty="0"/>
          </a:p>
          <a:p>
            <a:endParaRPr lang="pl-PL" sz="2000" dirty="0"/>
          </a:p>
        </p:txBody>
      </p:sp>
    </p:spTree>
    <p:extLst>
      <p:ext uri="{BB962C8B-B14F-4D97-AF65-F5344CB8AC3E}">
        <p14:creationId xmlns:p14="http://schemas.microsoft.com/office/powerpoint/2010/main" xmlns="" val="3068314143"/>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smtClean="0"/>
              <a:t>Zasady obowiązywania ustawy wykroczeniowej </a:t>
            </a:r>
            <a:endParaRPr lang="pl-PL" b="1" dirty="0"/>
          </a:p>
        </p:txBody>
      </p:sp>
      <p:sp>
        <p:nvSpPr>
          <p:cNvPr id="3" name="Symbol zastępczy zawartości 2"/>
          <p:cNvSpPr>
            <a:spLocks noGrp="1"/>
          </p:cNvSpPr>
          <p:nvPr>
            <p:ph idx="1"/>
          </p:nvPr>
        </p:nvSpPr>
        <p:spPr/>
        <p:txBody>
          <a:bodyPr>
            <a:normAutofit/>
          </a:bodyPr>
          <a:lstStyle/>
          <a:p>
            <a:pPr marL="0" indent="0">
              <a:buNone/>
            </a:pPr>
            <a:r>
              <a:rPr lang="pl-PL" dirty="0" smtClean="0"/>
              <a:t>1. obowiązywanie ustawy w czasie (temporalne)</a:t>
            </a:r>
          </a:p>
          <a:p>
            <a:pPr marL="0" indent="0">
              <a:buNone/>
            </a:pPr>
            <a:r>
              <a:rPr lang="pl-PL" dirty="0" smtClean="0"/>
              <a:t>2. obowiązywanie ustawy co do miejsca (przestrzenne)</a:t>
            </a:r>
          </a:p>
          <a:p>
            <a:pPr marL="0" indent="0">
              <a:buNone/>
            </a:pPr>
            <a:r>
              <a:rPr lang="pl-PL" dirty="0" smtClean="0"/>
              <a:t>3. obowiązywanie ustawy co do osób </a:t>
            </a:r>
            <a:endParaRPr lang="pl-PL" dirty="0"/>
          </a:p>
        </p:txBody>
      </p:sp>
    </p:spTree>
    <p:extLst>
      <p:ext uri="{BB962C8B-B14F-4D97-AF65-F5344CB8AC3E}">
        <p14:creationId xmlns:p14="http://schemas.microsoft.com/office/powerpoint/2010/main" xmlns="" val="84928306"/>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smtClean="0"/>
              <a:t>Temporalne granice obowiązywania ustawy wykroczeniowej </a:t>
            </a:r>
            <a:endParaRPr lang="pl-PL" b="1" dirty="0"/>
          </a:p>
        </p:txBody>
      </p:sp>
      <p:sp>
        <p:nvSpPr>
          <p:cNvPr id="3" name="Symbol zastępczy zawartości 2"/>
          <p:cNvSpPr>
            <a:spLocks noGrp="1"/>
          </p:cNvSpPr>
          <p:nvPr>
            <p:ph idx="1"/>
          </p:nvPr>
        </p:nvSpPr>
        <p:spPr/>
        <p:txBody>
          <a:bodyPr>
            <a:normAutofit fontScale="62500" lnSpcReduction="20000"/>
          </a:bodyPr>
          <a:lstStyle/>
          <a:p>
            <a:pPr marL="0" indent="0">
              <a:buNone/>
            </a:pPr>
            <a:r>
              <a:rPr lang="pl-PL" dirty="0" smtClean="0"/>
              <a:t>Czas obowiązywania ustawy to przedział mieszczący się pomiędzy dwoma zdarzeniami:</a:t>
            </a:r>
          </a:p>
          <a:p>
            <a:pPr marL="0" indent="0">
              <a:buNone/>
            </a:pPr>
            <a:r>
              <a:rPr lang="pl-PL" dirty="0" smtClean="0"/>
              <a:t>a)  pierwsze stanowi wejście w życie,</a:t>
            </a:r>
          </a:p>
          <a:p>
            <a:pPr marL="0" indent="0">
              <a:buNone/>
            </a:pPr>
            <a:r>
              <a:rPr lang="pl-PL" dirty="0"/>
              <a:t>u</a:t>
            </a:r>
            <a:r>
              <a:rPr lang="pl-PL" dirty="0" smtClean="0"/>
              <a:t>stawa nie może wejść w życie wcześniej niż z dniem jej ogłoszenia, czyli podania do wiadomości publicznej (art. 88 ust.1 Konstytucji RP z 1997 r.). Z koeli na mocy ustawy z 20 lipca 2000 o ogłoszeniu aktów normatywnych i niektórych innych aktów prawnych (Dz. U. Nr 62, poz. 718 z </a:t>
            </a:r>
            <a:r>
              <a:rPr lang="pl-PL" dirty="0" err="1" smtClean="0"/>
              <a:t>późn</a:t>
            </a:r>
            <a:r>
              <a:rPr lang="pl-PL" dirty="0" smtClean="0"/>
              <a:t>. zm.) akty normatywne zawierające przepisy powszechnie obowiązujące ogłaszane w dziennikach urzędowych wchodzą w życie po upływie 14 dni od ich ogłoszenia, chyba że dany akt normatywny określa termin dłuższy. </a:t>
            </a:r>
          </a:p>
          <a:p>
            <a:pPr marL="0" indent="0">
              <a:buNone/>
            </a:pPr>
            <a:endParaRPr lang="pl-PL" dirty="0" smtClean="0"/>
          </a:p>
          <a:p>
            <a:pPr marL="0" indent="0">
              <a:buNone/>
            </a:pPr>
            <a:r>
              <a:rPr lang="pl-PL" dirty="0" smtClean="0"/>
              <a:t>b) drugi zaś uchylenie, które oznacza utratę mocy obowiązującej,</a:t>
            </a:r>
          </a:p>
          <a:p>
            <a:pPr marL="0" indent="0">
              <a:buNone/>
            </a:pPr>
            <a:r>
              <a:rPr lang="pl-PL" dirty="0" smtClean="0"/>
              <a:t>regułą jest zasada, iż ustawa późniejsza uchyla ustawę wcześniejszą wchodząc w jej miejsce. Zwykle bowiem ustawy nie podają końcowego terminu swego obowiązywania (wyjątkiem są ustawy epizodyczne). Derogacja może mieć charakter częściowy lub pełny.</a:t>
            </a:r>
          </a:p>
          <a:p>
            <a:pPr marL="0" indent="0">
              <a:buNone/>
            </a:pPr>
            <a:endParaRPr lang="pl-PL" dirty="0"/>
          </a:p>
        </p:txBody>
      </p:sp>
    </p:spTree>
    <p:extLst>
      <p:ext uri="{BB962C8B-B14F-4D97-AF65-F5344CB8AC3E}">
        <p14:creationId xmlns:p14="http://schemas.microsoft.com/office/powerpoint/2010/main" xmlns="" val="972728749"/>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a:t>Prawo </a:t>
            </a:r>
            <a:r>
              <a:rPr lang="pl-PL" b="1" dirty="0" smtClean="0"/>
              <a:t>wykroczeń w </a:t>
            </a:r>
            <a:r>
              <a:rPr lang="pl-PL" b="1" dirty="0"/>
              <a:t>ogólnym systemie nauk </a:t>
            </a:r>
            <a:r>
              <a:rPr lang="pl-PL" b="1" dirty="0" smtClean="0"/>
              <a:t>penalnych</a:t>
            </a:r>
            <a:endParaRPr lang="pl-PL" b="1" dirty="0"/>
          </a:p>
        </p:txBody>
      </p:sp>
      <p:sp>
        <p:nvSpPr>
          <p:cNvPr id="3" name="Symbol zastępczy zawartości 2"/>
          <p:cNvSpPr>
            <a:spLocks noGrp="1"/>
          </p:cNvSpPr>
          <p:nvPr>
            <p:ph idx="1"/>
          </p:nvPr>
        </p:nvSpPr>
        <p:spPr>
          <a:xfrm>
            <a:off x="457200" y="1882808"/>
            <a:ext cx="8229600" cy="3490408"/>
          </a:xfrm>
        </p:spPr>
        <p:txBody>
          <a:bodyPr>
            <a:normAutofit fontScale="77500" lnSpcReduction="20000"/>
          </a:bodyPr>
          <a:lstStyle/>
          <a:p>
            <a:r>
              <a:rPr lang="pl-PL" dirty="0"/>
              <a:t>Prawo </a:t>
            </a:r>
            <a:r>
              <a:rPr lang="pl-PL" dirty="0" smtClean="0"/>
              <a:t>wykroczeń stanowi </a:t>
            </a:r>
            <a:r>
              <a:rPr lang="pl-PL" dirty="0"/>
              <a:t>część obowiązującego w Polsce porządku prawnego, czyli systemu prawa. System prawa najogólniej mówiąc, to zbiór norm obowiązujących w określonym czasie, w określonym państwie. </a:t>
            </a:r>
          </a:p>
          <a:p>
            <a:pPr marL="0" indent="0">
              <a:buNone/>
            </a:pPr>
            <a:endParaRPr lang="pl-PL" dirty="0"/>
          </a:p>
          <a:p>
            <a:r>
              <a:rPr lang="pl-PL" dirty="0"/>
              <a:t>Prawo </a:t>
            </a:r>
            <a:r>
              <a:rPr lang="pl-PL" dirty="0" smtClean="0"/>
              <a:t>wykroczeń </a:t>
            </a:r>
            <a:r>
              <a:rPr lang="pl-PL" dirty="0"/>
              <a:t>– to zespół norm, które określają, jakie czyny są </a:t>
            </a:r>
            <a:r>
              <a:rPr lang="pl-PL" dirty="0" smtClean="0"/>
              <a:t>wykroczeniami oraz </a:t>
            </a:r>
            <a:r>
              <a:rPr lang="pl-PL" dirty="0"/>
              <a:t>jakie za te czyny grożą kary</a:t>
            </a:r>
            <a:r>
              <a:rPr lang="pl-PL" dirty="0" smtClean="0"/>
              <a:t>, jakie są zasady ich wymiaru, </a:t>
            </a:r>
            <a:r>
              <a:rPr lang="pl-PL" dirty="0"/>
              <a:t>a także </a:t>
            </a:r>
            <a:r>
              <a:rPr lang="pl-PL" dirty="0" smtClean="0"/>
              <a:t>które </a:t>
            </a:r>
            <a:r>
              <a:rPr lang="pl-PL" dirty="0"/>
              <a:t>nakładają obowiązek wymierzania kar, jeśli </a:t>
            </a:r>
            <a:r>
              <a:rPr lang="pl-PL" dirty="0" smtClean="0"/>
              <a:t>wykroczenie </a:t>
            </a:r>
            <a:r>
              <a:rPr lang="pl-PL" dirty="0"/>
              <a:t>zostanie popełnione.</a:t>
            </a:r>
          </a:p>
          <a:p>
            <a:pPr marL="0" indent="0">
              <a:buNone/>
            </a:pPr>
            <a:endParaRPr lang="pl-PL" dirty="0"/>
          </a:p>
          <a:p>
            <a:pPr marL="0" indent="0">
              <a:buNone/>
            </a:pPr>
            <a:endParaRPr lang="pl-PL" dirty="0"/>
          </a:p>
        </p:txBody>
      </p:sp>
    </p:spTree>
    <p:extLst>
      <p:ext uri="{BB962C8B-B14F-4D97-AF65-F5344CB8AC3E}">
        <p14:creationId xmlns:p14="http://schemas.microsoft.com/office/powerpoint/2010/main" xmlns="" val="1614109819"/>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smtClean="0"/>
              <a:t>Czas popełnienia czynu zabronionego</a:t>
            </a:r>
            <a:endParaRPr lang="pl-PL" b="1" dirty="0"/>
          </a:p>
        </p:txBody>
      </p:sp>
      <p:sp>
        <p:nvSpPr>
          <p:cNvPr id="3" name="Symbol zastępczy zawartości 2"/>
          <p:cNvSpPr>
            <a:spLocks noGrp="1"/>
          </p:cNvSpPr>
          <p:nvPr>
            <p:ph idx="1"/>
          </p:nvPr>
        </p:nvSpPr>
        <p:spPr/>
        <p:txBody>
          <a:bodyPr>
            <a:normAutofit fontScale="92500" lnSpcReduction="20000"/>
          </a:bodyPr>
          <a:lstStyle/>
          <a:p>
            <a:pPr marL="0" indent="0">
              <a:buNone/>
            </a:pPr>
            <a:r>
              <a:rPr lang="pl-PL" sz="2000" dirty="0" smtClean="0"/>
              <a:t>Czas popełnienia czynu zabronionego – to czas, w którym sprawca działał lub zaniechał działania, do którego był zobowiązany (art. 4 </a:t>
            </a:r>
            <a:r>
              <a:rPr lang="pl-PL" sz="2000" dirty="0"/>
              <a:t>§ 1 </a:t>
            </a:r>
            <a:r>
              <a:rPr lang="pl-PL" sz="2000" dirty="0" smtClean="0"/>
              <a:t>k.k.). Dla jego ustalenia nie ma znaczenia skutek. Ten ostatni jest miarodajny dla ustalenia dokonania czynu zabronionego.</a:t>
            </a:r>
          </a:p>
          <a:p>
            <a:pPr marL="0" indent="0">
              <a:buNone/>
            </a:pPr>
            <a:r>
              <a:rPr lang="pl-PL" sz="2000" dirty="0"/>
              <a:t>C</a:t>
            </a:r>
            <a:r>
              <a:rPr lang="pl-PL" sz="2000" dirty="0" smtClean="0"/>
              <a:t>zasem popełnienia czynu zabronionego charakteryzującego się </a:t>
            </a:r>
            <a:r>
              <a:rPr lang="pl-PL" sz="2000" b="1" dirty="0" smtClean="0"/>
              <a:t>działaniem </a:t>
            </a:r>
            <a:r>
              <a:rPr lang="pl-PL" sz="2000" dirty="0" smtClean="0"/>
              <a:t>jest</a:t>
            </a:r>
            <a:r>
              <a:rPr lang="pl-PL" sz="2000" b="1" dirty="0" smtClean="0"/>
              <a:t> </a:t>
            </a:r>
            <a:r>
              <a:rPr lang="pl-PL" sz="2000" dirty="0" smtClean="0"/>
              <a:t>chwila </a:t>
            </a:r>
            <a:r>
              <a:rPr lang="pl-PL" sz="2000" dirty="0" err="1" smtClean="0"/>
              <a:t>ostaniej</a:t>
            </a:r>
            <a:r>
              <a:rPr lang="pl-PL" sz="2000" dirty="0" smtClean="0"/>
              <a:t> dokonanej czynności,</a:t>
            </a:r>
          </a:p>
          <a:p>
            <a:pPr marL="0" indent="0">
              <a:buNone/>
            </a:pPr>
            <a:r>
              <a:rPr lang="pl-PL" sz="2000" dirty="0"/>
              <a:t>C</a:t>
            </a:r>
            <a:r>
              <a:rPr lang="pl-PL" sz="2000" dirty="0" smtClean="0"/>
              <a:t>zasem popełnienia czynu zabronionego charakteryzującego się </a:t>
            </a:r>
            <a:r>
              <a:rPr lang="pl-PL" sz="2000" b="1" dirty="0" smtClean="0"/>
              <a:t>zaniechaniem</a:t>
            </a:r>
            <a:r>
              <a:rPr lang="pl-PL" sz="2000" dirty="0" smtClean="0"/>
              <a:t> jest z kolei moment początkowy sytuacji, w której zobowiązany nie może już wykonać nałożonego nań obowiązku,</a:t>
            </a:r>
          </a:p>
          <a:p>
            <a:pPr marL="0" indent="0">
              <a:buNone/>
            </a:pPr>
            <a:r>
              <a:rPr lang="pl-PL" sz="2000" dirty="0"/>
              <a:t>C</a:t>
            </a:r>
            <a:r>
              <a:rPr lang="pl-PL" sz="2000" dirty="0" smtClean="0"/>
              <a:t>zasem popełnienia wykroczenia, którego podstawą jest tzw. czyn ciągły, składający się z dwu lub więcej </a:t>
            </a:r>
            <a:r>
              <a:rPr lang="pl-PL" sz="2000" dirty="0" err="1" smtClean="0"/>
              <a:t>zachowań</a:t>
            </a:r>
            <a:r>
              <a:rPr lang="pl-PL" sz="2000" dirty="0" smtClean="0"/>
              <a:t> podjętych w krótkich odstępach czasu w wykonaniu z góry powziętego zamiaru ( per analogiam z art. </a:t>
            </a:r>
            <a:r>
              <a:rPr lang="pl-PL" sz="2000" dirty="0"/>
              <a:t> </a:t>
            </a:r>
            <a:r>
              <a:rPr lang="pl-PL" sz="2000" dirty="0" smtClean="0"/>
              <a:t>12 k.k.):</a:t>
            </a:r>
          </a:p>
          <a:p>
            <a:pPr marL="0" indent="0">
              <a:buNone/>
            </a:pPr>
            <a:r>
              <a:rPr lang="pl-PL" sz="2000" dirty="0" smtClean="0"/>
              <a:t>	1) w przypadku czynu ciągłego składającego się z kilku działań – czas zakończenia ostatniego działania, </a:t>
            </a:r>
          </a:p>
          <a:p>
            <a:pPr marL="0" indent="0">
              <a:buNone/>
            </a:pPr>
            <a:r>
              <a:rPr lang="pl-PL" sz="2000" dirty="0" smtClean="0"/>
              <a:t>	2) w przypadku czynu ciągłego składającego się z kilku zaniechań – pierwszy moment, w którym sprawca nie miał już możliwości wypełnienia ciążącego na nim obowiązku.</a:t>
            </a:r>
          </a:p>
          <a:p>
            <a:pPr marL="0" indent="0">
              <a:buNone/>
            </a:pPr>
            <a:endParaRPr lang="pl-PL" sz="2000" dirty="0"/>
          </a:p>
        </p:txBody>
      </p:sp>
    </p:spTree>
    <p:extLst>
      <p:ext uri="{BB962C8B-B14F-4D97-AF65-F5344CB8AC3E}">
        <p14:creationId xmlns:p14="http://schemas.microsoft.com/office/powerpoint/2010/main" xmlns="" val="110470488"/>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51520" y="260648"/>
            <a:ext cx="8229600" cy="1296144"/>
          </a:xfrm>
        </p:spPr>
        <p:txBody>
          <a:bodyPr>
            <a:noAutofit/>
          </a:bodyPr>
          <a:lstStyle/>
          <a:p>
            <a:r>
              <a:rPr lang="pl-PL" sz="2800" b="1" dirty="0" smtClean="0"/>
              <a:t>Kolizja ustaw karnych w czasie zachodzi wówczas, gdy w czasie orzekania obowiązuje ustawa inna niż w czasie popełnienia wykroczenia   </a:t>
            </a:r>
            <a:endParaRPr lang="pl-PL" sz="2800" b="1" dirty="0"/>
          </a:p>
        </p:txBody>
      </p:sp>
      <p:sp>
        <p:nvSpPr>
          <p:cNvPr id="3" name="Symbol zastępczy zawartości 2"/>
          <p:cNvSpPr>
            <a:spLocks noGrp="1"/>
          </p:cNvSpPr>
          <p:nvPr>
            <p:ph idx="1"/>
          </p:nvPr>
        </p:nvSpPr>
        <p:spPr>
          <a:xfrm>
            <a:off x="467544" y="1772817"/>
            <a:ext cx="8229600" cy="5085184"/>
          </a:xfrm>
        </p:spPr>
        <p:txBody>
          <a:bodyPr>
            <a:normAutofit/>
          </a:bodyPr>
          <a:lstStyle/>
          <a:p>
            <a:pPr marL="0" indent="0">
              <a:buNone/>
            </a:pPr>
            <a:r>
              <a:rPr lang="pl-PL" b="1" dirty="0" smtClean="0"/>
              <a:t>Art. 2 </a:t>
            </a:r>
            <a:r>
              <a:rPr lang="pl-PL" b="1" dirty="0" err="1" smtClean="0"/>
              <a:t>k.w</a:t>
            </a:r>
            <a:r>
              <a:rPr lang="pl-PL" b="1" dirty="0" smtClean="0"/>
              <a:t>. </a:t>
            </a:r>
          </a:p>
          <a:p>
            <a:pPr marL="0" indent="0">
              <a:buNone/>
            </a:pPr>
            <a:r>
              <a:rPr lang="pl-PL" dirty="0" smtClean="0"/>
              <a:t>§ 1 Jeżeli w czasie orzekania obowiązuje ustawa inna niż w czasie popełnienia wykroczenia, stosuje się ustawę nową, jednakże należy stosować ustawę obowiązującą poprzednio, jeżeli jest względniejsza dla sprawcy.</a:t>
            </a:r>
          </a:p>
          <a:p>
            <a:pPr marL="0" indent="0">
              <a:buNone/>
            </a:pPr>
            <a:r>
              <a:rPr lang="pl-PL" dirty="0" smtClean="0"/>
              <a:t>§ 2. Jeżeli według nowej ustawy czyn objęty orzeczeniem nie jest już zabroniony pod groźbą kary, ukaranie uważa się za niebyłe.</a:t>
            </a:r>
            <a:endParaRPr lang="pl-PL" dirty="0"/>
          </a:p>
        </p:txBody>
      </p:sp>
    </p:spTree>
    <p:extLst>
      <p:ext uri="{BB962C8B-B14F-4D97-AF65-F5344CB8AC3E}">
        <p14:creationId xmlns:p14="http://schemas.microsoft.com/office/powerpoint/2010/main" xmlns="" val="841733370"/>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smtClean="0"/>
              <a:t>Przepis art. 2 k.k. dotyczy sytuacji</a:t>
            </a:r>
            <a:endParaRPr lang="pl-PL" b="1" dirty="0"/>
          </a:p>
        </p:txBody>
      </p:sp>
      <p:sp>
        <p:nvSpPr>
          <p:cNvPr id="3" name="Symbol zastępczy zawartości 2"/>
          <p:cNvSpPr>
            <a:spLocks noGrp="1"/>
          </p:cNvSpPr>
          <p:nvPr>
            <p:ph idx="1"/>
          </p:nvPr>
        </p:nvSpPr>
        <p:spPr>
          <a:xfrm>
            <a:off x="457200" y="1340768"/>
            <a:ext cx="8219256" cy="5114040"/>
          </a:xfrm>
        </p:spPr>
        <p:txBody>
          <a:bodyPr>
            <a:normAutofit/>
          </a:bodyPr>
          <a:lstStyle/>
          <a:p>
            <a:r>
              <a:rPr lang="pl-PL" dirty="0" smtClean="0"/>
              <a:t>gdy zmiana ustawy wykroczeniowej nastąpiła jeszcze przed prawomocnym osądzeniem sprawcy czynu (§ 1)</a:t>
            </a:r>
          </a:p>
          <a:p>
            <a:r>
              <a:rPr lang="pl-PL" dirty="0"/>
              <a:t>p</a:t>
            </a:r>
            <a:r>
              <a:rPr lang="pl-PL" dirty="0" smtClean="0"/>
              <a:t>omija  natomiast sytuację, gdy zmiana ustawy wykroczeniowej nastąpiła po prawomocnym ukaraniu sprawcy. Tutaj możemy posiłkować się jedynie przepisem art. 4 § 2- 4 k.k. </a:t>
            </a:r>
            <a:endParaRPr lang="pl-PL" dirty="0"/>
          </a:p>
        </p:txBody>
      </p:sp>
    </p:spTree>
    <p:extLst>
      <p:ext uri="{BB962C8B-B14F-4D97-AF65-F5344CB8AC3E}">
        <p14:creationId xmlns:p14="http://schemas.microsoft.com/office/powerpoint/2010/main" xmlns="" val="2341644459"/>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Formy zmiany ustawy – Kodeks wykroczeń </a:t>
            </a:r>
            <a:endParaRPr lang="pl-PL" dirty="0"/>
          </a:p>
        </p:txBody>
      </p:sp>
      <p:sp>
        <p:nvSpPr>
          <p:cNvPr id="3" name="Symbol zastępczy zawartości 2"/>
          <p:cNvSpPr>
            <a:spLocks noGrp="1"/>
          </p:cNvSpPr>
          <p:nvPr>
            <p:ph idx="1"/>
          </p:nvPr>
        </p:nvSpPr>
        <p:spPr/>
        <p:txBody>
          <a:bodyPr>
            <a:normAutofit fontScale="85000" lnSpcReduction="20000"/>
          </a:bodyPr>
          <a:lstStyle/>
          <a:p>
            <a:r>
              <a:rPr lang="pl-PL" dirty="0"/>
              <a:t>p</a:t>
            </a:r>
            <a:r>
              <a:rPr lang="pl-PL" dirty="0" smtClean="0"/>
              <a:t>enalizacja (kryminalizacja) – zmiana polegająca na wprowadzeniu sankcji karnej za kategorie czynów, która nie była dotychczas traktowana jako wykroczenie, </a:t>
            </a:r>
          </a:p>
          <a:p>
            <a:endParaRPr lang="pl-PL" dirty="0" smtClean="0"/>
          </a:p>
          <a:p>
            <a:r>
              <a:rPr lang="pl-PL" dirty="0"/>
              <a:t>m</a:t>
            </a:r>
            <a:r>
              <a:rPr lang="pl-PL" dirty="0" smtClean="0"/>
              <a:t>odyfikacja penalizacji zmiana normatywna, która będzie prowadzić jedynie do złagodzenia lub zaostrzenia sankcji karnej za dany typ zachowania. Może ona nastąpić przez zmianę ustawowego zagrożenia sankcją karną, jak i przez zmianę treści lub zakresu zastosowania ogólnych instytucji wymiaru kary w części ogólnej (np. zmiana długości okresu zatarcia skazania czy przedawnienia wykonania kary).</a:t>
            </a:r>
          </a:p>
          <a:p>
            <a:endParaRPr lang="pl-PL" dirty="0"/>
          </a:p>
        </p:txBody>
      </p:sp>
    </p:spTree>
    <p:extLst>
      <p:ext uri="{BB962C8B-B14F-4D97-AF65-F5344CB8AC3E}">
        <p14:creationId xmlns:p14="http://schemas.microsoft.com/office/powerpoint/2010/main" xmlns="" val="2377442115"/>
      </p:ext>
    </p:extLst>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548680"/>
            <a:ext cx="8229600" cy="5577483"/>
          </a:xfrm>
        </p:spPr>
        <p:txBody>
          <a:bodyPr>
            <a:normAutofit/>
          </a:bodyPr>
          <a:lstStyle/>
          <a:p>
            <a:r>
              <a:rPr lang="pl-PL" dirty="0" smtClean="0"/>
              <a:t>depenalizacja całkowita – rezygnacja z jakiejkolwiek sankcji za daną kategorię </a:t>
            </a:r>
            <a:r>
              <a:rPr lang="pl-PL" dirty="0" err="1" smtClean="0"/>
              <a:t>zachowań</a:t>
            </a:r>
            <a:r>
              <a:rPr lang="pl-PL" dirty="0"/>
              <a:t> </a:t>
            </a:r>
            <a:r>
              <a:rPr lang="pl-PL" dirty="0" smtClean="0"/>
              <a:t>(zniesienie cechy karalności)</a:t>
            </a:r>
          </a:p>
          <a:p>
            <a:r>
              <a:rPr lang="pl-PL" dirty="0" smtClean="0"/>
              <a:t>depenalizacja częściowa – przesunięcie danego typu czynów z przestępstw do wykroczeń lub innych kategorii </a:t>
            </a:r>
            <a:r>
              <a:rPr lang="pl-PL" dirty="0" err="1" smtClean="0"/>
              <a:t>zachowań</a:t>
            </a:r>
            <a:r>
              <a:rPr lang="pl-PL" dirty="0" smtClean="0"/>
              <a:t> zagrożonych karą represyjną np. deliktów karnoadministracyjnych (występuje też w innym wariancie - </a:t>
            </a:r>
            <a:r>
              <a:rPr lang="pl-PL" dirty="0" err="1" smtClean="0"/>
              <a:t>kontrawencjonalizacji</a:t>
            </a:r>
            <a:r>
              <a:rPr lang="pl-PL" dirty="0" smtClean="0"/>
              <a:t>).</a:t>
            </a:r>
          </a:p>
          <a:p>
            <a:endParaRPr lang="pl-PL" dirty="0"/>
          </a:p>
        </p:txBody>
      </p:sp>
    </p:spTree>
    <p:extLst>
      <p:ext uri="{BB962C8B-B14F-4D97-AF65-F5344CB8AC3E}">
        <p14:creationId xmlns:p14="http://schemas.microsoft.com/office/powerpoint/2010/main" xmlns="" val="3412944258"/>
      </p:ext>
    </p:extLst>
  </p:cSld>
  <p:clrMapOvr>
    <a:masterClrMapping/>
  </p:clrMapOvr>
  <p:transition spd="slow">
    <p:push dir="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 </a:t>
            </a:r>
            <a:r>
              <a:rPr lang="pl-PL" b="1" dirty="0" smtClean="0"/>
              <a:t>LEX RETRO NON AGIT</a:t>
            </a:r>
            <a:endParaRPr lang="pl-PL" b="1" dirty="0"/>
          </a:p>
        </p:txBody>
      </p:sp>
      <p:sp>
        <p:nvSpPr>
          <p:cNvPr id="3" name="Symbol zastępczy zawartości 2"/>
          <p:cNvSpPr>
            <a:spLocks noGrp="1"/>
          </p:cNvSpPr>
          <p:nvPr>
            <p:ph idx="1"/>
          </p:nvPr>
        </p:nvSpPr>
        <p:spPr/>
        <p:txBody>
          <a:bodyPr>
            <a:normAutofit fontScale="92500" lnSpcReduction="10000"/>
          </a:bodyPr>
          <a:lstStyle/>
          <a:p>
            <a:pPr marL="0" indent="0">
              <a:buNone/>
            </a:pPr>
            <a:r>
              <a:rPr lang="pl-PL" dirty="0" smtClean="0"/>
              <a:t>Kolizja ustaw nie zachodzi, jeżeli jakiś czyn nie był zabroniony w chwili jego popełnienia, a stał się nim dopiero w świetle nowej ustawy. Do takiego przypadku odnosi się bowiem zasada wynikająca z art. 1§1 </a:t>
            </a:r>
            <a:r>
              <a:rPr lang="pl-PL" dirty="0" err="1" smtClean="0"/>
              <a:t>k.w</a:t>
            </a:r>
            <a:r>
              <a:rPr lang="pl-PL" dirty="0" smtClean="0"/>
              <a:t>. (</a:t>
            </a:r>
            <a:r>
              <a:rPr lang="pl-PL" b="1" dirty="0" smtClean="0"/>
              <a:t>lex retro non </a:t>
            </a:r>
            <a:r>
              <a:rPr lang="pl-PL" b="1" dirty="0" err="1" smtClean="0"/>
              <a:t>agit</a:t>
            </a:r>
            <a:r>
              <a:rPr lang="pl-PL" dirty="0" smtClean="0"/>
              <a:t>), zgodnie z którą odpowiedzialności karnej podlega ten tylko, kto popełnia czyn zabroniony przez ustawę obowiązującą w czasie jego popełnienia. Przepis ten wprowadza więc </a:t>
            </a:r>
            <a:r>
              <a:rPr lang="pl-PL" b="1" dirty="0" smtClean="0"/>
              <a:t>zakaz wstecznego działania ustawy penalizującej czyn uprzednio niezakazany. </a:t>
            </a:r>
          </a:p>
          <a:p>
            <a:endParaRPr lang="pl-PL" dirty="0"/>
          </a:p>
        </p:txBody>
      </p:sp>
    </p:spTree>
    <p:extLst>
      <p:ext uri="{BB962C8B-B14F-4D97-AF65-F5344CB8AC3E}">
        <p14:creationId xmlns:p14="http://schemas.microsoft.com/office/powerpoint/2010/main" xmlns="" val="1187643032"/>
      </p:ext>
    </p:extLst>
  </p:cSld>
  <p:clrMapOvr>
    <a:masterClrMapping/>
  </p:clrMapOvr>
  <p:transition spd="slow">
    <p:push dir="u"/>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179512" y="260648"/>
            <a:ext cx="8229600" cy="5832648"/>
          </a:xfrm>
        </p:spPr>
        <p:txBody>
          <a:bodyPr>
            <a:normAutofit lnSpcReduction="10000"/>
          </a:bodyPr>
          <a:lstStyle/>
          <a:p>
            <a:pPr marL="0" indent="0">
              <a:buNone/>
            </a:pPr>
            <a:r>
              <a:rPr lang="pl-PL" dirty="0" smtClean="0"/>
              <a:t>Zaistnienie kolizji ustaw w czasie powoduje konieczność dokonania wyboru między ustawą z czasu popełnienia przestępstwa, ustawą z czasu orzekania i ewentualnie także ustawą pośrednią, czyli taką, która jeszcze nie obowiązywała w czasie popełnienia przestępstwa, choć już nie obowiązuje w czasie orzekania (problem z ustawą epizodyczną). Kryterium wyboru stanowi „względność” ustawy. Chodzi zatem o ustawę najkorzystniejszą z punktu widzenia rodzaju i zakresu odpowiedzialności wykroczeniowej. Obowiązuje przy tym </a:t>
            </a:r>
            <a:r>
              <a:rPr lang="pl-PL" b="1" dirty="0" smtClean="0"/>
              <a:t>zakaz eklektyzmu</a:t>
            </a:r>
            <a:r>
              <a:rPr lang="pl-PL" dirty="0" smtClean="0"/>
              <a:t>.</a:t>
            </a:r>
            <a:endParaRPr lang="pl-PL" dirty="0"/>
          </a:p>
        </p:txBody>
      </p:sp>
    </p:spTree>
    <p:extLst>
      <p:ext uri="{BB962C8B-B14F-4D97-AF65-F5344CB8AC3E}">
        <p14:creationId xmlns:p14="http://schemas.microsoft.com/office/powerpoint/2010/main" xmlns="" val="1136867613"/>
      </p:ext>
    </p:extLst>
  </p:cSld>
  <p:clrMapOvr>
    <a:masterClrMapping/>
  </p:clrMapOvr>
  <p:transition spd="slow">
    <p:push dir="u"/>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548680"/>
            <a:ext cx="8229600" cy="5577483"/>
          </a:xfrm>
        </p:spPr>
        <p:txBody>
          <a:bodyPr>
            <a:normAutofit fontScale="92500" lnSpcReduction="20000"/>
          </a:bodyPr>
          <a:lstStyle/>
          <a:p>
            <a:pPr marL="0" indent="0">
              <a:buNone/>
            </a:pPr>
            <a:r>
              <a:rPr lang="pl-PL" dirty="0" smtClean="0"/>
              <a:t>Zgodnie z wyrażoną w art. 2 § 1 </a:t>
            </a:r>
            <a:r>
              <a:rPr lang="pl-PL" dirty="0" err="1" smtClean="0"/>
              <a:t>k.w</a:t>
            </a:r>
            <a:r>
              <a:rPr lang="pl-PL" dirty="0" smtClean="0"/>
              <a:t>. generalną zasadą w przypadku kolizji ustaw w czasie stosować należy ustawę nową. Mogłoby się wydawać, iż zasada ta (</a:t>
            </a:r>
            <a:r>
              <a:rPr lang="pl-PL" b="1" dirty="0" smtClean="0"/>
              <a:t>lex retro </a:t>
            </a:r>
            <a:r>
              <a:rPr lang="pl-PL" b="1" dirty="0" err="1" smtClean="0"/>
              <a:t>agit</a:t>
            </a:r>
            <a:r>
              <a:rPr lang="pl-PL" dirty="0" smtClean="0"/>
              <a:t>) pozostaje w sprzeczności z wynikającą z art. 1 (</a:t>
            </a:r>
            <a:r>
              <a:rPr lang="pl-PL" b="1" dirty="0" smtClean="0"/>
              <a:t>lex retro non </a:t>
            </a:r>
            <a:r>
              <a:rPr lang="pl-PL" b="1" dirty="0" err="1" smtClean="0"/>
              <a:t>agit</a:t>
            </a:r>
            <a:r>
              <a:rPr lang="pl-PL" dirty="0" smtClean="0"/>
              <a:t>). Sprzeczność ta jest jednak tylko pozorna. Artykuł 2 odnosi się bowiem jedynie do tych przypadków, w których czyn był zabroniony również w chwili jego popełnienia. Tymczasem zasada </a:t>
            </a:r>
            <a:r>
              <a:rPr lang="pl-PL" b="1" dirty="0" smtClean="0"/>
              <a:t>lex </a:t>
            </a:r>
            <a:r>
              <a:rPr lang="pl-PL" b="1" dirty="0" err="1" smtClean="0"/>
              <a:t>severior</a:t>
            </a:r>
            <a:r>
              <a:rPr lang="pl-PL" b="1" dirty="0" smtClean="0"/>
              <a:t> retro non </a:t>
            </a:r>
            <a:r>
              <a:rPr lang="pl-PL" b="1" dirty="0" err="1" smtClean="0"/>
              <a:t>agit</a:t>
            </a:r>
            <a:r>
              <a:rPr lang="pl-PL" b="1" dirty="0" smtClean="0"/>
              <a:t> </a:t>
            </a:r>
            <a:r>
              <a:rPr lang="pl-PL" dirty="0" smtClean="0"/>
              <a:t>zawiera zakaz wstecznego działania ustawy penalizującej dopiero zachowanie sprawcy, a nie wszelkich innych ustaw, które jedynie modyfikują sytuację sprawcy popełniającego czyn  już w chwili jego dokonywania spenalizowany.</a:t>
            </a:r>
          </a:p>
          <a:p>
            <a:endParaRPr lang="pl-PL" dirty="0"/>
          </a:p>
        </p:txBody>
      </p:sp>
    </p:spTree>
    <p:extLst>
      <p:ext uri="{BB962C8B-B14F-4D97-AF65-F5344CB8AC3E}">
        <p14:creationId xmlns:p14="http://schemas.microsoft.com/office/powerpoint/2010/main" xmlns="" val="2908036356"/>
      </p:ext>
    </p:extLst>
  </p:cSld>
  <p:clrMapOvr>
    <a:masterClrMapping/>
  </p:clrMapOvr>
  <p:transition spd="slow">
    <p:push dir="u"/>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404664"/>
            <a:ext cx="8229600" cy="5721499"/>
          </a:xfrm>
        </p:spPr>
        <p:txBody>
          <a:bodyPr>
            <a:normAutofit/>
          </a:bodyPr>
          <a:lstStyle/>
          <a:p>
            <a:pPr marL="0" indent="0">
              <a:buNone/>
            </a:pPr>
            <a:r>
              <a:rPr lang="pl-PL" dirty="0" smtClean="0"/>
              <a:t>Ustawę czasu orzekania, a więc ustawę nową stosuje się do czynów popełnionych przed datą jej wejścia w życie, wtedy gdy:</a:t>
            </a:r>
          </a:p>
          <a:p>
            <a:r>
              <a:rPr lang="pl-PL" dirty="0" smtClean="0"/>
              <a:t>nie zmienia ona niczego w sytuacji prawnej sprawcy (</a:t>
            </a:r>
            <a:r>
              <a:rPr lang="pl-PL" b="1" dirty="0" smtClean="0"/>
              <a:t>stabilizacja penalizacji</a:t>
            </a:r>
            <a:r>
              <a:rPr lang="pl-PL" dirty="0" smtClean="0"/>
              <a:t>),</a:t>
            </a:r>
          </a:p>
          <a:p>
            <a:r>
              <a:rPr lang="pl-PL" dirty="0" smtClean="0"/>
              <a:t>gdy jest ona względniejsza dla sprawcy,</a:t>
            </a:r>
          </a:p>
          <a:p>
            <a:r>
              <a:rPr lang="pl-PL" dirty="0" smtClean="0"/>
              <a:t>gdy znosi ona odpowiedzialność za dany czyn, a więc wprowadza depenalizację.</a:t>
            </a:r>
          </a:p>
          <a:p>
            <a:endParaRPr lang="pl-PL" dirty="0"/>
          </a:p>
          <a:p>
            <a:pPr marL="0" indent="0">
              <a:buNone/>
            </a:pPr>
            <a:endParaRPr lang="pl-PL" dirty="0" smtClean="0"/>
          </a:p>
          <a:p>
            <a:endParaRPr lang="pl-PL" dirty="0"/>
          </a:p>
        </p:txBody>
      </p:sp>
    </p:spTree>
    <p:extLst>
      <p:ext uri="{BB962C8B-B14F-4D97-AF65-F5344CB8AC3E}">
        <p14:creationId xmlns:p14="http://schemas.microsoft.com/office/powerpoint/2010/main" xmlns="" val="3728008477"/>
      </p:ext>
    </p:extLst>
  </p:cSld>
  <p:clrMapOvr>
    <a:masterClrMapping/>
  </p:clrMapOvr>
  <p:transition spd="slow">
    <p:push dir="u"/>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476672"/>
            <a:ext cx="8229600" cy="6180592"/>
          </a:xfrm>
        </p:spPr>
        <p:txBody>
          <a:bodyPr>
            <a:normAutofit/>
          </a:bodyPr>
          <a:lstStyle/>
          <a:p>
            <a:pPr marL="0" indent="0">
              <a:buNone/>
            </a:pPr>
            <a:r>
              <a:rPr lang="pl-PL" dirty="0" smtClean="0"/>
              <a:t>W sytuacjach kolizyjnych odstępstwo od stosowania ustawy nowej przewidziane jest tylko wówczas, gdy ustawa stara (poprzednio obowiązująca) jest względniejsza dla sprawcy. A zatem, jeśli w świetle jej przepisów sytuacja prawna sprawcy ulega polepszeniu (</a:t>
            </a:r>
            <a:r>
              <a:rPr lang="pl-PL" b="1" dirty="0" smtClean="0"/>
              <a:t>lex </a:t>
            </a:r>
            <a:r>
              <a:rPr lang="pl-PL" b="1" dirty="0" err="1" smtClean="0"/>
              <a:t>mitior</a:t>
            </a:r>
            <a:r>
              <a:rPr lang="pl-PL" b="1" dirty="0" smtClean="0"/>
              <a:t> retro </a:t>
            </a:r>
            <a:r>
              <a:rPr lang="pl-PL" b="1" dirty="0" err="1" smtClean="0"/>
              <a:t>agit</a:t>
            </a:r>
            <a:r>
              <a:rPr lang="pl-PL" dirty="0" smtClean="0"/>
              <a:t>). </a:t>
            </a:r>
          </a:p>
          <a:p>
            <a:pPr marL="0" indent="0">
              <a:buNone/>
            </a:pPr>
            <a:endParaRPr lang="pl-PL" dirty="0" smtClean="0"/>
          </a:p>
          <a:p>
            <a:endParaRPr lang="pl-PL" dirty="0"/>
          </a:p>
        </p:txBody>
      </p:sp>
    </p:spTree>
    <p:extLst>
      <p:ext uri="{BB962C8B-B14F-4D97-AF65-F5344CB8AC3E}">
        <p14:creationId xmlns:p14="http://schemas.microsoft.com/office/powerpoint/2010/main" xmlns="" val="3319941527"/>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b="1" dirty="0" smtClean="0"/>
              <a:t>Działy </a:t>
            </a:r>
            <a:r>
              <a:rPr lang="pl-PL" b="1" dirty="0"/>
              <a:t>prawa </a:t>
            </a:r>
            <a:r>
              <a:rPr lang="pl-PL" b="1" dirty="0" smtClean="0"/>
              <a:t>wykroczeń</a:t>
            </a:r>
            <a:endParaRPr lang="pl-PL" dirty="0"/>
          </a:p>
        </p:txBody>
      </p:sp>
      <p:sp>
        <p:nvSpPr>
          <p:cNvPr id="3" name="Symbol zastępczy zawartości 2"/>
          <p:cNvSpPr>
            <a:spLocks noGrp="1"/>
          </p:cNvSpPr>
          <p:nvPr>
            <p:ph idx="1"/>
          </p:nvPr>
        </p:nvSpPr>
        <p:spPr>
          <a:xfrm>
            <a:off x="457200" y="1882808"/>
            <a:ext cx="8229600" cy="2698320"/>
          </a:xfrm>
        </p:spPr>
        <p:txBody>
          <a:bodyPr>
            <a:normAutofit fontScale="55000" lnSpcReduction="20000"/>
          </a:bodyPr>
          <a:lstStyle/>
          <a:p>
            <a:pPr lvl="0"/>
            <a:r>
              <a:rPr lang="pl-PL" b="1" dirty="0"/>
              <a:t>materialne</a:t>
            </a:r>
            <a:r>
              <a:rPr lang="pl-PL" dirty="0"/>
              <a:t> – zespół norm wyrażających podstawowe zasady odpowiedzialności </a:t>
            </a:r>
            <a:r>
              <a:rPr lang="pl-PL" dirty="0" smtClean="0"/>
              <a:t>za wykroczenia, </a:t>
            </a:r>
            <a:r>
              <a:rPr lang="pl-PL" dirty="0"/>
              <a:t>które typizują czyny będące </a:t>
            </a:r>
            <a:r>
              <a:rPr lang="pl-PL" dirty="0" smtClean="0"/>
              <a:t>wykroczeniami oraz </a:t>
            </a:r>
            <a:r>
              <a:rPr lang="pl-PL" dirty="0"/>
              <a:t>grożące za nie kary i środki reakcji </a:t>
            </a:r>
            <a:r>
              <a:rPr lang="pl-PL" dirty="0" smtClean="0"/>
              <a:t>karnej</a:t>
            </a:r>
          </a:p>
          <a:p>
            <a:pPr marL="64008" lvl="0" indent="0">
              <a:buNone/>
            </a:pPr>
            <a:endParaRPr lang="pl-PL" dirty="0"/>
          </a:p>
          <a:p>
            <a:pPr lvl="0"/>
            <a:r>
              <a:rPr lang="pl-PL" b="1" dirty="0"/>
              <a:t>procesowe</a:t>
            </a:r>
            <a:r>
              <a:rPr lang="pl-PL" dirty="0"/>
              <a:t> - </a:t>
            </a:r>
            <a:r>
              <a:rPr lang="pl-PL" dirty="0" smtClean="0"/>
              <a:t>zespół </a:t>
            </a:r>
            <a:r>
              <a:rPr lang="pl-PL" dirty="0"/>
              <a:t>norm regulujących zasady i sposób postępowania organów państwowych, które mają na celu realizację </a:t>
            </a:r>
            <a:r>
              <a:rPr lang="pl-PL" dirty="0" smtClean="0"/>
              <a:t>materialnego prawa wykroczeń</a:t>
            </a:r>
          </a:p>
          <a:p>
            <a:pPr marL="64008" lvl="0" indent="0">
              <a:buNone/>
            </a:pPr>
            <a:endParaRPr lang="pl-PL" dirty="0"/>
          </a:p>
          <a:p>
            <a:pPr lvl="0"/>
            <a:r>
              <a:rPr lang="pl-PL" b="1" dirty="0"/>
              <a:t>wykonawcze</a:t>
            </a:r>
            <a:r>
              <a:rPr lang="pl-PL" dirty="0"/>
              <a:t> – zespół norm, który określa sposób postępowania organów państwowych mający na celu wykonanie prawomocnych orzeczeń sądów i innych organów</a:t>
            </a:r>
          </a:p>
          <a:p>
            <a:endParaRPr lang="pl-PL" dirty="0"/>
          </a:p>
        </p:txBody>
      </p:sp>
    </p:spTree>
    <p:extLst>
      <p:ext uri="{BB962C8B-B14F-4D97-AF65-F5344CB8AC3E}">
        <p14:creationId xmlns:p14="http://schemas.microsoft.com/office/powerpoint/2010/main" xmlns="" val="3510837550"/>
      </p:ext>
    </p:extLst>
  </p:cSld>
  <p:clrMapOvr>
    <a:masterClrMapping/>
  </p:clrMapOvr>
  <p:transition spd="slow">
    <p:push dir="u"/>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smtClean="0"/>
              <a:t>Przestrzenne obowiązywanie Prawa o wykroczeniach</a:t>
            </a:r>
            <a:endParaRPr lang="pl-PL" b="1" dirty="0"/>
          </a:p>
        </p:txBody>
      </p:sp>
      <p:sp>
        <p:nvSpPr>
          <p:cNvPr id="3" name="Symbol zastępczy zawartości 2"/>
          <p:cNvSpPr>
            <a:spLocks noGrp="1"/>
          </p:cNvSpPr>
          <p:nvPr>
            <p:ph idx="1"/>
          </p:nvPr>
        </p:nvSpPr>
        <p:spPr/>
        <p:txBody>
          <a:bodyPr>
            <a:normAutofit fontScale="92500" lnSpcReduction="20000"/>
          </a:bodyPr>
          <a:lstStyle/>
          <a:p>
            <a:pPr marL="0" indent="0">
              <a:buNone/>
            </a:pPr>
            <a:r>
              <a:rPr lang="pl-PL" dirty="0" smtClean="0"/>
              <a:t>Zgodnie z art. 3 § 1 </a:t>
            </a:r>
            <a:r>
              <a:rPr lang="pl-PL" dirty="0" err="1" smtClean="0"/>
              <a:t>k.w</a:t>
            </a:r>
            <a:r>
              <a:rPr lang="pl-PL" dirty="0" smtClean="0"/>
              <a:t>. na zasadach określonych w niniejszej ustawie odpowiada ten, kto popełnił czyn zabroniony na terytorium Rzeczypospolitej Polskiej, jak również na polskim statku wodnym lub powietrznym (dodajmy, chyba że umowa międzynarodowa, której Rzeczpospolita Polska jest stroną, stanowi inaczej – wnioskowanie z art. 91 ust. 1 – 2 Konstytucji RP z 1997 r.). </a:t>
            </a:r>
          </a:p>
          <a:p>
            <a:pPr marL="0" indent="0">
              <a:buNone/>
            </a:pPr>
            <a:r>
              <a:rPr lang="pl-PL" dirty="0" smtClean="0"/>
              <a:t>Bez znaczenia jest tutaj obywatelstwo sprawcy (zasada ta dotyczy zarówno obywateli polskich, cudzoziemców, jak </a:t>
            </a:r>
            <a:r>
              <a:rPr lang="pl-PL" smtClean="0"/>
              <a:t>i bezpaństwowców).</a:t>
            </a:r>
            <a:endParaRPr lang="pl-PL" dirty="0" smtClean="0"/>
          </a:p>
          <a:p>
            <a:pPr marL="0" indent="0">
              <a:buNone/>
            </a:pPr>
            <a:endParaRPr lang="pl-PL" b="1" dirty="0" smtClean="0"/>
          </a:p>
        </p:txBody>
      </p:sp>
    </p:spTree>
    <p:extLst>
      <p:ext uri="{BB962C8B-B14F-4D97-AF65-F5344CB8AC3E}">
        <p14:creationId xmlns:p14="http://schemas.microsoft.com/office/powerpoint/2010/main" xmlns="" val="1208879272"/>
      </p:ext>
    </p:extLst>
  </p:cSld>
  <p:clrMapOvr>
    <a:masterClrMapping/>
  </p:clrMapOvr>
  <p:transition spd="slow">
    <p:push dir="u"/>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smtClean="0"/>
              <a:t>Zasada terytorialności </a:t>
            </a:r>
            <a:endParaRPr lang="pl-PL" b="1" dirty="0"/>
          </a:p>
        </p:txBody>
      </p:sp>
      <p:sp>
        <p:nvSpPr>
          <p:cNvPr id="3" name="Symbol zastępczy zawartości 2"/>
          <p:cNvSpPr>
            <a:spLocks noGrp="1"/>
          </p:cNvSpPr>
          <p:nvPr>
            <p:ph idx="1"/>
          </p:nvPr>
        </p:nvSpPr>
        <p:spPr>
          <a:xfrm>
            <a:off x="457200" y="1340768"/>
            <a:ext cx="8229600" cy="5400600"/>
          </a:xfrm>
        </p:spPr>
        <p:txBody>
          <a:bodyPr>
            <a:noAutofit/>
          </a:bodyPr>
          <a:lstStyle/>
          <a:p>
            <a:pPr marL="0" indent="0">
              <a:buNone/>
            </a:pPr>
            <a:r>
              <a:rPr lang="pl-PL" sz="2400" b="1" dirty="0" smtClean="0"/>
              <a:t>Terytorium RP </a:t>
            </a:r>
            <a:r>
              <a:rPr lang="pl-PL" sz="2400" dirty="0" smtClean="0"/>
              <a:t>to - obszar wyznaczony granicami państwowymi, czyli powierzchniami pionowymi przechodzącymi przez linię graniczną, oddzielającymi terytorium państwa polskiego od terytoriów innych państw oraz od morza pełnego (ustawa z 12. X. 1990 r. o ochronie granicy państwowej, </a:t>
            </a:r>
            <a:r>
              <a:rPr lang="pl-PL" sz="2400" dirty="0" err="1" smtClean="0"/>
              <a:t>Dz.U</a:t>
            </a:r>
            <a:r>
              <a:rPr lang="pl-PL" sz="2400" dirty="0" smtClean="0"/>
              <a:t>. z 2009 r. Nr 12, poz. 67 ze zm.). Terytorium obejmuje również wody wewnętrzne (cześć zatok, wody portów i red) oraz pas morskich wód terytorialnych (o szerokości 12 mil morskich liczonych od linii najniższego  stanu wody wzdłuż wybrzeża lub granicy zewnętrznej wód wewnętrznych) (ustawa z 21.III. 1991 r. o obszarach morskich Rzeczypospolitej Polskiej i administracji morskiej, </a:t>
            </a:r>
            <a:r>
              <a:rPr lang="pl-PL" sz="2400" dirty="0" err="1" smtClean="0"/>
              <a:t>Dz.U</a:t>
            </a:r>
            <a:r>
              <a:rPr lang="pl-PL" sz="2400" dirty="0" smtClean="0"/>
              <a:t>. z 2003 r., Nr 153, poz. 1502 ze zm.), a także przestrzeń powietrzną nad tym obszarem (do wysokości około 140 km) oraz wnętrze ziemi pod nim </a:t>
            </a:r>
            <a:r>
              <a:rPr lang="pl-PL" sz="2400" dirty="0" err="1" smtClean="0"/>
              <a:t>az</a:t>
            </a:r>
            <a:r>
              <a:rPr lang="pl-PL" sz="2400" dirty="0" smtClean="0"/>
              <a:t> do jądra ziemi.</a:t>
            </a:r>
          </a:p>
          <a:p>
            <a:endParaRPr lang="pl-PL" sz="2400" dirty="0"/>
          </a:p>
        </p:txBody>
      </p:sp>
    </p:spTree>
    <p:extLst>
      <p:ext uri="{BB962C8B-B14F-4D97-AF65-F5344CB8AC3E}">
        <p14:creationId xmlns:p14="http://schemas.microsoft.com/office/powerpoint/2010/main" xmlns="" val="1380105052"/>
      </p:ext>
    </p:extLst>
  </p:cSld>
  <p:clrMapOvr>
    <a:masterClrMapping/>
  </p:clrMapOvr>
  <p:transition spd="slow">
    <p:push dir="u"/>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smtClean="0"/>
              <a:t>Zasada bandery</a:t>
            </a:r>
            <a:endParaRPr lang="pl-PL" b="1" dirty="0"/>
          </a:p>
        </p:txBody>
      </p:sp>
      <p:sp>
        <p:nvSpPr>
          <p:cNvPr id="3" name="Symbol zastępczy zawartości 2"/>
          <p:cNvSpPr>
            <a:spLocks noGrp="1"/>
          </p:cNvSpPr>
          <p:nvPr>
            <p:ph idx="1"/>
          </p:nvPr>
        </p:nvSpPr>
        <p:spPr/>
        <p:txBody>
          <a:bodyPr>
            <a:normAutofit fontScale="77500" lnSpcReduction="20000"/>
          </a:bodyPr>
          <a:lstStyle/>
          <a:p>
            <a:pPr marL="0" indent="0">
              <a:buNone/>
            </a:pPr>
            <a:r>
              <a:rPr lang="pl-PL" dirty="0" smtClean="0"/>
              <a:t>Uzupełnia zasadę terytorialności, obejmując pokłady polskich statków powietrznych oraz wodnych (tzw. quasi terytoria/ jednostki eksterytorialne). </a:t>
            </a:r>
          </a:p>
          <a:p>
            <a:pPr marL="0" indent="0">
              <a:buNone/>
            </a:pPr>
            <a:r>
              <a:rPr lang="pl-PL" b="1" dirty="0" smtClean="0"/>
              <a:t>Statek wodny </a:t>
            </a:r>
            <a:r>
              <a:rPr lang="pl-PL" dirty="0" smtClean="0"/>
              <a:t>to każde urządzenie pływające przeznaczone lub używane do żeglugi morskiej (art. 2 §1 Kodeksu morskiego z 18.IX.2001 r., </a:t>
            </a:r>
            <a:r>
              <a:rPr lang="pl-PL" dirty="0" err="1" smtClean="0"/>
              <a:t>t.j</a:t>
            </a:r>
            <a:r>
              <a:rPr lang="pl-PL" dirty="0" smtClean="0"/>
              <a:t>. </a:t>
            </a:r>
            <a:r>
              <a:rPr lang="pl-PL" dirty="0" err="1" smtClean="0"/>
              <a:t>Dz.U</a:t>
            </a:r>
            <a:r>
              <a:rPr lang="pl-PL" dirty="0" smtClean="0"/>
              <a:t>. z 2009 r., Nr 217, poz. 1689 ze zm.); jest nim również platforma umieszczona szelfie kontynentalnym (art. 115§ 15 k.k.)</a:t>
            </a:r>
          </a:p>
          <a:p>
            <a:pPr marL="0" indent="0">
              <a:buNone/>
            </a:pPr>
            <a:r>
              <a:rPr lang="pl-PL" b="1" dirty="0" smtClean="0"/>
              <a:t>Statek powietrzny </a:t>
            </a:r>
            <a:r>
              <a:rPr lang="pl-PL" dirty="0" smtClean="0"/>
              <a:t>to </a:t>
            </a:r>
            <a:r>
              <a:rPr lang="pl-PL" dirty="0" err="1" smtClean="0"/>
              <a:t>kazde</a:t>
            </a:r>
            <a:r>
              <a:rPr lang="pl-PL" dirty="0" smtClean="0"/>
              <a:t> urządzenie zdolne do unoszenia się w atmosferze na skutek oddziaływania powietrza innego niż oddziaływanie powietrza odbitego od podłoża (art. 2 pkt 1 ustawy - Prawo lotnicze z 3.VII.2002r., </a:t>
            </a:r>
            <a:r>
              <a:rPr lang="pl-PL" dirty="0" err="1" smtClean="0"/>
              <a:t>t.j</a:t>
            </a:r>
            <a:r>
              <a:rPr lang="pl-PL" dirty="0" smtClean="0"/>
              <a:t>. </a:t>
            </a:r>
            <a:r>
              <a:rPr lang="pl-PL" dirty="0" err="1" smtClean="0"/>
              <a:t>Dz.U</a:t>
            </a:r>
            <a:r>
              <a:rPr lang="pl-PL" dirty="0" smtClean="0"/>
              <a:t>. z 2006 r., Nr 100, poz. 696 ze </a:t>
            </a:r>
            <a:r>
              <a:rPr lang="pl-PL" dirty="0" err="1" smtClean="0"/>
              <a:t>zm</a:t>
            </a:r>
            <a:r>
              <a:rPr lang="pl-PL" dirty="0" smtClean="0"/>
              <a:t>). </a:t>
            </a:r>
            <a:endParaRPr lang="pl-PL" dirty="0"/>
          </a:p>
        </p:txBody>
      </p:sp>
    </p:spTree>
    <p:extLst>
      <p:ext uri="{BB962C8B-B14F-4D97-AF65-F5344CB8AC3E}">
        <p14:creationId xmlns:p14="http://schemas.microsoft.com/office/powerpoint/2010/main" xmlns="" val="1180037579"/>
      </p:ext>
    </p:extLst>
  </p:cSld>
  <p:clrMapOvr>
    <a:masterClrMapping/>
  </p:clrMapOvr>
  <p:transition spd="slow">
    <p:push dir="u"/>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smtClean="0"/>
              <a:t>Miejsce popełnienia czynu zabronionego</a:t>
            </a:r>
            <a:endParaRPr lang="pl-PL" b="1" dirty="0"/>
          </a:p>
        </p:txBody>
      </p:sp>
      <p:sp>
        <p:nvSpPr>
          <p:cNvPr id="3" name="Symbol zastępczy zawartości 2"/>
          <p:cNvSpPr>
            <a:spLocks noGrp="1"/>
          </p:cNvSpPr>
          <p:nvPr>
            <p:ph idx="1"/>
          </p:nvPr>
        </p:nvSpPr>
        <p:spPr/>
        <p:txBody>
          <a:bodyPr>
            <a:noAutofit/>
          </a:bodyPr>
          <a:lstStyle/>
          <a:p>
            <a:pPr marL="0" indent="0">
              <a:buNone/>
            </a:pPr>
            <a:r>
              <a:rPr lang="pl-PL" sz="2400" dirty="0" smtClean="0"/>
              <a:t>Zgodnie z art. 4 § 2  </a:t>
            </a:r>
            <a:r>
              <a:rPr lang="pl-PL" sz="2400" dirty="0" err="1" smtClean="0"/>
              <a:t>k.w</a:t>
            </a:r>
            <a:r>
              <a:rPr lang="pl-PL" sz="2400" dirty="0" smtClean="0"/>
              <a:t>.  miejscem popełnienia czynu zabronionego  jako wykroczenie jest :</a:t>
            </a:r>
          </a:p>
          <a:p>
            <a:pPr marL="0" indent="0">
              <a:buNone/>
            </a:pPr>
            <a:r>
              <a:rPr lang="pl-PL" sz="2400" dirty="0" smtClean="0"/>
              <a:t>1) miejsce działania sprawcy;</a:t>
            </a:r>
          </a:p>
          <a:p>
            <a:pPr marL="0" indent="0">
              <a:buNone/>
            </a:pPr>
            <a:r>
              <a:rPr lang="pl-PL" sz="2400" dirty="0" smtClean="0"/>
              <a:t>2) miejsce zaniechania działania, do którego sprawca był zobowiązany; </a:t>
            </a:r>
          </a:p>
          <a:p>
            <a:pPr marL="0" indent="0">
              <a:buNone/>
            </a:pPr>
            <a:r>
              <a:rPr lang="pl-PL" sz="2400" dirty="0" smtClean="0"/>
              <a:t>3) miejsce wystąpienia skutku stanowiącego znamię czynu zabronionego; </a:t>
            </a:r>
          </a:p>
          <a:p>
            <a:pPr marL="0" indent="0">
              <a:buNone/>
            </a:pPr>
            <a:r>
              <a:rPr lang="pl-PL" sz="2400" dirty="0" smtClean="0"/>
              <a:t>4) miejsce, gdzie skutek ten według zamiaru sprawcy miał wystąpić</a:t>
            </a:r>
          </a:p>
          <a:p>
            <a:pPr marL="0" indent="0">
              <a:buNone/>
            </a:pPr>
            <a:endParaRPr lang="pl-PL" sz="2400" dirty="0" smtClean="0"/>
          </a:p>
          <a:p>
            <a:pPr marL="0" indent="0">
              <a:buNone/>
            </a:pPr>
            <a:r>
              <a:rPr lang="pl-PL" sz="2400" dirty="0" smtClean="0"/>
              <a:t>Przepis ten wyraża zasadę wszędobylstwa lub </a:t>
            </a:r>
            <a:r>
              <a:rPr lang="pl-PL" sz="2400" dirty="0" err="1" smtClean="0"/>
              <a:t>wielomiejscowości</a:t>
            </a:r>
            <a:r>
              <a:rPr lang="pl-PL" sz="2400" dirty="0" smtClean="0"/>
              <a:t>.</a:t>
            </a:r>
            <a:endParaRPr lang="pl-PL" sz="2400" dirty="0"/>
          </a:p>
        </p:txBody>
      </p:sp>
    </p:spTree>
    <p:extLst>
      <p:ext uri="{BB962C8B-B14F-4D97-AF65-F5344CB8AC3E}">
        <p14:creationId xmlns:p14="http://schemas.microsoft.com/office/powerpoint/2010/main" xmlns="" val="3025489936"/>
      </p:ext>
    </p:extLst>
  </p:cSld>
  <p:clrMapOvr>
    <a:masterClrMapping/>
  </p:clrMapOvr>
  <p:transition spd="slow">
    <p:push dir="u"/>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400" b="1" dirty="0" smtClean="0"/>
              <a:t>Dlaczego określenie miejsca popełnienia czynu zabronionego jest istotne?</a:t>
            </a:r>
            <a:endParaRPr lang="pl-PL" sz="2400" b="1" dirty="0"/>
          </a:p>
        </p:txBody>
      </p:sp>
      <p:sp>
        <p:nvSpPr>
          <p:cNvPr id="3" name="Symbol zastępczy zawartości 2"/>
          <p:cNvSpPr>
            <a:spLocks noGrp="1"/>
          </p:cNvSpPr>
          <p:nvPr>
            <p:ph idx="1"/>
          </p:nvPr>
        </p:nvSpPr>
        <p:spPr>
          <a:xfrm>
            <a:off x="457200" y="1484784"/>
            <a:ext cx="8229600" cy="5256584"/>
          </a:xfrm>
        </p:spPr>
        <p:txBody>
          <a:bodyPr>
            <a:normAutofit fontScale="55000" lnSpcReduction="20000"/>
          </a:bodyPr>
          <a:lstStyle/>
          <a:p>
            <a:pPr marL="64008" indent="0">
              <a:buNone/>
            </a:pPr>
            <a:r>
              <a:rPr lang="pl-PL" dirty="0" smtClean="0"/>
              <a:t>Z powodu ustalenia właściwości miejscowej organów wymiaru sprawiedliwości</a:t>
            </a:r>
          </a:p>
          <a:p>
            <a:pPr>
              <a:buFontTx/>
              <a:buChar char="-"/>
            </a:pPr>
            <a:endParaRPr lang="pl-PL" dirty="0" smtClean="0"/>
          </a:p>
          <a:p>
            <a:pPr marL="64008" indent="0">
              <a:buNone/>
            </a:pPr>
            <a:r>
              <a:rPr lang="pl-PL" dirty="0"/>
              <a:t>Art. 31 </a:t>
            </a:r>
            <a:r>
              <a:rPr lang="pl-PL" dirty="0" smtClean="0"/>
              <a:t>k.p.k. </a:t>
            </a:r>
            <a:r>
              <a:rPr lang="pl-PL" dirty="0"/>
              <a:t>mówi, że sądem właściwym miejscowo do rozpoznania sprawy jest sąd, w którego okręgu popełniono </a:t>
            </a:r>
            <a:r>
              <a:rPr lang="pl-PL" dirty="0" smtClean="0"/>
              <a:t>przestępstwo. Jeżeli </a:t>
            </a:r>
            <a:r>
              <a:rPr lang="pl-PL" dirty="0"/>
              <a:t>przestępstwo popełniono w okręgu kilku sądów, to właściwy miejscowo będzie sąd, w okręgu którego najpierw </a:t>
            </a:r>
            <a:r>
              <a:rPr lang="pl-PL" dirty="0" smtClean="0"/>
              <a:t>wszczęto </a:t>
            </a:r>
            <a:r>
              <a:rPr lang="pl-PL" dirty="0"/>
              <a:t>postępowanie przygotowawcze.</a:t>
            </a:r>
          </a:p>
          <a:p>
            <a:endParaRPr lang="pl-PL" dirty="0" smtClean="0"/>
          </a:p>
          <a:p>
            <a:pPr marL="64008" indent="0">
              <a:buNone/>
            </a:pPr>
            <a:r>
              <a:rPr lang="pl-PL" dirty="0"/>
              <a:t>J</a:t>
            </a:r>
            <a:r>
              <a:rPr lang="pl-PL" dirty="0" smtClean="0"/>
              <a:t>eżeli </a:t>
            </a:r>
            <a:r>
              <a:rPr lang="pl-PL" dirty="0"/>
              <a:t>przestępstwo zostało popełnione na polskim statku wodnym lub powietrznym, to właściwym miejscowo sądem będzie sąd macierzystego portu statku</a:t>
            </a:r>
            <a:r>
              <a:rPr lang="pl-PL" dirty="0" smtClean="0"/>
              <a:t>.</a:t>
            </a:r>
          </a:p>
          <a:p>
            <a:pPr marL="64008" indent="0">
              <a:buNone/>
            </a:pPr>
            <a:endParaRPr lang="pl-PL" dirty="0"/>
          </a:p>
          <a:p>
            <a:pPr marL="64008" indent="0">
              <a:buNone/>
            </a:pPr>
            <a:r>
              <a:rPr lang="pl-PL" dirty="0"/>
              <a:t>J</a:t>
            </a:r>
            <a:r>
              <a:rPr lang="pl-PL" dirty="0" smtClean="0"/>
              <a:t>eżeli </a:t>
            </a:r>
            <a:r>
              <a:rPr lang="pl-PL" dirty="0"/>
              <a:t>nie można ustalić miejsca popełnienia przestępstwa</a:t>
            </a:r>
            <a:r>
              <a:rPr lang="pl-PL" dirty="0" smtClean="0"/>
              <a:t>?</a:t>
            </a:r>
          </a:p>
          <a:p>
            <a:pPr marL="64008" indent="0">
              <a:buNone/>
            </a:pPr>
            <a:r>
              <a:rPr lang="pl-PL" dirty="0" smtClean="0"/>
              <a:t> </a:t>
            </a:r>
            <a:endParaRPr lang="pl-PL" dirty="0"/>
          </a:p>
          <a:p>
            <a:pPr marL="64008" indent="0">
              <a:buNone/>
            </a:pPr>
            <a:r>
              <a:rPr lang="pl-PL" dirty="0"/>
              <a:t>Wówczas właściwy miejscowo będzie sąd, w okręgu którego:</a:t>
            </a:r>
          </a:p>
          <a:p>
            <a:r>
              <a:rPr lang="pl-PL" dirty="0" smtClean="0"/>
              <a:t> </a:t>
            </a:r>
            <a:r>
              <a:rPr lang="pl-PL" dirty="0"/>
              <a:t>ujawniono przestępstwo</a:t>
            </a:r>
          </a:p>
          <a:p>
            <a:r>
              <a:rPr lang="pl-PL" dirty="0" smtClean="0"/>
              <a:t> </a:t>
            </a:r>
            <a:r>
              <a:rPr lang="pl-PL" dirty="0"/>
              <a:t>ujęto oskarżonego</a:t>
            </a:r>
          </a:p>
          <a:p>
            <a:r>
              <a:rPr lang="pl-PL" dirty="0" smtClean="0"/>
              <a:t>oskarżony </a:t>
            </a:r>
            <a:r>
              <a:rPr lang="pl-PL" dirty="0"/>
              <a:t>przed popełnieniem przestępstwa stale przebywał</a:t>
            </a:r>
          </a:p>
          <a:p>
            <a:pPr marL="64008" indent="0">
              <a:buNone/>
            </a:pPr>
            <a:r>
              <a:rPr lang="pl-PL" dirty="0"/>
              <a:t>--- </a:t>
            </a:r>
            <a:r>
              <a:rPr lang="pl-PL" dirty="0" smtClean="0"/>
              <a:t>zależnie </a:t>
            </a:r>
            <a:r>
              <a:rPr lang="pl-PL" dirty="0"/>
              <a:t>od tego, gdzie najpierw wszczęto postępowanie </a:t>
            </a:r>
            <a:r>
              <a:rPr lang="pl-PL" dirty="0" smtClean="0"/>
              <a:t>przygotowawcze (art. 32 k.p.k.)</a:t>
            </a:r>
            <a:endParaRPr lang="pl-PL" dirty="0"/>
          </a:p>
          <a:p>
            <a:pPr>
              <a:buFontTx/>
              <a:buChar char="-"/>
            </a:pPr>
            <a:endParaRPr lang="pl-PL" dirty="0"/>
          </a:p>
        </p:txBody>
      </p:sp>
    </p:spTree>
    <p:extLst>
      <p:ext uri="{BB962C8B-B14F-4D97-AF65-F5344CB8AC3E}">
        <p14:creationId xmlns:p14="http://schemas.microsoft.com/office/powerpoint/2010/main" xmlns="" val="2946532759"/>
      </p:ext>
    </p:extLst>
  </p:cSld>
  <p:clrMapOvr>
    <a:masterClrMapping/>
  </p:clrMapOvr>
  <p:transition spd="slow">
    <p:push dir="u"/>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260648"/>
            <a:ext cx="8229600" cy="1800200"/>
          </a:xfrm>
        </p:spPr>
        <p:txBody>
          <a:bodyPr>
            <a:normAutofit fontScale="90000"/>
          </a:bodyPr>
          <a:lstStyle/>
          <a:p>
            <a:r>
              <a:rPr lang="pl-PL" b="1" dirty="0" smtClean="0"/>
              <a:t>Odpowiedzialność za wykroczenia popełnione za granicą (obowiązywanie wobec osoby)</a:t>
            </a:r>
            <a:endParaRPr lang="pl-PL" b="1" dirty="0"/>
          </a:p>
        </p:txBody>
      </p:sp>
      <p:sp>
        <p:nvSpPr>
          <p:cNvPr id="3" name="Symbol zastępczy zawartości 2"/>
          <p:cNvSpPr>
            <a:spLocks noGrp="1"/>
          </p:cNvSpPr>
          <p:nvPr>
            <p:ph idx="1"/>
          </p:nvPr>
        </p:nvSpPr>
        <p:spPr>
          <a:xfrm>
            <a:off x="467544" y="2132856"/>
            <a:ext cx="8229600" cy="4104456"/>
          </a:xfrm>
        </p:spPr>
        <p:txBody>
          <a:bodyPr>
            <a:normAutofit fontScale="70000" lnSpcReduction="20000"/>
          </a:bodyPr>
          <a:lstStyle/>
          <a:p>
            <a:pPr marL="0" indent="0">
              <a:buNone/>
            </a:pPr>
            <a:r>
              <a:rPr lang="pl-PL" dirty="0" smtClean="0"/>
              <a:t>Kodeks wykroczeń inaczej niż kodeks karny (art. 109 k.k.) reguluje kwestię odpowiedzialności przed polskimi organami wymiaru sprawiedliwości za wykroczenia </a:t>
            </a:r>
            <a:r>
              <a:rPr lang="pl-PL" dirty="0"/>
              <a:t>popełnione obywatela polskiego za </a:t>
            </a:r>
            <a:r>
              <a:rPr lang="pl-PL" dirty="0" smtClean="0"/>
              <a:t>granicą. Jako regułę przyjmuje ich nieodpowiedzialność. Wyjątki od tej zasady są nieliczne i mogą je wprowadzać przepisy </a:t>
            </a:r>
            <a:r>
              <a:rPr lang="pl-PL" dirty="0"/>
              <a:t>szczególne (art. 3 § 2 </a:t>
            </a:r>
            <a:r>
              <a:rPr lang="pl-PL" dirty="0" err="1"/>
              <a:t>k.w</a:t>
            </a:r>
            <a:r>
              <a:rPr lang="pl-PL" dirty="0" smtClean="0"/>
              <a:t>.) bądź też inne ustawy (np. </a:t>
            </a:r>
            <a:r>
              <a:rPr lang="pl-PL" dirty="0"/>
              <a:t>P</a:t>
            </a:r>
            <a:r>
              <a:rPr lang="pl-PL" dirty="0" smtClean="0"/>
              <a:t>rawo lotnicze)</a:t>
            </a:r>
          </a:p>
          <a:p>
            <a:pPr marL="0" indent="0">
              <a:buNone/>
            </a:pPr>
            <a:r>
              <a:rPr lang="pl-PL" dirty="0" smtClean="0"/>
              <a:t>Art. 131 </a:t>
            </a:r>
            <a:r>
              <a:rPr lang="pl-PL" dirty="0" err="1" smtClean="0"/>
              <a:t>k.w</a:t>
            </a:r>
            <a:r>
              <a:rPr lang="pl-PL" dirty="0" smtClean="0"/>
              <a:t>. </a:t>
            </a:r>
            <a:r>
              <a:rPr lang="pl-PL" smtClean="0"/>
              <a:t>przewiduje odpowiedzialność </a:t>
            </a:r>
            <a:r>
              <a:rPr lang="pl-PL" dirty="0" smtClean="0"/>
              <a:t>za popełnienie wykroczeń „</a:t>
            </a:r>
            <a:r>
              <a:rPr lang="pl-PL" dirty="0" err="1" smtClean="0"/>
              <a:t>ogólnokryminalnych</a:t>
            </a:r>
            <a:r>
              <a:rPr lang="pl-PL" dirty="0" smtClean="0"/>
              <a:t>” za granicą (przy wartości przedmiotu do 250 zł). Pośród nich wymienia: </a:t>
            </a:r>
          </a:p>
          <a:p>
            <a:pPr>
              <a:buFontTx/>
              <a:buChar char="-"/>
            </a:pPr>
            <a:r>
              <a:rPr lang="pl-PL" dirty="0" smtClean="0"/>
              <a:t>kradzież (art. 119 </a:t>
            </a:r>
            <a:r>
              <a:rPr lang="pl-PL" dirty="0" err="1" smtClean="0"/>
              <a:t>k.w</a:t>
            </a:r>
            <a:r>
              <a:rPr lang="pl-PL" dirty="0" smtClean="0"/>
              <a:t>.)</a:t>
            </a:r>
          </a:p>
          <a:p>
            <a:pPr>
              <a:buFontTx/>
              <a:buChar char="-"/>
            </a:pPr>
            <a:r>
              <a:rPr lang="pl-PL" dirty="0"/>
              <a:t>p</a:t>
            </a:r>
            <a:r>
              <a:rPr lang="pl-PL" dirty="0" smtClean="0"/>
              <a:t>aserstwo (art. 122 </a:t>
            </a:r>
            <a:r>
              <a:rPr lang="pl-PL" dirty="0" err="1" smtClean="0"/>
              <a:t>k.w</a:t>
            </a:r>
            <a:r>
              <a:rPr lang="pl-PL" dirty="0" smtClean="0"/>
              <a:t>.)</a:t>
            </a:r>
          </a:p>
          <a:p>
            <a:pPr>
              <a:buFontTx/>
              <a:buChar char="-"/>
            </a:pPr>
            <a:r>
              <a:rPr lang="pl-PL" dirty="0"/>
              <a:t>n</a:t>
            </a:r>
            <a:r>
              <a:rPr lang="pl-PL" dirty="0" smtClean="0"/>
              <a:t>iszczenie cudzej rzeczy (art. 124 </a:t>
            </a:r>
            <a:r>
              <a:rPr lang="pl-PL" dirty="0" err="1" smtClean="0"/>
              <a:t>k.w</a:t>
            </a:r>
            <a:r>
              <a:rPr lang="pl-PL" dirty="0" smtClean="0"/>
              <a:t>.).</a:t>
            </a:r>
          </a:p>
          <a:p>
            <a:pPr>
              <a:buFontTx/>
              <a:buChar char="-"/>
            </a:pPr>
            <a:endParaRPr lang="pl-PL" dirty="0" smtClean="0"/>
          </a:p>
          <a:p>
            <a:pPr>
              <a:buFontTx/>
              <a:buChar char="-"/>
            </a:pPr>
            <a:endParaRPr lang="pl-PL" dirty="0" smtClean="0"/>
          </a:p>
          <a:p>
            <a:endParaRPr lang="pl-PL" dirty="0"/>
          </a:p>
        </p:txBody>
      </p:sp>
    </p:spTree>
    <p:extLst>
      <p:ext uri="{BB962C8B-B14F-4D97-AF65-F5344CB8AC3E}">
        <p14:creationId xmlns:p14="http://schemas.microsoft.com/office/powerpoint/2010/main" xmlns="" val="4150406897"/>
      </p:ext>
    </p:extLst>
  </p:cSld>
  <p:clrMapOvr>
    <a:masterClrMapping/>
  </p:clrMapOvr>
  <p:transition spd="slow">
    <p:push dir="u"/>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39552" y="332656"/>
            <a:ext cx="8229600" cy="5865515"/>
          </a:xfrm>
        </p:spPr>
        <p:txBody>
          <a:bodyPr>
            <a:normAutofit fontScale="92500" lnSpcReduction="10000"/>
          </a:bodyPr>
          <a:lstStyle/>
          <a:p>
            <a:pPr marL="0" indent="0">
              <a:buNone/>
            </a:pPr>
            <a:r>
              <a:rPr lang="pl-PL" b="1" dirty="0" smtClean="0"/>
              <a:t>Art. 119. </a:t>
            </a:r>
            <a:r>
              <a:rPr lang="pl-PL" dirty="0" smtClean="0"/>
              <a:t>§ 1. Kto kradnie lub przywłaszcza sobie cudzą rzecz ruchomą, jeżeli jej wartość nie przekracza ¼ minimalnego wynagrodzenia, podlega karze aresztu, ograniczenia wolności albo grzywny.</a:t>
            </a:r>
          </a:p>
          <a:p>
            <a:pPr marL="0" indent="0">
              <a:buNone/>
            </a:pPr>
            <a:r>
              <a:rPr lang="pl-PL" dirty="0" smtClean="0"/>
              <a:t>§ 2. Usiłowanie, podżeganie i pomocnictwo są karalne.</a:t>
            </a:r>
          </a:p>
          <a:p>
            <a:pPr marL="0" indent="0">
              <a:buNone/>
            </a:pPr>
            <a:r>
              <a:rPr lang="pl-PL" dirty="0" smtClean="0"/>
              <a:t>§ 3. Jeżeli sprawca czynu określonego w § 1 dopuścił się go na szkodę osoby najbliższej, ściganie następuje na żądanie pokrzywdzonego.</a:t>
            </a:r>
          </a:p>
          <a:p>
            <a:pPr marL="0" indent="0">
              <a:buNone/>
            </a:pPr>
            <a:r>
              <a:rPr lang="pl-PL" dirty="0" smtClean="0"/>
              <a:t>§ 4. W razie popełnienia wykroczenia określonego w § 1, można orzec obowiązek zapłaty równowartości ukradzionego lub przywłaszczonego mienia, jeżeli szkoda nie została naprawiona.</a:t>
            </a:r>
          </a:p>
          <a:p>
            <a:endParaRPr lang="pl-PL" dirty="0"/>
          </a:p>
        </p:txBody>
      </p:sp>
    </p:spTree>
    <p:extLst>
      <p:ext uri="{BB962C8B-B14F-4D97-AF65-F5344CB8AC3E}">
        <p14:creationId xmlns:p14="http://schemas.microsoft.com/office/powerpoint/2010/main" xmlns="" val="716357697"/>
      </p:ext>
    </p:extLst>
  </p:cSld>
  <p:clrMapOvr>
    <a:masterClrMapping/>
  </p:clrMapOvr>
  <p:transition spd="slow">
    <p:push dir="u"/>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260648"/>
            <a:ext cx="8229600" cy="5865515"/>
          </a:xfrm>
        </p:spPr>
        <p:txBody>
          <a:bodyPr>
            <a:normAutofit fontScale="77500" lnSpcReduction="20000"/>
          </a:bodyPr>
          <a:lstStyle/>
          <a:p>
            <a:pPr marL="0" indent="0">
              <a:buNone/>
            </a:pPr>
            <a:r>
              <a:rPr lang="pl-PL" b="1" dirty="0" smtClean="0"/>
              <a:t>Art. 122. § 1. </a:t>
            </a:r>
            <a:r>
              <a:rPr lang="pl-PL" dirty="0" smtClean="0"/>
              <a:t>Kto nabywa mienie wiedząc o tym, że pochodzi ono z kradzieży lub z przywłaszczenia, lub pomaga do jego zbycia albo w celu osiągnięcia korzyści majątkowej mienie to przyjmuje lub pomaga do jego ukrycia, jeżeli wartość mienia nie przekracza ¼ minimalnego wynagrodzenia, podlega karze aresztu, ograniczenia wolności albo grzywny.</a:t>
            </a:r>
          </a:p>
          <a:p>
            <a:pPr marL="0" indent="0">
              <a:buNone/>
            </a:pPr>
            <a:r>
              <a:rPr lang="pl-PL" b="1" dirty="0" smtClean="0"/>
              <a:t>§ 2.</a:t>
            </a:r>
            <a:r>
              <a:rPr lang="pl-PL" dirty="0" smtClean="0"/>
              <a:t> Kto nabywa mienie, o którym na podstawie towarzyszących okoliczności powinien i może przypuszczać, że zostało uzyskane za pomocą kradzieży lub przywłaszczenia, lub pomaga do jego zbycia albo w celu osiągnięcia korzyści majątkowej mienie to przyjmuje lub pomaga do jego ukrycia, jeżeli wartość mienia nie przekracza 250 złotych, a gdy chodzi o mienie określone w art. 120 § 1, jeżeli wartość nie przekracza 75 złotych, podlega karze grzywny do 1 500 złotych albo karze nagany.</a:t>
            </a:r>
          </a:p>
          <a:p>
            <a:pPr marL="0" indent="0">
              <a:buNone/>
            </a:pPr>
            <a:r>
              <a:rPr lang="pl-PL" b="1" dirty="0" smtClean="0"/>
              <a:t>§ 3.</a:t>
            </a:r>
            <a:r>
              <a:rPr lang="pl-PL" dirty="0" smtClean="0"/>
              <a:t> Usiłowanie wykroczenia określonego w § 1 oraz podżeganie do niego i pomocnictwo są karalne.</a:t>
            </a:r>
          </a:p>
          <a:p>
            <a:pPr marL="0" indent="0">
              <a:buNone/>
            </a:pPr>
            <a:endParaRPr lang="pl-PL" dirty="0"/>
          </a:p>
        </p:txBody>
      </p:sp>
    </p:spTree>
    <p:extLst>
      <p:ext uri="{BB962C8B-B14F-4D97-AF65-F5344CB8AC3E}">
        <p14:creationId xmlns:p14="http://schemas.microsoft.com/office/powerpoint/2010/main" xmlns="" val="768941473"/>
      </p:ext>
    </p:extLst>
  </p:cSld>
  <p:clrMapOvr>
    <a:masterClrMapping/>
  </p:clrMapOvr>
  <p:transition spd="slow">
    <p:push dir="u"/>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23528" y="404664"/>
            <a:ext cx="8229600" cy="5750099"/>
          </a:xfrm>
        </p:spPr>
        <p:txBody>
          <a:bodyPr>
            <a:normAutofit fontScale="77500" lnSpcReduction="20000"/>
          </a:bodyPr>
          <a:lstStyle/>
          <a:p>
            <a:pPr marL="0" indent="0">
              <a:buNone/>
            </a:pPr>
            <a:r>
              <a:rPr lang="pl-PL" b="1" dirty="0" smtClean="0"/>
              <a:t>Art. 124. § 1. </a:t>
            </a:r>
            <a:r>
              <a:rPr lang="pl-PL" dirty="0" smtClean="0"/>
              <a:t>Kto cudzą rzecz umyślnie niszczy, uszkadza lub czyni niezdatną do użytku, jeżeli szkoda nie przekracza 1/4 minimalnego wynagrodzenia, podlega karze aresztu, ograniczenia wolności albo grzywny.</a:t>
            </a:r>
          </a:p>
          <a:p>
            <a:pPr marL="0" indent="0">
              <a:buNone/>
            </a:pPr>
            <a:r>
              <a:rPr lang="pl-PL" b="1" dirty="0" smtClean="0"/>
              <a:t>§ 2.</a:t>
            </a:r>
            <a:r>
              <a:rPr lang="pl-PL" dirty="0" smtClean="0"/>
              <a:t> Usiłowanie, podżeganie i pomocnictwo są karalne.</a:t>
            </a:r>
          </a:p>
          <a:p>
            <a:pPr marL="0" indent="0">
              <a:buNone/>
            </a:pPr>
            <a:r>
              <a:rPr lang="pl-PL" b="1" dirty="0" smtClean="0"/>
              <a:t>§ 3.</a:t>
            </a:r>
            <a:r>
              <a:rPr lang="pl-PL" dirty="0" smtClean="0"/>
              <a:t> Ściganie następuje na żądanie pokrzywdzonego.</a:t>
            </a:r>
          </a:p>
          <a:p>
            <a:pPr marL="0" indent="0">
              <a:buNone/>
            </a:pPr>
            <a:r>
              <a:rPr lang="pl-PL" b="1" dirty="0" smtClean="0"/>
              <a:t>§ 4.</a:t>
            </a:r>
            <a:r>
              <a:rPr lang="pl-PL" dirty="0" smtClean="0"/>
              <a:t> W razie popełnienia wykroczenia można orzec obowiązek zapłaty równowartości wyrządzonej szkody lub obowiązek przywrócenia do stanu poprzedniego.</a:t>
            </a:r>
          </a:p>
          <a:p>
            <a:pPr marL="0" indent="0">
              <a:buNone/>
            </a:pPr>
            <a:endParaRPr lang="pl-PL" dirty="0"/>
          </a:p>
          <a:p>
            <a:pPr marL="0" indent="0">
              <a:buNone/>
            </a:pPr>
            <a:r>
              <a:rPr lang="pl-PL" dirty="0" smtClean="0"/>
              <a:t>Kodeks wykroczeń nie przewiduje co prawda możliwości zaliczania kary odbytej za granicą za takie wykroczenia, które podlegają ukaraniu również w Polsce, ale w drodze analogii należy przyjąć zasadę zaliczania kar, skoro dotyczy ona czynów poważniejszych, jakim są przestępstwa (art. 114 § 2  k.k.)</a:t>
            </a:r>
          </a:p>
          <a:p>
            <a:pPr marL="0" indent="0">
              <a:buNone/>
            </a:pPr>
            <a:endParaRPr lang="pl-PL" dirty="0"/>
          </a:p>
        </p:txBody>
      </p:sp>
    </p:spTree>
    <p:extLst>
      <p:ext uri="{BB962C8B-B14F-4D97-AF65-F5344CB8AC3E}">
        <p14:creationId xmlns:p14="http://schemas.microsoft.com/office/powerpoint/2010/main" xmlns="" val="1015938161"/>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smtClean="0"/>
              <a:t>Kryteria rozgraniczania obszarów przestępstw od wykroczeń </a:t>
            </a:r>
            <a:endParaRPr lang="pl-PL" b="1" dirty="0"/>
          </a:p>
        </p:txBody>
      </p:sp>
      <p:sp>
        <p:nvSpPr>
          <p:cNvPr id="3" name="Symbol zastępczy zawartości 2"/>
          <p:cNvSpPr>
            <a:spLocks noGrp="1"/>
          </p:cNvSpPr>
          <p:nvPr>
            <p:ph idx="1"/>
          </p:nvPr>
        </p:nvSpPr>
        <p:spPr/>
        <p:txBody>
          <a:bodyPr>
            <a:normAutofit fontScale="62500" lnSpcReduction="20000"/>
          </a:bodyPr>
          <a:lstStyle/>
          <a:p>
            <a:pPr marL="0" indent="0">
              <a:buNone/>
            </a:pPr>
            <a:r>
              <a:rPr lang="pl-PL" dirty="0" smtClean="0"/>
              <a:t>Wśród kryteriów pozwalających na odróżnienie przestępstwa od wykroczenia wyróżniamy:</a:t>
            </a:r>
          </a:p>
          <a:p>
            <a:pPr>
              <a:buFontTx/>
              <a:buChar char="-"/>
            </a:pPr>
            <a:r>
              <a:rPr lang="pl-PL" b="1" dirty="0" smtClean="0"/>
              <a:t>kryterium zagrożenia karnego (formalne)</a:t>
            </a:r>
          </a:p>
          <a:p>
            <a:pPr marL="0" indent="0">
              <a:buNone/>
            </a:pPr>
            <a:r>
              <a:rPr lang="pl-PL" dirty="0" smtClean="0"/>
              <a:t>Art. 7 k.k. stanowi, że przestępstwem jest:</a:t>
            </a:r>
            <a:endParaRPr lang="pl-PL" dirty="0"/>
          </a:p>
          <a:p>
            <a:pPr marL="0" indent="0">
              <a:buNone/>
            </a:pPr>
            <a:r>
              <a:rPr lang="pl-PL" b="1" dirty="0" smtClean="0"/>
              <a:t>ZBRODNIA</a:t>
            </a:r>
            <a:r>
              <a:rPr lang="pl-PL" dirty="0" smtClean="0"/>
              <a:t> – zagrożona karą pozbawienia wolności na czas nie krótszy niż 3 lata albo karą surowszą (zbrodnię można popełnić tylko umyślnie)</a:t>
            </a:r>
          </a:p>
          <a:p>
            <a:pPr marL="0" indent="0">
              <a:buNone/>
            </a:pPr>
            <a:r>
              <a:rPr lang="pl-PL" b="1" dirty="0" smtClean="0"/>
              <a:t>WYSTĘPEK</a:t>
            </a:r>
            <a:r>
              <a:rPr lang="pl-PL" dirty="0" smtClean="0"/>
              <a:t> – zagrożony grzywną powyżej 30 stawek dziennych, karą ograniczenia wolności w wymiarze od miesiąca do 12 miesięcy lub karą pozbawienia wolności przekraczającą miesiąc (może być popełniony również nieumyślnie, jeżeli ustawa tak stanowi).</a:t>
            </a:r>
          </a:p>
          <a:p>
            <a:pPr marL="0" indent="0">
              <a:buNone/>
            </a:pPr>
            <a:r>
              <a:rPr lang="pl-PL" dirty="0" smtClean="0"/>
              <a:t>Art. 1 § 1 </a:t>
            </a:r>
            <a:r>
              <a:rPr lang="pl-PL" dirty="0" err="1" smtClean="0"/>
              <a:t>k.w</a:t>
            </a:r>
            <a:r>
              <a:rPr lang="pl-PL" dirty="0" smtClean="0"/>
              <a:t>. stanowi, że WYKROCZENIEM jest czyn zagrożony karą aresztu od 5 do 30 dni, ograniczenia wolności w wymiarze 1 miesiąca, grzywną od 20 do 5000 zł lub naganą.</a:t>
            </a:r>
          </a:p>
          <a:p>
            <a:pPr marL="0" indent="0">
              <a:buNone/>
            </a:pPr>
            <a:r>
              <a:rPr lang="pl-PL" dirty="0" smtClean="0"/>
              <a:t>Dolne granice kar za przestępstwa stanowią zarazem granicę górną kar za wykroczenia.  Nie dotyczy to grzywny (inny system wymiaru) oraz nagany. </a:t>
            </a:r>
          </a:p>
          <a:p>
            <a:pPr marL="0" indent="0">
              <a:buNone/>
            </a:pPr>
            <a:endParaRPr lang="pl-PL" dirty="0"/>
          </a:p>
        </p:txBody>
      </p:sp>
    </p:spTree>
    <p:extLst>
      <p:ext uri="{BB962C8B-B14F-4D97-AF65-F5344CB8AC3E}">
        <p14:creationId xmlns:p14="http://schemas.microsoft.com/office/powerpoint/2010/main" xmlns="" val="1425632787"/>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107504" y="188640"/>
            <a:ext cx="8229600" cy="6669360"/>
          </a:xfrm>
        </p:spPr>
        <p:txBody>
          <a:bodyPr/>
          <a:lstStyle/>
          <a:p>
            <a:pPr marL="0" indent="0">
              <a:buNone/>
            </a:pPr>
            <a:r>
              <a:rPr lang="pl-PL" dirty="0" smtClean="0"/>
              <a:t>- </a:t>
            </a:r>
            <a:r>
              <a:rPr lang="pl-PL" sz="2000" b="1" dirty="0" smtClean="0"/>
              <a:t>kryterium społecznej szkodliwości czynu (materialne)</a:t>
            </a:r>
          </a:p>
          <a:p>
            <a:pPr marL="0" indent="0">
              <a:buNone/>
            </a:pPr>
            <a:endParaRPr lang="pl-PL" dirty="0"/>
          </a:p>
        </p:txBody>
      </p:sp>
      <p:sp>
        <p:nvSpPr>
          <p:cNvPr id="6" name="Prostokąt 5"/>
          <p:cNvSpPr/>
          <p:nvPr/>
        </p:nvSpPr>
        <p:spPr>
          <a:xfrm>
            <a:off x="107504" y="836711"/>
            <a:ext cx="8352928" cy="7294305"/>
          </a:xfrm>
          <a:prstGeom prst="rect">
            <a:avLst/>
          </a:prstGeom>
        </p:spPr>
        <p:txBody>
          <a:bodyPr wrap="square">
            <a:spAutoFit/>
          </a:bodyPr>
          <a:lstStyle/>
          <a:p>
            <a:r>
              <a:rPr lang="pl-PL" b="1" dirty="0"/>
              <a:t>Społeczna szkodliwość </a:t>
            </a:r>
            <a:r>
              <a:rPr lang="pl-PL" dirty="0"/>
              <a:t>– jest </a:t>
            </a:r>
            <a:r>
              <a:rPr lang="pl-PL" dirty="0" smtClean="0"/>
              <a:t>materialną cechą wykroczenia oraz przestępstwa. </a:t>
            </a:r>
            <a:r>
              <a:rPr lang="pl-PL" dirty="0"/>
              <a:t>Samo bowiem naruszenie zakazu przy jednoczesnym stwierdzeniu braku społecznej szkodliwości czynu nie może stanowić podstawy odpowiedzialności za </a:t>
            </a:r>
            <a:r>
              <a:rPr lang="pl-PL" dirty="0" smtClean="0"/>
              <a:t>wykroczenie czy przestępstwo.</a:t>
            </a:r>
            <a:r>
              <a:rPr lang="pl-PL" dirty="0"/>
              <a:t> </a:t>
            </a:r>
            <a:r>
              <a:rPr lang="pl-PL" dirty="0" smtClean="0"/>
              <a:t>Różnica między tymi kategoriami tkwi w stopniu natężenia tej materialnej cechy. Chodzi tu oczywiście o ocenę </a:t>
            </a:r>
            <a:r>
              <a:rPr lang="pl-PL" i="1" dirty="0" smtClean="0"/>
              <a:t>in </a:t>
            </a:r>
            <a:r>
              <a:rPr lang="pl-PL" i="1" dirty="0" err="1" smtClean="0"/>
              <a:t>abstracto</a:t>
            </a:r>
            <a:r>
              <a:rPr lang="pl-PL" dirty="0" smtClean="0"/>
              <a:t>. W konkretnych przypadkach proporcje, o którym mowa poniżej mogą ulec zachwianiu. </a:t>
            </a:r>
          </a:p>
          <a:p>
            <a:r>
              <a:rPr lang="pl-PL" dirty="0" smtClean="0"/>
              <a:t>Generalnie dla bytu wykroczeń wystarczy choćby </a:t>
            </a:r>
            <a:r>
              <a:rPr lang="pl-PL" dirty="0" err="1" smtClean="0"/>
              <a:t>subminimalny</a:t>
            </a:r>
            <a:r>
              <a:rPr lang="pl-PL" dirty="0" smtClean="0"/>
              <a:t> </a:t>
            </a:r>
            <a:r>
              <a:rPr lang="pl-PL" dirty="0"/>
              <a:t>ładunek </a:t>
            </a:r>
            <a:r>
              <a:rPr lang="pl-PL" dirty="0" smtClean="0"/>
              <a:t>ujemnej zawartości. Art. 1 § 1 </a:t>
            </a:r>
            <a:r>
              <a:rPr lang="pl-PL" dirty="0" err="1" smtClean="0"/>
              <a:t>k.w</a:t>
            </a:r>
            <a:r>
              <a:rPr lang="pl-PL" dirty="0" smtClean="0"/>
              <a:t>.  </a:t>
            </a:r>
            <a:r>
              <a:rPr lang="pl-PL" dirty="0"/>
              <a:t>w</a:t>
            </a:r>
            <a:r>
              <a:rPr lang="pl-PL" dirty="0" smtClean="0"/>
              <a:t>ymaga jednie społecznej szkodliwości bez wskazania jej stopnia. Ustalenie</a:t>
            </a:r>
            <a:r>
              <a:rPr lang="pl-PL" dirty="0"/>
              <a:t>, że stopień społecznej szkodliwości wykroczenia jest znikomy rzutuje co najwyżej na rodzaj i rozmiar reakcji organu orzekającego w stosunku do </a:t>
            </a:r>
            <a:r>
              <a:rPr lang="pl-PL" dirty="0" smtClean="0"/>
              <a:t>obwinionego. Tylko jej całkowity brak przekreśli możliwość potraktowania czynu sprawcy jako wykroczenia. </a:t>
            </a:r>
            <a:endParaRPr lang="pl-PL" dirty="0"/>
          </a:p>
          <a:p>
            <a:r>
              <a:rPr lang="pl-PL" dirty="0" smtClean="0"/>
              <a:t>Inaczej jest w odniesieniu do przestępstw – te ostanie muszą charakteryzować się co najmniej znikomym stopniem społecznej szkodliwości (art. 1§ 2 k.k.). Brak lub znikomość powodują uchylenie cechy przestępności czynu. </a:t>
            </a:r>
          </a:p>
          <a:p>
            <a:r>
              <a:rPr lang="pl-PL" dirty="0" smtClean="0"/>
              <a:t>Przyjęte założenie, według którego wykroczenia </a:t>
            </a:r>
            <a:r>
              <a:rPr lang="pl-PL" i="1" dirty="0" smtClean="0"/>
              <a:t>in genere </a:t>
            </a:r>
            <a:r>
              <a:rPr lang="pl-PL" dirty="0" smtClean="0"/>
              <a:t>różnią się od przestępstw niższym stopniem społecznej szkodliwości nie oznacza wcale, że tak być musi w każdym przypadku (np. wykroczenia „przepołowione”). Wykroczenia bowiem są czynami o zróżnicowanym stopniu społecznej szkodliwości – od znikomego do znacznie przekraczającego ten stopień (ocena </a:t>
            </a:r>
            <a:r>
              <a:rPr lang="pl-PL" i="1" dirty="0" smtClean="0"/>
              <a:t>in concreto</a:t>
            </a:r>
            <a:r>
              <a:rPr lang="pl-PL" dirty="0" smtClean="0"/>
              <a:t>).</a:t>
            </a:r>
          </a:p>
          <a:p>
            <a:endParaRPr lang="pl-PL" dirty="0" smtClean="0"/>
          </a:p>
          <a:p>
            <a:endParaRPr lang="pl-PL" dirty="0"/>
          </a:p>
          <a:p>
            <a:endParaRPr lang="pl-PL" dirty="0" smtClean="0"/>
          </a:p>
          <a:p>
            <a:endParaRPr lang="pl-PL" dirty="0"/>
          </a:p>
          <a:p>
            <a:endParaRPr lang="pl-PL" dirty="0" smtClean="0"/>
          </a:p>
          <a:p>
            <a:endParaRPr lang="pl-PL" dirty="0"/>
          </a:p>
        </p:txBody>
      </p:sp>
    </p:spTree>
    <p:extLst>
      <p:ext uri="{BB962C8B-B14F-4D97-AF65-F5344CB8AC3E}">
        <p14:creationId xmlns:p14="http://schemas.microsoft.com/office/powerpoint/2010/main" xmlns="" val="2643740412"/>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23528" y="404664"/>
            <a:ext cx="8229600" cy="6336704"/>
          </a:xfrm>
        </p:spPr>
        <p:txBody>
          <a:bodyPr>
            <a:normAutofit fontScale="70000" lnSpcReduction="20000"/>
          </a:bodyPr>
          <a:lstStyle/>
          <a:p>
            <a:pPr>
              <a:buFontTx/>
              <a:buChar char="-"/>
            </a:pPr>
            <a:r>
              <a:rPr lang="pl-PL" b="1" dirty="0" smtClean="0"/>
              <a:t>kryterium </a:t>
            </a:r>
            <a:r>
              <a:rPr lang="pl-PL" b="1" dirty="0"/>
              <a:t>odrębności procesowej (odrębnego uregulowania postępowania w sprawach o </a:t>
            </a:r>
            <a:r>
              <a:rPr lang="pl-PL" b="1" dirty="0" smtClean="0"/>
              <a:t>wykroczenia)</a:t>
            </a:r>
          </a:p>
          <a:p>
            <a:pPr marL="0" indent="0">
              <a:buNone/>
            </a:pPr>
            <a:r>
              <a:rPr lang="pl-PL" dirty="0" smtClean="0"/>
              <a:t>W aktualnym stanie prawnym postępowanie w </a:t>
            </a:r>
            <a:r>
              <a:rPr lang="pl-PL" dirty="0"/>
              <a:t>sprawach o </a:t>
            </a:r>
            <a:r>
              <a:rPr lang="pl-PL" dirty="0" smtClean="0"/>
              <a:t>wykroczenia należy do wyłącznej kompetencji sądów, przyjmuje się, że zachowana została odrębność proceduralna z uwagi na uregulowanie powyższej materii w osobnym akcie – tj. Kodeksie postępowania w sprawach o wykroczenia z 24.VIII.2001 r.  Pojawiają się jednak wątpliwości, czy rzeczywiście możemy </a:t>
            </a:r>
            <a:r>
              <a:rPr lang="pl-PL" dirty="0"/>
              <a:t>tutaj </a:t>
            </a:r>
            <a:r>
              <a:rPr lang="pl-PL" dirty="0" smtClean="0"/>
              <a:t>mówić o odrębności proceduralnej. KPSW nie do końca jest aktem samodzielnym, w wielu miejscach </a:t>
            </a:r>
            <a:r>
              <a:rPr lang="pl-PL" dirty="0"/>
              <a:t>odsyła bowiem </a:t>
            </a:r>
            <a:r>
              <a:rPr lang="pl-PL" dirty="0" smtClean="0"/>
              <a:t>do przepisów KPK z 1997 r. Poza tym w doktrynie prawa procesowego ten rodzaj </a:t>
            </a:r>
            <a:r>
              <a:rPr lang="pl-PL" dirty="0"/>
              <a:t>postępowania karnego określany jako tryb szczególny pierwszego stopnia. </a:t>
            </a:r>
            <a:r>
              <a:rPr lang="pl-PL" dirty="0" smtClean="0"/>
              <a:t>Dla odróżnienia postępowania przyśpieszonego </a:t>
            </a:r>
            <a:r>
              <a:rPr lang="pl-PL" dirty="0"/>
              <a:t>lub </a:t>
            </a:r>
            <a:r>
              <a:rPr lang="pl-PL" dirty="0" smtClean="0"/>
              <a:t>nakazowego </a:t>
            </a:r>
            <a:r>
              <a:rPr lang="pl-PL" dirty="0"/>
              <a:t>w sprawach o wykroczenia – </a:t>
            </a:r>
            <a:r>
              <a:rPr lang="pl-PL" dirty="0" smtClean="0"/>
              <a:t>które nazywa się trybami szczególnymi </a:t>
            </a:r>
            <a:r>
              <a:rPr lang="pl-PL" dirty="0"/>
              <a:t>drugiego </a:t>
            </a:r>
            <a:r>
              <a:rPr lang="pl-PL" dirty="0" smtClean="0"/>
              <a:t>stopnia.</a:t>
            </a:r>
          </a:p>
          <a:p>
            <a:pPr marL="0" indent="0">
              <a:buNone/>
            </a:pPr>
            <a:endParaRPr lang="pl-PL" dirty="0" smtClean="0"/>
          </a:p>
          <a:p>
            <a:pPr marL="0" indent="0">
              <a:buNone/>
            </a:pPr>
            <a:r>
              <a:rPr lang="pl-PL" dirty="0" smtClean="0"/>
              <a:t>Zgodnie z art. 9 KPSW, w sprawach o wykroczenia w I instancji orzekają sądy rejonowe, a sądem odwoławczym od ich orzeczeń jest sąd okręgowy (w sprawach zażaleń – inny skład sądu rejonowego. W sprawach podlegających kognicji sądów wojskowych w I instancji  właściwy jest sąd garnizonowy, w II instancji – wojskowy sąd okręgowy (art. 10 i art. 14§ 2 KPSW).</a:t>
            </a:r>
          </a:p>
          <a:p>
            <a:pPr marL="0" indent="0">
              <a:buNone/>
            </a:pPr>
            <a:endParaRPr lang="pl-PL" dirty="0" smtClean="0"/>
          </a:p>
          <a:p>
            <a:pPr marL="0" indent="0">
              <a:buNone/>
            </a:pPr>
            <a:endParaRPr lang="pl-PL" dirty="0"/>
          </a:p>
          <a:p>
            <a:pPr marL="0" indent="0">
              <a:buNone/>
            </a:pPr>
            <a:endParaRPr lang="pl-PL" dirty="0" smtClean="0"/>
          </a:p>
          <a:p>
            <a:pPr marL="0" indent="0">
              <a:buNone/>
            </a:pPr>
            <a:endParaRPr lang="pl-PL" dirty="0"/>
          </a:p>
          <a:p>
            <a:pPr marL="0" indent="0">
              <a:buNone/>
            </a:pPr>
            <a:endParaRPr lang="pl-PL" dirty="0" smtClean="0"/>
          </a:p>
          <a:p>
            <a:pPr marL="0" indent="0">
              <a:buNone/>
            </a:pPr>
            <a:endParaRPr lang="pl-PL" dirty="0" smtClean="0"/>
          </a:p>
          <a:p>
            <a:pPr marL="0" indent="0">
              <a:buNone/>
            </a:pPr>
            <a:endParaRPr lang="pl-PL" dirty="0"/>
          </a:p>
          <a:p>
            <a:pPr marL="0" indent="0">
              <a:buNone/>
            </a:pPr>
            <a:endParaRPr lang="pl-PL" dirty="0" smtClean="0"/>
          </a:p>
          <a:p>
            <a:pPr marL="0" indent="0">
              <a:buNone/>
            </a:pPr>
            <a:endParaRPr lang="pl-PL" dirty="0" smtClean="0"/>
          </a:p>
          <a:p>
            <a:pPr marL="0" indent="0">
              <a:buNone/>
            </a:pPr>
            <a:endParaRPr lang="pl-PL" dirty="0" smtClean="0"/>
          </a:p>
          <a:p>
            <a:pPr marL="0" indent="0">
              <a:buNone/>
            </a:pPr>
            <a:endParaRPr lang="pl-PL" dirty="0"/>
          </a:p>
          <a:p>
            <a:pPr marL="0" indent="0">
              <a:buNone/>
            </a:pPr>
            <a:endParaRPr lang="pl-PL" dirty="0" smtClean="0"/>
          </a:p>
          <a:p>
            <a:pPr marL="0" indent="0">
              <a:buNone/>
            </a:pPr>
            <a:endParaRPr lang="pl-PL" dirty="0"/>
          </a:p>
          <a:p>
            <a:pPr marL="0" indent="0">
              <a:buNone/>
            </a:pPr>
            <a:endParaRPr lang="pl-PL" dirty="0" smtClean="0"/>
          </a:p>
          <a:p>
            <a:pPr marL="0" indent="0">
              <a:buNone/>
            </a:pPr>
            <a:endParaRPr lang="pl-PL" dirty="0"/>
          </a:p>
          <a:p>
            <a:pPr marL="0" indent="0">
              <a:buNone/>
            </a:pPr>
            <a:endParaRPr lang="pl-PL" dirty="0"/>
          </a:p>
          <a:p>
            <a:endParaRPr lang="pl-PL" dirty="0"/>
          </a:p>
        </p:txBody>
      </p:sp>
    </p:spTree>
    <p:extLst>
      <p:ext uri="{BB962C8B-B14F-4D97-AF65-F5344CB8AC3E}">
        <p14:creationId xmlns:p14="http://schemas.microsoft.com/office/powerpoint/2010/main" xmlns="" val="3857490538"/>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b="1" dirty="0"/>
              <a:t>Funkcje prawa </a:t>
            </a:r>
            <a:r>
              <a:rPr lang="pl-PL" b="1" dirty="0" smtClean="0"/>
              <a:t>wykroczeń</a:t>
            </a:r>
            <a:endParaRPr lang="pl-PL" b="1" dirty="0"/>
          </a:p>
        </p:txBody>
      </p:sp>
      <p:sp>
        <p:nvSpPr>
          <p:cNvPr id="3" name="Symbol zastępczy zawartości 2"/>
          <p:cNvSpPr>
            <a:spLocks noGrp="1"/>
          </p:cNvSpPr>
          <p:nvPr>
            <p:ph idx="1"/>
          </p:nvPr>
        </p:nvSpPr>
        <p:spPr>
          <a:xfrm>
            <a:off x="457200" y="1882808"/>
            <a:ext cx="8229600" cy="1690208"/>
          </a:xfrm>
        </p:spPr>
        <p:txBody>
          <a:bodyPr>
            <a:normAutofit fontScale="85000" lnSpcReduction="20000"/>
          </a:bodyPr>
          <a:lstStyle/>
          <a:p>
            <a:pPr marL="64008" indent="0">
              <a:buNone/>
            </a:pPr>
            <a:endParaRPr lang="pl-PL" dirty="0"/>
          </a:p>
          <a:p>
            <a:pPr lvl="0"/>
            <a:r>
              <a:rPr lang="pl-PL" dirty="0"/>
              <a:t>Ochronna</a:t>
            </a:r>
          </a:p>
          <a:p>
            <a:pPr lvl="0"/>
            <a:r>
              <a:rPr lang="pl-PL" dirty="0"/>
              <a:t>Gwarancyjna</a:t>
            </a:r>
          </a:p>
          <a:p>
            <a:pPr lvl="0"/>
            <a:r>
              <a:rPr lang="pl-PL" dirty="0"/>
              <a:t>R</a:t>
            </a:r>
            <a:r>
              <a:rPr lang="pl-PL" dirty="0" smtClean="0"/>
              <a:t>estytucyjna </a:t>
            </a:r>
            <a:r>
              <a:rPr lang="pl-PL" dirty="0"/>
              <a:t>(kompensacyjna)</a:t>
            </a:r>
          </a:p>
          <a:p>
            <a:endParaRPr lang="pl-PL" dirty="0"/>
          </a:p>
        </p:txBody>
      </p:sp>
    </p:spTree>
    <p:extLst>
      <p:ext uri="{BB962C8B-B14F-4D97-AF65-F5344CB8AC3E}">
        <p14:creationId xmlns:p14="http://schemas.microsoft.com/office/powerpoint/2010/main" xmlns="" val="1217363572"/>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764704"/>
            <a:ext cx="8229600" cy="72008"/>
          </a:xfrm>
        </p:spPr>
        <p:txBody>
          <a:bodyPr>
            <a:normAutofit fontScale="90000"/>
          </a:bodyPr>
          <a:lstStyle/>
          <a:p>
            <a:r>
              <a:rPr lang="pl-PL" b="1" dirty="0" smtClean="0"/>
              <a:t>Funkcja ochronna </a:t>
            </a:r>
            <a:r>
              <a:rPr lang="pl-PL" dirty="0"/>
              <a:t/>
            </a:r>
            <a:br>
              <a:rPr lang="pl-PL" dirty="0"/>
            </a:br>
            <a:endParaRPr lang="pl-PL" dirty="0"/>
          </a:p>
        </p:txBody>
      </p:sp>
      <p:sp>
        <p:nvSpPr>
          <p:cNvPr id="3" name="Symbol zastępczy zawartości 2"/>
          <p:cNvSpPr>
            <a:spLocks noGrp="1"/>
          </p:cNvSpPr>
          <p:nvPr>
            <p:ph idx="1"/>
          </p:nvPr>
        </p:nvSpPr>
        <p:spPr>
          <a:xfrm>
            <a:off x="457200" y="1124744"/>
            <a:ext cx="8229600" cy="5330064"/>
          </a:xfrm>
        </p:spPr>
        <p:txBody>
          <a:bodyPr>
            <a:normAutofit fontScale="32500" lnSpcReduction="20000"/>
          </a:bodyPr>
          <a:lstStyle/>
          <a:p>
            <a:pPr marL="64008" indent="0">
              <a:buNone/>
            </a:pPr>
            <a:r>
              <a:rPr lang="pl-PL" sz="4900" dirty="0"/>
              <a:t>P</a:t>
            </a:r>
            <a:r>
              <a:rPr lang="pl-PL" sz="4900" dirty="0" smtClean="0"/>
              <a:t>rawo wykroczeń </a:t>
            </a:r>
            <a:r>
              <a:rPr lang="pl-PL" sz="4900" dirty="0"/>
              <a:t>chroni dobra mające wartość społeczną przed atakami prowadzącymi do ich naruszenia </a:t>
            </a:r>
            <a:r>
              <a:rPr lang="pl-PL" sz="4900" dirty="0" smtClean="0"/>
              <a:t>lub </a:t>
            </a:r>
            <a:r>
              <a:rPr lang="pl-PL" sz="4900" dirty="0"/>
              <a:t>narażenia na niebezpieczeństwo.</a:t>
            </a:r>
          </a:p>
          <a:p>
            <a:pPr marL="64008" indent="0">
              <a:buNone/>
            </a:pPr>
            <a:endParaRPr lang="pl-PL" sz="4900" dirty="0"/>
          </a:p>
          <a:p>
            <a:pPr marL="64008" indent="0">
              <a:buNone/>
            </a:pPr>
            <a:r>
              <a:rPr lang="pl-PL" sz="4900" dirty="0" smtClean="0"/>
              <a:t>Jest </a:t>
            </a:r>
            <a:r>
              <a:rPr lang="pl-PL" sz="4900" dirty="0"/>
              <a:t>to najważniejsza z funkcji, jakie pełni prawo </a:t>
            </a:r>
            <a:r>
              <a:rPr lang="pl-PL" sz="4900" dirty="0" smtClean="0"/>
              <a:t>wykroczeń</a:t>
            </a:r>
            <a:r>
              <a:rPr lang="pl-PL" sz="4900" i="1" dirty="0" smtClean="0"/>
              <a:t> </a:t>
            </a:r>
            <a:r>
              <a:rPr lang="pl-PL" sz="4900" dirty="0" smtClean="0"/>
              <a:t>w </a:t>
            </a:r>
            <a:r>
              <a:rPr lang="pl-PL" sz="4900" dirty="0"/>
              <a:t>ogólnym systemie </a:t>
            </a:r>
            <a:r>
              <a:rPr lang="pl-PL" sz="4900" dirty="0" smtClean="0"/>
              <a:t>prawa</a:t>
            </a:r>
            <a:r>
              <a:rPr lang="pl-PL" sz="4900" dirty="0"/>
              <a:t>,</a:t>
            </a:r>
            <a:r>
              <a:rPr lang="pl-PL" sz="4900" dirty="0" smtClean="0"/>
              <a:t> </a:t>
            </a:r>
            <a:r>
              <a:rPr lang="pl-PL" sz="4900" dirty="0"/>
              <a:t>realizowana </a:t>
            </a:r>
            <a:r>
              <a:rPr lang="pl-PL" sz="4900" dirty="0" smtClean="0"/>
              <a:t>na trzech </a:t>
            </a:r>
            <a:r>
              <a:rPr lang="pl-PL" sz="4900" dirty="0"/>
              <a:t>poziomach</a:t>
            </a:r>
            <a:r>
              <a:rPr lang="pl-PL" sz="4900" dirty="0" smtClean="0"/>
              <a:t>:</a:t>
            </a:r>
          </a:p>
          <a:p>
            <a:pPr marL="64008" indent="0">
              <a:buNone/>
            </a:pPr>
            <a:endParaRPr lang="pl-PL" sz="4900" dirty="0"/>
          </a:p>
          <a:p>
            <a:pPr marL="64008" lvl="0" indent="0">
              <a:buNone/>
            </a:pPr>
            <a:r>
              <a:rPr lang="pl-PL" sz="4900" dirty="0" smtClean="0"/>
              <a:t>1</a:t>
            </a:r>
            <a:r>
              <a:rPr lang="pl-PL" sz="4900" dirty="0" smtClean="0">
                <a:solidFill>
                  <a:srgbClr val="C00000"/>
                </a:solidFill>
              </a:rPr>
              <a:t>. </a:t>
            </a:r>
            <a:r>
              <a:rPr lang="pl-PL" sz="4900" b="1" dirty="0" smtClean="0"/>
              <a:t>represyjnym</a:t>
            </a:r>
            <a:r>
              <a:rPr lang="pl-PL" sz="4900" dirty="0" smtClean="0">
                <a:solidFill>
                  <a:srgbClr val="C00000"/>
                </a:solidFill>
              </a:rPr>
              <a:t> </a:t>
            </a:r>
            <a:r>
              <a:rPr lang="pl-PL" sz="4900" dirty="0"/>
              <a:t>(utożsamiany jest z karą w rozumieniu odpłaty za wyrządzoną przestępstwem </a:t>
            </a:r>
            <a:r>
              <a:rPr lang="pl-PL" sz="4900" dirty="0" smtClean="0"/>
              <a:t>krzywdę)</a:t>
            </a:r>
          </a:p>
          <a:p>
            <a:pPr marL="64008" lvl="0" indent="0">
              <a:buNone/>
            </a:pPr>
            <a:endParaRPr lang="pl-PL" sz="4900" dirty="0" smtClean="0"/>
          </a:p>
          <a:p>
            <a:pPr marL="64008" lvl="0" indent="0">
              <a:buNone/>
            </a:pPr>
            <a:r>
              <a:rPr lang="pl-PL" sz="4900" dirty="0" smtClean="0"/>
              <a:t>2. </a:t>
            </a:r>
            <a:r>
              <a:rPr lang="pl-PL" sz="4900" b="1" dirty="0" smtClean="0"/>
              <a:t>prewencyjnym</a:t>
            </a:r>
            <a:r>
              <a:rPr lang="pl-PL" sz="4900" dirty="0" smtClean="0">
                <a:solidFill>
                  <a:srgbClr val="C00000"/>
                </a:solidFill>
              </a:rPr>
              <a:t> </a:t>
            </a:r>
            <a:r>
              <a:rPr lang="pl-PL" sz="4900" dirty="0"/>
              <a:t>(wyraża się w </a:t>
            </a:r>
            <a:r>
              <a:rPr lang="pl-PL" sz="4900" dirty="0" smtClean="0"/>
              <a:t>oddziaływaniu </a:t>
            </a:r>
            <a:r>
              <a:rPr lang="pl-PL" sz="4900" dirty="0"/>
              <a:t>na sprawcę oraz na ogół </a:t>
            </a:r>
            <a:r>
              <a:rPr lang="pl-PL" sz="4900" dirty="0" smtClean="0"/>
              <a:t>społeczeństwa):</a:t>
            </a:r>
          </a:p>
          <a:p>
            <a:pPr marL="578358" lvl="0" indent="-514350">
              <a:buAutoNum type="arabicPeriod"/>
            </a:pPr>
            <a:endParaRPr lang="pl-PL" sz="4900" dirty="0"/>
          </a:p>
          <a:p>
            <a:r>
              <a:rPr lang="pl-PL" sz="4900" dirty="0"/>
              <a:t>p</a:t>
            </a:r>
            <a:r>
              <a:rPr lang="pl-PL" sz="4900" dirty="0" smtClean="0"/>
              <a:t>rewencja </a:t>
            </a:r>
            <a:r>
              <a:rPr lang="pl-PL" sz="4900" dirty="0"/>
              <a:t>szczególna (indywidualna) – odnosi się do oddziaływania prawa </a:t>
            </a:r>
            <a:r>
              <a:rPr lang="pl-PL" sz="4900" dirty="0" smtClean="0"/>
              <a:t>wykroczeń </a:t>
            </a:r>
            <a:r>
              <a:rPr lang="pl-PL" sz="4900" dirty="0"/>
              <a:t>i wymierzonej kary na </a:t>
            </a:r>
            <a:r>
              <a:rPr lang="pl-PL" sz="4900" dirty="0" smtClean="0"/>
              <a:t>sprawcę czynu karalnego. </a:t>
            </a:r>
            <a:r>
              <a:rPr lang="pl-PL" sz="4900" dirty="0"/>
              <a:t>Spełniając funkcję prewencyjną kara ma być na tyle skuteczna (surowa), aby zniechęcić sprawcę do popełnienia czynów zabronionych w przyszłości. </a:t>
            </a:r>
          </a:p>
          <a:p>
            <a:pPr marL="64008" indent="0">
              <a:buNone/>
            </a:pPr>
            <a:endParaRPr lang="pl-PL" sz="4900" dirty="0"/>
          </a:p>
          <a:p>
            <a:r>
              <a:rPr lang="pl-PL" sz="4900" dirty="0"/>
              <a:t>p</a:t>
            </a:r>
            <a:r>
              <a:rPr lang="pl-PL" sz="4900" dirty="0" smtClean="0"/>
              <a:t>rewencja </a:t>
            </a:r>
            <a:r>
              <a:rPr lang="pl-PL" sz="4900" dirty="0"/>
              <a:t>ogólna </a:t>
            </a:r>
            <a:r>
              <a:rPr lang="pl-PL" sz="4900" dirty="0" smtClean="0"/>
              <a:t>(pozytywna, integrująca) </a:t>
            </a:r>
            <a:r>
              <a:rPr lang="pl-PL" sz="4900" dirty="0"/>
              <a:t>– polega na oddziaływaniu zastosowanej kary na ogół społeczeństwa i ma na celu kształtowanie określonych postaw społecznych </a:t>
            </a:r>
            <a:r>
              <a:rPr lang="pl-PL" sz="4900" dirty="0" smtClean="0"/>
              <a:t>w kierunku powstrzymania </a:t>
            </a:r>
            <a:r>
              <a:rPr lang="pl-PL" sz="4900" dirty="0"/>
              <a:t>potencjalnych sprawców od popełnienia przestępstwa</a:t>
            </a:r>
            <a:r>
              <a:rPr lang="pl-PL" sz="4900" dirty="0" smtClean="0"/>
              <a:t>.  </a:t>
            </a:r>
            <a:endParaRPr lang="pl-PL" sz="4900" dirty="0"/>
          </a:p>
          <a:p>
            <a:pPr marL="64008" lvl="0" indent="0">
              <a:buNone/>
            </a:pPr>
            <a:endParaRPr lang="pl-PL" sz="4900" dirty="0" smtClean="0"/>
          </a:p>
          <a:p>
            <a:pPr marL="64008" indent="0">
              <a:buNone/>
            </a:pPr>
            <a:r>
              <a:rPr lang="pl-PL" sz="4900" dirty="0" smtClean="0"/>
              <a:t>3. </a:t>
            </a:r>
            <a:r>
              <a:rPr lang="pl-PL" sz="4900" b="1" dirty="0"/>
              <a:t>z</a:t>
            </a:r>
            <a:r>
              <a:rPr lang="pl-PL" sz="4900" b="1" dirty="0" smtClean="0"/>
              <a:t>abezpieczającym </a:t>
            </a:r>
            <a:r>
              <a:rPr lang="pl-PL" sz="4900" dirty="0" smtClean="0"/>
              <a:t>(dotyczy tych sprawców co do których brak jest  tzw. pozytywnej prognozy kryminologicznej i w związku z tym zachodzi konieczność ich eliminacji ze społeczeństwa).</a:t>
            </a:r>
          </a:p>
          <a:p>
            <a:pPr marL="64008" indent="0">
              <a:buNone/>
            </a:pPr>
            <a:endParaRPr lang="pl-PL" sz="4900" dirty="0"/>
          </a:p>
          <a:p>
            <a:pPr marL="578358" lvl="0" indent="-514350">
              <a:buAutoNum type="arabicPeriod"/>
            </a:pPr>
            <a:endParaRPr lang="pl-PL" dirty="0"/>
          </a:p>
        </p:txBody>
      </p:sp>
    </p:spTree>
    <p:extLst>
      <p:ext uri="{BB962C8B-B14F-4D97-AF65-F5344CB8AC3E}">
        <p14:creationId xmlns:p14="http://schemas.microsoft.com/office/powerpoint/2010/main" xmlns="" val="912500622"/>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smtClean="0"/>
              <a:t>Funkcja gwarancyjna</a:t>
            </a:r>
            <a:endParaRPr lang="pl-PL" b="1" dirty="0"/>
          </a:p>
        </p:txBody>
      </p:sp>
      <p:sp>
        <p:nvSpPr>
          <p:cNvPr id="3" name="Symbol zastępczy zawartości 2"/>
          <p:cNvSpPr>
            <a:spLocks noGrp="1"/>
          </p:cNvSpPr>
          <p:nvPr>
            <p:ph idx="1"/>
          </p:nvPr>
        </p:nvSpPr>
        <p:spPr>
          <a:xfrm>
            <a:off x="395536" y="1844824"/>
            <a:ext cx="8229600" cy="2448272"/>
          </a:xfrm>
        </p:spPr>
        <p:txBody>
          <a:bodyPr>
            <a:normAutofit fontScale="92500" lnSpcReduction="20000"/>
          </a:bodyPr>
          <a:lstStyle/>
          <a:p>
            <a:r>
              <a:rPr lang="pl-PL" sz="2400" dirty="0"/>
              <a:t>prawo </a:t>
            </a:r>
            <a:r>
              <a:rPr lang="pl-PL" sz="2400" dirty="0" smtClean="0"/>
              <a:t>wykroczeń </a:t>
            </a:r>
            <a:r>
              <a:rPr lang="pl-PL" sz="2400" dirty="0"/>
              <a:t>chroni dobra prawne osób podejrzanych o popełnienie </a:t>
            </a:r>
            <a:r>
              <a:rPr lang="pl-PL" sz="2400" dirty="0" smtClean="0"/>
              <a:t>wykroczenia. Zabezpiecza sprawców przed dowolnością rozstrzygnięć ze strony organów państwowych</a:t>
            </a:r>
            <a:r>
              <a:rPr lang="pl-PL" sz="2400" dirty="0"/>
              <a:t>.</a:t>
            </a:r>
            <a:endParaRPr lang="pl-PL" sz="2400" dirty="0" smtClean="0"/>
          </a:p>
          <a:p>
            <a:pPr marL="64008" indent="0">
              <a:buNone/>
            </a:pPr>
            <a:endParaRPr lang="pl-PL" sz="2400" dirty="0" smtClean="0"/>
          </a:p>
          <a:p>
            <a:r>
              <a:rPr lang="pl-PL" sz="2400" dirty="0" smtClean="0"/>
              <a:t>Funkcja </a:t>
            </a:r>
            <a:r>
              <a:rPr lang="pl-PL" sz="2400" dirty="0"/>
              <a:t>gwarancyjna wyraża się w zasadzie, że nikt nie będzie pociągnięty do odpowiedzialności karnej za zachowanie, które w czasie jego popełnienia nie było zabronione przez ustawę pod groźbą kary.</a:t>
            </a:r>
          </a:p>
          <a:p>
            <a:endParaRPr lang="pl-PL" sz="2400" dirty="0"/>
          </a:p>
        </p:txBody>
      </p:sp>
    </p:spTree>
    <p:extLst>
      <p:ext uri="{BB962C8B-B14F-4D97-AF65-F5344CB8AC3E}">
        <p14:creationId xmlns:p14="http://schemas.microsoft.com/office/powerpoint/2010/main" xmlns="" val="990024596"/>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3518</TotalTime>
  <Words>3183</Words>
  <Application>Microsoft Office PowerPoint</Application>
  <PresentationFormat>Pokaz na ekranie (4:3)</PresentationFormat>
  <Paragraphs>222</Paragraphs>
  <Slides>38</Slides>
  <Notes>0</Notes>
  <HiddenSlides>0</HiddenSlides>
  <MMClips>0</MMClips>
  <ScaleCrop>false</ScaleCrop>
  <HeadingPairs>
    <vt:vector size="4" baseType="variant">
      <vt:variant>
        <vt:lpstr>Motyw</vt:lpstr>
      </vt:variant>
      <vt:variant>
        <vt:i4>1</vt:i4>
      </vt:variant>
      <vt:variant>
        <vt:lpstr>Tytuły slajdów</vt:lpstr>
      </vt:variant>
      <vt:variant>
        <vt:i4>38</vt:i4>
      </vt:variant>
    </vt:vector>
  </HeadingPairs>
  <TitlesOfParts>
    <vt:vector size="39" baseType="lpstr">
      <vt:lpstr>Motyw pakietu Office</vt:lpstr>
      <vt:lpstr>Wykład II</vt:lpstr>
      <vt:lpstr>Prawo wykroczeń w ogólnym systemie nauk penalnych</vt:lpstr>
      <vt:lpstr>Działy prawa wykroczeń</vt:lpstr>
      <vt:lpstr>Kryteria rozgraniczania obszarów przestępstw od wykroczeń </vt:lpstr>
      <vt:lpstr>Slajd 5</vt:lpstr>
      <vt:lpstr>Slajd 6</vt:lpstr>
      <vt:lpstr>Funkcje prawa wykroczeń</vt:lpstr>
      <vt:lpstr>Funkcja ochronna  </vt:lpstr>
      <vt:lpstr>Funkcja gwarancyjna</vt:lpstr>
      <vt:lpstr>Funkcja restytucyjna (kompensacyjna)</vt:lpstr>
      <vt:lpstr>Podstawowe zasady prawa wykroczeń </vt:lpstr>
      <vt:lpstr> NULLA CONTRAVENTIO SINE LEGE </vt:lpstr>
      <vt:lpstr>NULLA CONTRAVENTIO SINE PERICULO SOCIALI </vt:lpstr>
      <vt:lpstr>NULLA POENA SINE LEGE </vt:lpstr>
      <vt:lpstr>NULLA CONTRAVENTIO SINE CULPA </vt:lpstr>
      <vt:lpstr>LEX CRIMINALIS RETRO NON AGIT</vt:lpstr>
      <vt:lpstr>Slajd 17</vt:lpstr>
      <vt:lpstr>Zasady obowiązywania ustawy wykroczeniowej </vt:lpstr>
      <vt:lpstr>Temporalne granice obowiązywania ustawy wykroczeniowej </vt:lpstr>
      <vt:lpstr>Czas popełnienia czynu zabronionego</vt:lpstr>
      <vt:lpstr>Kolizja ustaw karnych w czasie zachodzi wówczas, gdy w czasie orzekania obowiązuje ustawa inna niż w czasie popełnienia wykroczenia   </vt:lpstr>
      <vt:lpstr>Przepis art. 2 k.k. dotyczy sytuacji</vt:lpstr>
      <vt:lpstr>Formy zmiany ustawy – Kodeks wykroczeń </vt:lpstr>
      <vt:lpstr>Slajd 24</vt:lpstr>
      <vt:lpstr> LEX RETRO NON AGIT</vt:lpstr>
      <vt:lpstr>Slajd 26</vt:lpstr>
      <vt:lpstr>Slajd 27</vt:lpstr>
      <vt:lpstr>Slajd 28</vt:lpstr>
      <vt:lpstr>Slajd 29</vt:lpstr>
      <vt:lpstr>Przestrzenne obowiązywanie Prawa o wykroczeniach</vt:lpstr>
      <vt:lpstr>Zasada terytorialności </vt:lpstr>
      <vt:lpstr>Zasada bandery</vt:lpstr>
      <vt:lpstr>Miejsce popełnienia czynu zabronionego</vt:lpstr>
      <vt:lpstr>Dlaczego określenie miejsca popełnienia czynu zabronionego jest istotne?</vt:lpstr>
      <vt:lpstr>Odpowiedzialność za wykroczenia popełnione za granicą (obowiązywanie wobec osoby)</vt:lpstr>
      <vt:lpstr>Slajd 36</vt:lpstr>
      <vt:lpstr>Slajd 37</vt:lpstr>
      <vt:lpstr>Slajd 38</vt:lpstr>
    </vt:vector>
  </TitlesOfParts>
  <Company>Sil-art Rycho444</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Ochrona obrotu gospodarczego Wykład</dc:title>
  <dc:creator>Anna Płońska</dc:creator>
  <cp:lastModifiedBy>k.lucarz</cp:lastModifiedBy>
  <cp:revision>236</cp:revision>
  <dcterms:created xsi:type="dcterms:W3CDTF">2012-01-31T20:13:54Z</dcterms:created>
  <dcterms:modified xsi:type="dcterms:W3CDTF">2015-11-29T15:39:35Z</dcterms:modified>
</cp:coreProperties>
</file>