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5" r:id="rId9"/>
    <p:sldId id="281" r:id="rId10"/>
    <p:sldId id="282" r:id="rId11"/>
    <p:sldId id="283" r:id="rId12"/>
    <p:sldId id="284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Elipsa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6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76E2AD-FA1D-4570-816D-55B0EE842267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7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BB94D1-8AE6-4B90-A38D-848BD18A149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5CECE-D7DD-470E-9B6B-89FFF1A8EF59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CCBF7-FAE3-4CE0-A78E-A72FFF570CC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4A16-93F2-4DC6-BC99-78D12220498D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604CD-6C0A-4A2B-B73B-66D8B4387FC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DC5C3-E8D1-42DF-81A0-38DB8CCFD495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5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9DE4C-BE28-4A55-9217-BAE196B8A9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ostokąt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Elipsa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Elipsa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8CEDAD-8561-486B-93A6-A91B4D6CF574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875167-EC06-432B-B1F9-E8976ECD77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21C42-CA4A-4D95-807F-F4EA5F1EA690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6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F59ED-87BC-40C2-8E72-BFAC5E0FE2C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A29159-34D2-4FAE-A1E1-B07205625F0C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BF5CD4-A9DD-486D-8BA3-506E55D572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8EE30-B5C5-4CDB-BCCC-7B86A12D9222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4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981A9-BAC8-4147-B11F-B98FE723B3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rostokąt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5DB82D-8C09-4B25-9188-23206ECF24E9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B31CC2-83E0-43B8-8EA8-1AEE39F5F3F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D943FD-49CD-4F62-86F8-0E2C0E2985E0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887538-91FE-4DCF-9006-6677716A2B7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Schemat blokowy: proce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chemat blokowy: proce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14ABFF-0B4C-4195-A9E7-17DDE384689F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9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0DE73F-4A4A-4193-92F5-DAA9AE9FF06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Elipsa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Prostokąt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3596D3A-0F5D-4042-8AF0-D3FD9CA5A02B}" type="datetimeFigureOut">
              <a:rPr lang="pl-PL"/>
              <a:pPr>
                <a:defRPr/>
              </a:pPr>
              <a:t>2015-11-08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3679E3-9340-467E-9464-2A1BDCCC22E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47" r:id="rId2"/>
    <p:sldLayoutId id="2147483953" r:id="rId3"/>
    <p:sldLayoutId id="2147483948" r:id="rId4"/>
    <p:sldLayoutId id="2147483954" r:id="rId5"/>
    <p:sldLayoutId id="2147483949" r:id="rId6"/>
    <p:sldLayoutId id="2147483955" r:id="rId7"/>
    <p:sldLayoutId id="2147483956" r:id="rId8"/>
    <p:sldLayoutId id="2147483957" r:id="rId9"/>
    <p:sldLayoutId id="2147483950" r:id="rId10"/>
    <p:sldLayoutId id="21474839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-18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2988" y="260350"/>
            <a:ext cx="7850187" cy="21605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b="1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pl-PL" sz="4000" b="1" dirty="0" smtClean="0">
                <a:solidFill>
                  <a:schemeClr val="tx2">
                    <a:satMod val="130000"/>
                  </a:schemeClr>
                </a:solidFill>
              </a:rPr>
              <a:t>                 WYZYSK</a:t>
            </a:r>
            <a:endParaRPr lang="pl-PL" sz="4000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/>
          <a:lstStyle/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just"/>
            <a:r>
              <a:rPr lang="pl-PL" dirty="0" smtClean="0"/>
              <a:t>ciężar dowodu spełnienia przesłanek wyzysku spoczywa na wyzyskanym</a:t>
            </a:r>
          </a:p>
          <a:p>
            <a:pPr algn="just"/>
            <a:r>
              <a:rPr lang="pl-PL" dirty="0" smtClean="0"/>
              <a:t>ułatwieniem są domniemania faktyczne 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683568" y="332656"/>
            <a:ext cx="8066087" cy="5471889"/>
          </a:xfrm>
        </p:spPr>
        <p:txBody>
          <a:bodyPr/>
          <a:lstStyle/>
          <a:p>
            <a:pPr>
              <a:buNone/>
            </a:pPr>
            <a:r>
              <a:rPr lang="pl-PL" b="1" dirty="0" smtClean="0"/>
              <a:t>	Skutki wyzysku</a:t>
            </a:r>
          </a:p>
          <a:p>
            <a:pPr>
              <a:buNone/>
            </a:pPr>
            <a:endParaRPr lang="pl-PL" dirty="0" smtClean="0"/>
          </a:p>
          <a:p>
            <a:pPr algn="just"/>
            <a:r>
              <a:rPr lang="pl-PL" dirty="0" smtClean="0"/>
              <a:t>żądanie ukształtowania przez sąd treści zobowiązania jeżeli jest to możliwe bez nadmiernych trudności </a:t>
            </a:r>
          </a:p>
          <a:p>
            <a:pPr algn="just"/>
            <a:r>
              <a:rPr lang="pl-PL" dirty="0" smtClean="0"/>
              <a:t>wybór między żądaniem zmniejszenia świadczenia, do którego spełnienia jest zobowiązany wyzyskany lub zwiększenia należnego mu świadczenia należy do wyzyskanego</a:t>
            </a:r>
          </a:p>
          <a:p>
            <a:pPr algn="just"/>
            <a:r>
              <a:rPr lang="pl-PL" dirty="0" smtClean="0"/>
              <a:t>możliwość wysunięcia obu żądań równocześnie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755576" y="332656"/>
            <a:ext cx="8066087" cy="5975945"/>
          </a:xfrm>
        </p:spPr>
        <p:txBody>
          <a:bodyPr/>
          <a:lstStyle/>
          <a:p>
            <a:pPr algn="just"/>
            <a:r>
              <a:rPr lang="pl-PL" sz="2800" b="1" dirty="0" smtClean="0"/>
              <a:t>P</a:t>
            </a:r>
            <a:r>
              <a:rPr lang="pl-PL" sz="2800" b="1" dirty="0" smtClean="0"/>
              <a:t>. Machnikowski:</a:t>
            </a:r>
            <a:r>
              <a:rPr lang="pl-PL" sz="2800" dirty="0" smtClean="0"/>
              <a:t> gdyby żądana przez wyzyskanego zmiana </a:t>
            </a:r>
            <a:r>
              <a:rPr lang="pl-PL" sz="2800" dirty="0" smtClean="0"/>
              <a:t>treści zobowiązania była </a:t>
            </a:r>
            <a:r>
              <a:rPr lang="pl-PL" sz="2800" dirty="0" smtClean="0"/>
              <a:t>niemożliwa lub nadmiernie utrudniona, </a:t>
            </a:r>
            <a:r>
              <a:rPr lang="pl-PL" sz="2800" dirty="0" smtClean="0"/>
              <a:t>sąd może </a:t>
            </a:r>
            <a:r>
              <a:rPr lang="pl-PL" sz="2800" dirty="0" smtClean="0"/>
              <a:t>dokonać innej zmiany</a:t>
            </a:r>
          </a:p>
          <a:p>
            <a:pPr algn="just"/>
            <a:r>
              <a:rPr lang="pl-PL" sz="2800" dirty="0" smtClean="0"/>
              <a:t>gdy niemożliwa </a:t>
            </a:r>
            <a:r>
              <a:rPr lang="pl-PL" sz="2800" dirty="0" smtClean="0"/>
              <a:t>albo</a:t>
            </a:r>
            <a:r>
              <a:rPr lang="pl-PL" sz="2800" dirty="0" smtClean="0"/>
              <a:t> </a:t>
            </a:r>
            <a:r>
              <a:rPr lang="pl-PL" sz="2800" dirty="0" smtClean="0"/>
              <a:t>znacznie utrudniona jest zmiana wysokości świadczeń, wyzyskany może żądać unieważnienia umowy przez sąd</a:t>
            </a:r>
          </a:p>
          <a:p>
            <a:pPr algn="just"/>
            <a:endParaRPr lang="pl-PL" sz="2800" dirty="0" smtClean="0"/>
          </a:p>
          <a:p>
            <a:pPr algn="just"/>
            <a:r>
              <a:rPr lang="pl-PL" sz="2800" dirty="0" smtClean="0"/>
              <a:t>dwuletni termin zawity liczony od dnia zawarcia umowy; upływ terminu jest uwzględniany przez sąd z urzędu</a:t>
            </a:r>
          </a:p>
          <a:p>
            <a:pPr algn="just"/>
            <a:r>
              <a:rPr lang="pl-PL" sz="2800" dirty="0" smtClean="0"/>
              <a:t>konstytutywny (prawotworzący) charakter wyroku sądowego </a:t>
            </a:r>
            <a:endParaRPr lang="pl-PL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l-PL" sz="2500" dirty="0" smtClean="0"/>
          </a:p>
          <a:p>
            <a:pPr algn="just"/>
            <a:r>
              <a:rPr lang="pl-PL" sz="2500" dirty="0" smtClean="0"/>
              <a:t>Art. 388 k.c.:</a:t>
            </a:r>
            <a:endParaRPr lang="pl-PL" sz="2400" dirty="0" smtClean="0"/>
          </a:p>
          <a:p>
            <a:pPr algn="just">
              <a:buNone/>
            </a:pPr>
            <a:r>
              <a:rPr lang="pl-PL" sz="2400" b="1" dirty="0" smtClean="0"/>
              <a:t>	</a:t>
            </a:r>
            <a:r>
              <a:rPr lang="pl-PL" sz="2500" b="1" dirty="0" smtClean="0"/>
              <a:t>§ 1.</a:t>
            </a:r>
            <a:r>
              <a:rPr lang="pl-PL" sz="2500" dirty="0" smtClean="0"/>
              <a:t> „Jeżeli jedna ze stron, wyzyskując przymusowe położenie, niedołęstwo lub niedoświadczenie drugiej strony, w zamian za swoje świadczenie przyjmuje albo zastrzega dla siebie lub dla osoby trzeciej świadczenie, którego wartość w chwili zawarcia umowy przewyższa w rażącym stopniu wartość jej własnego świadczenia, druga strona może żądać zmniejszenia swego świadczenia lub zwiększenia należnego jej świadczenia, a w wypadku gdy jedno i drugie byłoby nadmiernie utrudnione, może żądać unieważnienia umowy.</a:t>
            </a:r>
          </a:p>
          <a:p>
            <a:pPr algn="just">
              <a:buNone/>
            </a:pPr>
            <a:r>
              <a:rPr lang="pl-PL" sz="2500" b="1" dirty="0" smtClean="0"/>
              <a:t>	§ 2.</a:t>
            </a:r>
            <a:r>
              <a:rPr lang="pl-PL" sz="2500" dirty="0" smtClean="0"/>
              <a:t> Uprawnienia powyższe wygasają z upływem lat dwóch od dnia zawarcia umowy”.</a:t>
            </a:r>
            <a:endParaRPr lang="pl-PL" sz="2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/>
          <a:lstStyle/>
          <a:p>
            <a:pPr algn="ctr">
              <a:buNone/>
            </a:pPr>
            <a:r>
              <a:rPr lang="pl-PL" sz="2800" b="1" dirty="0" smtClean="0"/>
              <a:t>	</a:t>
            </a:r>
            <a:r>
              <a:rPr lang="pl-PL" b="1" dirty="0" smtClean="0"/>
              <a:t>Charakter tej instytucji jest sporny:</a:t>
            </a:r>
          </a:p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b="1" dirty="0" smtClean="0"/>
              <a:t>	1) </a:t>
            </a:r>
            <a:r>
              <a:rPr lang="pl-PL" dirty="0" smtClean="0"/>
              <a:t>część autorów traktuje wyzysk jako wadę oświadczenia woli</a:t>
            </a:r>
          </a:p>
          <a:p>
            <a:pPr algn="just">
              <a:buNone/>
            </a:pPr>
            <a:r>
              <a:rPr lang="pl-PL" dirty="0" smtClean="0"/>
              <a:t>   (B. Lewaszkiewicz-Petrykowska, E. Łętowska, </a:t>
            </a:r>
          </a:p>
          <a:p>
            <a:pPr algn="just">
              <a:buNone/>
            </a:pPr>
            <a:r>
              <a:rPr lang="pl-PL" dirty="0" smtClean="0"/>
              <a:t>     W. Robaczyński, M. Wojewoda, A. Szpunar)</a:t>
            </a:r>
          </a:p>
          <a:p>
            <a:pPr algn="just">
              <a:buNone/>
            </a:pPr>
            <a:r>
              <a:rPr lang="pl-PL" b="1" dirty="0" smtClean="0"/>
              <a:t>	2)</a:t>
            </a:r>
            <a:r>
              <a:rPr lang="pl-PL" dirty="0" smtClean="0"/>
              <a:t> dominujący pogląd zakłada, że nie jest to wada oświadczenia woli, tylko wadliwość treści umowy</a:t>
            </a:r>
          </a:p>
          <a:p>
            <a:pPr algn="just">
              <a:buNone/>
            </a:pPr>
            <a:r>
              <a:rPr lang="pl-PL" dirty="0" smtClean="0"/>
              <a:t>	 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/>
          <a:lstStyle/>
          <a:p>
            <a:pPr algn="just"/>
            <a:r>
              <a:rPr lang="pl-PL" sz="2800" dirty="0" smtClean="0"/>
              <a:t>w warunkach wyzysku mogą być zawarte wszystkie umowy dwustronnie zobowiązujące, które mają prowadzić do wymiany dóbr, a nie tylko do umowy wzajemne </a:t>
            </a:r>
          </a:p>
          <a:p>
            <a:pPr algn="just"/>
            <a:r>
              <a:rPr lang="pl-PL" sz="2800" dirty="0" smtClean="0"/>
              <a:t>niedopuszczalne jest rozszerzanie zakresu zastosowania art. 388 k.c. </a:t>
            </a:r>
          </a:p>
          <a:p>
            <a:pPr algn="just"/>
            <a:r>
              <a:rPr lang="pl-PL" sz="2800" dirty="0" smtClean="0"/>
              <a:t>wyzysk może dotyczyć tylko ważnej umowy </a:t>
            </a:r>
          </a:p>
          <a:p>
            <a:pPr algn="just"/>
            <a:r>
              <a:rPr lang="pl-PL" sz="2800" dirty="0" smtClean="0"/>
              <a:t>wyzysk nie ma zastosowania do niedozwolonych postanowień umownych, o których mowa w art. 385¹ k.c. </a:t>
            </a:r>
          </a:p>
          <a:p>
            <a:pPr algn="just"/>
            <a:r>
              <a:rPr lang="pl-PL" sz="2800" dirty="0"/>
              <a:t>z</a:t>
            </a:r>
            <a:r>
              <a:rPr lang="pl-PL" sz="2800" dirty="0" smtClean="0"/>
              <a:t>astosowaniu art. 388 k.c. nie stoi na przeszkodzie to, że umowa jest względnie nieważna (wzruszalna) </a:t>
            </a:r>
            <a:endParaRPr lang="pl-PL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/>
          <a:lstStyle/>
          <a:p>
            <a:pPr>
              <a:buNone/>
            </a:pPr>
            <a:r>
              <a:rPr lang="pl-PL" sz="2700" b="1" dirty="0" smtClean="0"/>
              <a:t>	Przesłanki wyzysku</a:t>
            </a:r>
            <a:endParaRPr lang="pl-PL" sz="2700" dirty="0" smtClean="0"/>
          </a:p>
          <a:p>
            <a:pPr>
              <a:buNone/>
            </a:pPr>
            <a:r>
              <a:rPr lang="pl-PL" sz="2700" b="1" dirty="0" smtClean="0"/>
              <a:t>	1</a:t>
            </a:r>
            <a:r>
              <a:rPr lang="pl-PL" sz="2700" b="1" u="sng" dirty="0" smtClean="0"/>
              <a:t>)</a:t>
            </a:r>
            <a:r>
              <a:rPr lang="pl-PL" sz="2700" u="sng" dirty="0" smtClean="0"/>
              <a:t> nieprawidłowe ukształtowanie treści zobowiązania</a:t>
            </a:r>
            <a:r>
              <a:rPr lang="pl-PL" sz="2700" dirty="0" smtClean="0"/>
              <a:t>; obiektywna dysproporcja wartości świadczeń, do których zobowiązały się strony</a:t>
            </a:r>
          </a:p>
          <a:p>
            <a:r>
              <a:rPr lang="pl-PL" sz="2700" dirty="0" smtClean="0"/>
              <a:t>chodzi wyłącznie o rażącą różnicę wartości świadczeń</a:t>
            </a:r>
          </a:p>
          <a:p>
            <a:r>
              <a:rPr lang="pl-PL" sz="2700" dirty="0" smtClean="0"/>
              <a:t>porównania wartości świadczeń należy dokonać według ich wartości z chwili zawarcia umowy</a:t>
            </a:r>
          </a:p>
          <a:p>
            <a:pPr>
              <a:buNone/>
            </a:pPr>
            <a:r>
              <a:rPr lang="pl-PL" sz="2700" b="1" dirty="0" smtClean="0"/>
              <a:t>	2) </a:t>
            </a:r>
            <a:r>
              <a:rPr lang="pl-PL" sz="2700" u="sng" dirty="0" smtClean="0"/>
              <a:t>przymusowe położenie osoby zobowiązanej do rażąco wyższego świadczenia, jej niedołęstwo lub niedoświadczenie</a:t>
            </a:r>
          </a:p>
          <a:p>
            <a:pPr>
              <a:buFont typeface="Arial" pitchFamily="34" charset="0"/>
              <a:buChar char="•"/>
            </a:pPr>
            <a:r>
              <a:rPr lang="pl-PL" sz="2700" dirty="0" smtClean="0"/>
              <a:t>wyzyskany nie musi być świadomy dysproporcji świadczeń (P. Machnikowski; inaczej: B. Lewaszkiewicz-Petrykowska)</a:t>
            </a:r>
            <a:endParaRPr lang="pl-PL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827088" y="333375"/>
            <a:ext cx="8066087" cy="6264275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pl-PL" b="1" dirty="0" smtClean="0"/>
              <a:t>przymusowe położenie</a:t>
            </a:r>
            <a:r>
              <a:rPr lang="pl-PL" dirty="0" smtClean="0"/>
              <a:t> – w chwili składania oświadczenia woli wyzyskany znajduje się w takiej sytuacji, która zmusza go do zawarcia umowy bez względu na stosunek wartości świadczeń</a:t>
            </a:r>
          </a:p>
          <a:p>
            <a:pPr algn="just"/>
            <a:r>
              <a:rPr lang="pl-PL" dirty="0" smtClean="0"/>
              <a:t>przymusowe położenie może być skutkiem okoliczności natury osobistej, rodzinnej lub majątkowej</a:t>
            </a:r>
          </a:p>
          <a:p>
            <a:pPr algn="just"/>
            <a:r>
              <a:rPr lang="pl-PL" dirty="0" smtClean="0"/>
              <a:t>zło może odnosić się zarówno do zawierającego umowę, jak i do innej osoby jemu bliskiej</a:t>
            </a:r>
          </a:p>
          <a:p>
            <a:pPr algn="just"/>
            <a:endParaRPr lang="pl-PL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1077913" y="1052736"/>
            <a:ext cx="8066087" cy="6264275"/>
          </a:xfrm>
        </p:spPr>
        <p:txBody>
          <a:bodyPr/>
          <a:lstStyle/>
          <a:p>
            <a:pPr algn="just"/>
            <a:r>
              <a:rPr lang="pl-PL" b="1" dirty="0" smtClean="0"/>
              <a:t>niedołęstwo</a:t>
            </a:r>
            <a:r>
              <a:rPr lang="pl-PL" dirty="0" smtClean="0"/>
              <a:t> – brak umiejętności sprawnego działania, właściwego prowadzenia własnych spraw, bezradność w rozwiązywaniu codziennych problemów</a:t>
            </a:r>
          </a:p>
          <a:p>
            <a:pPr algn="just"/>
            <a:r>
              <a:rPr lang="pl-PL" dirty="0" smtClean="0"/>
              <a:t>jego źródłem mogą być różne przyczyny;</a:t>
            </a:r>
          </a:p>
          <a:p>
            <a:pPr algn="just">
              <a:buNone/>
            </a:pPr>
            <a:r>
              <a:rPr lang="pl-PL" dirty="0" smtClean="0"/>
              <a:t>   powód nie jest prawnie relewantny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548680"/>
            <a:ext cx="7499350" cy="5699720"/>
          </a:xfrm>
        </p:spPr>
        <p:txBody>
          <a:bodyPr/>
          <a:lstStyle/>
          <a:p>
            <a:pPr algn="just"/>
            <a:r>
              <a:rPr lang="pl-PL" b="1" dirty="0" smtClean="0"/>
              <a:t>niedoświadczenie</a:t>
            </a:r>
            <a:r>
              <a:rPr lang="pl-PL" dirty="0" smtClean="0"/>
              <a:t> – nieumiejętność oceniania wartości świadczeń i formułowania treści umowy mający źródło w tym, że pokrzywdzony wcześniej nie stykał się z zadaniami danego rodzaju</a:t>
            </a:r>
          </a:p>
          <a:p>
            <a:pPr algn="just"/>
            <a:r>
              <a:rPr lang="pl-PL" dirty="0" smtClean="0"/>
              <a:t>chodzi o brak doświadczenia życiowego w ogóle lub o brak doświadczenia w danej dziedzinie życia, do której należy zawierana umowa (F. Błahuta, W. Popiołek, R. Trzaskowski, P. Machnikowski;</a:t>
            </a:r>
          </a:p>
          <a:p>
            <a:pPr algn="just">
              <a:buNone/>
            </a:pPr>
            <a:r>
              <a:rPr lang="pl-PL" dirty="0" smtClean="0"/>
              <a:t>   inaczej: B. Lewaszkiewicz-Petrykowska, A. Cisek, J. Kremis)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zawartości 2"/>
          <p:cNvSpPr>
            <a:spLocks noGrp="1"/>
          </p:cNvSpPr>
          <p:nvPr>
            <p:ph idx="1"/>
          </p:nvPr>
        </p:nvSpPr>
        <p:spPr>
          <a:xfrm>
            <a:off x="755576" y="836712"/>
            <a:ext cx="8066087" cy="5471889"/>
          </a:xfrm>
        </p:spPr>
        <p:txBody>
          <a:bodyPr/>
          <a:lstStyle/>
          <a:p>
            <a:pPr algn="just">
              <a:buNone/>
            </a:pPr>
            <a:r>
              <a:rPr lang="pl-PL" sz="2800" b="1" dirty="0" smtClean="0"/>
              <a:t>	</a:t>
            </a:r>
            <a:r>
              <a:rPr lang="pl-PL" b="1" dirty="0" smtClean="0"/>
              <a:t>3)</a:t>
            </a:r>
            <a:r>
              <a:rPr lang="pl-PL" dirty="0"/>
              <a:t> </a:t>
            </a:r>
            <a:r>
              <a:rPr lang="pl-PL" u="sng" dirty="0" smtClean="0"/>
              <a:t>przymusowe położenie, niedoświadczenie lub niedołęstwo zostało wykorzystane („wyzyskane”) przez drugą stronę umowy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naganne z punktu widzenia norm moralnych zachowanie się kontrahenta </a:t>
            </a:r>
          </a:p>
          <a:p>
            <a:pPr algn="just">
              <a:buFont typeface="Arial" pitchFamily="34" charset="0"/>
              <a:buChar char="•"/>
            </a:pPr>
            <a:r>
              <a:rPr lang="pl-PL" dirty="0" smtClean="0"/>
              <a:t>osoba przyjmująca albo zastrzegająca rażąco wyższe świadczenie musi być świadoma dysproporcji świadczeń i sytuacji drugiej strony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</TotalTime>
  <Words>323</Words>
  <Application>Microsoft Office PowerPoint</Application>
  <PresentationFormat>Pokaz na ekranie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Gill Sans MT</vt:lpstr>
      <vt:lpstr>Verdana</vt:lpstr>
      <vt:lpstr>Wingdings 2</vt:lpstr>
      <vt:lpstr>Przesilenie</vt:lpstr>
      <vt:lpstr>                  WYZYSK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Pojęcie obrotu gospodarczego i jego rodzaje (obrót profesjonalny i konsumencki) Pojęcie konsumenta i przedsiębiorcy</dc:title>
  <dc:creator>Monika</dc:creator>
  <cp:lastModifiedBy>Monika Tenenbaum-Kulig</cp:lastModifiedBy>
  <cp:revision>44</cp:revision>
  <dcterms:created xsi:type="dcterms:W3CDTF">2013-10-05T07:34:23Z</dcterms:created>
  <dcterms:modified xsi:type="dcterms:W3CDTF">2015-11-08T09:09:47Z</dcterms:modified>
</cp:coreProperties>
</file>