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71" r:id="rId10"/>
    <p:sldId id="263" r:id="rId11"/>
    <p:sldId id="264" r:id="rId12"/>
    <p:sldId id="265" r:id="rId13"/>
    <p:sldId id="266" r:id="rId14"/>
    <p:sldId id="272" r:id="rId15"/>
    <p:sldId id="267" r:id="rId16"/>
    <p:sldId id="275" r:id="rId17"/>
    <p:sldId id="276" r:id="rId18"/>
    <p:sldId id="273" r:id="rId19"/>
    <p:sldId id="274" r:id="rId20"/>
    <p:sldId id="268" r:id="rId21"/>
    <p:sldId id="270" r:id="rId22"/>
    <p:sldId id="277" r:id="rId23"/>
    <p:sldId id="278" r:id="rId24"/>
  </p:sldIdLst>
  <p:sldSz cx="12192000" cy="68580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EEEA90-3BAB-4F16-B243-4FE6B7FF8978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EBDB7F87-26CE-48CB-ADC2-2183B06C07E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7FF125-29D1-4D3C-A56A-FECF3CDC89F1}" type="slidenum">
              <a:rPr lang="pl-PL" altLang="pl-PL"/>
              <a:pPr/>
              <a:t>5</a:t>
            </a:fld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C633-900C-40F6-BFA2-6BA5E3B03600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AB722-4CBC-49CC-8007-19F800BCC4AC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D9D1A-0BE0-495D-8D1B-6F2777C86F91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418E9-D4BB-47F2-A966-251F9C638D3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DD9BC-5CFD-4271-B18E-09B8CDE876B3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B14D8-87D7-4638-B8C3-C14648BC56C1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6DBBB-D310-4D37-8DC5-4574CA2C8CDD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A379C-5395-4EF7-8726-0945D073535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DF80A-6CDF-415E-9138-A485FB111895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CD672-75FA-46DA-B06F-17F380B9A1F0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25B72-6B4F-4F19-959B-97672C2A7E25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46A88-3BB1-4F5A-A60F-6E1599CD439F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F9C86-D98A-4388-9F59-1360B8192065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63C8A-5277-470D-9907-08014864164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82FC8-D2F6-4725-BEAC-50D13B4A73C3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56AE7-0CC2-446A-8120-D7390FB46CC0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8CD8C-7CB4-488D-96FF-5126F905E280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8DB63-E689-4F47-9522-1BFD570733B9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2FFD8-E654-4E66-8BBF-1B48AF6DAF84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FE851-621A-4AA1-9C12-7E26B3CD8672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35069-0533-4025-B3A8-4FE0D8150ED9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9E27E-61AA-4119-A479-AF3F6864E922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7FAFD"/>
            </a:gs>
            <a:gs pos="74001">
              <a:srgbClr val="B5D2EC"/>
            </a:gs>
            <a:gs pos="83000">
              <a:srgbClr val="B5D2EC"/>
            </a:gs>
            <a:gs pos="100000">
              <a:srgbClr val="CEE1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A29CD1-D2F7-40A7-8BFA-23D9F66CD79D}" type="datetimeFigureOut">
              <a:rPr lang="pl-PL"/>
              <a:pPr>
                <a:defRPr/>
              </a:pPr>
              <a:t>2015-11-03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BE93CD18-4D9F-4962-8378-22DC60E1C1E8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Zasady ustroju politycznego państwa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075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SNA II (1)</a:t>
            </a:r>
          </a:p>
          <a:p>
            <a:pPr eaLnBrk="1" hangingPunct="1"/>
            <a:r>
              <a:rPr lang="pl-PL" altLang="pl-PL" smtClean="0"/>
              <a:t>Prezentację przygotowała mgr Iwona Dyś</a:t>
            </a:r>
          </a:p>
          <a:p>
            <a:pPr eaLnBrk="1" hangingPunct="1"/>
            <a:r>
              <a:rPr lang="pl-PL" altLang="pl-PL" smtClean="0"/>
              <a:t>iwona.dys@prawo.uni.wroc.pl</a:t>
            </a:r>
          </a:p>
        </p:txBody>
      </p:sp>
      <p:sp>
        <p:nvSpPr>
          <p:cNvPr id="3076" name="pole tekstowe 3"/>
          <p:cNvSpPr txBox="1">
            <a:spLocks noChangeArrowheads="1"/>
          </p:cNvSpPr>
          <p:nvPr/>
        </p:nvSpPr>
        <p:spPr bwMode="auto">
          <a:xfrm>
            <a:off x="9607550" y="6362700"/>
            <a:ext cx="1311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l-PL" altLang="pl-PL">
                <a:latin typeface="Calibri" pitchFamily="34" charset="0"/>
              </a:rPr>
              <a:t>Zajęcia nr 1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Źródła prawa wewnętrznie obowiązującego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54000" y="1404938"/>
            <a:ext cx="11684000" cy="7202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Tworzą one katalog otwarty ( art. 93)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400" dirty="0">
                <a:latin typeface="+mn-lt"/>
                <a:cs typeface="+mn-cs"/>
              </a:rPr>
              <a:t>uchwały Rady Ministrów,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400" b="1" dirty="0">
                <a:latin typeface="+mn-lt"/>
                <a:cs typeface="+mn-cs"/>
              </a:rPr>
              <a:t>zarządzenia</a:t>
            </a:r>
            <a:r>
              <a:rPr lang="pl-PL" sz="2400" dirty="0">
                <a:latin typeface="+mn-lt"/>
                <a:cs typeface="+mn-cs"/>
              </a:rPr>
              <a:t> Prezesa Rady Ministrów i </a:t>
            </a:r>
            <a:r>
              <a:rPr lang="pl-PL" sz="2400" dirty="0">
                <a:latin typeface="+mn-lt"/>
                <a:cs typeface="+mn-cs"/>
              </a:rPr>
              <a:t>ministrów ( nie myl </a:t>
            </a:r>
            <a:r>
              <a:rPr lang="pl-PL" sz="2400" b="1" dirty="0">
                <a:latin typeface="+mn-lt"/>
                <a:cs typeface="+mn-cs"/>
              </a:rPr>
              <a:t>rozporządzenia</a:t>
            </a:r>
            <a:r>
              <a:rPr lang="pl-PL" sz="2400" dirty="0">
                <a:latin typeface="+mn-lt"/>
                <a:cs typeface="+mn-cs"/>
              </a:rPr>
              <a:t> z </a:t>
            </a:r>
            <a:r>
              <a:rPr lang="pl-PL" sz="2400" b="1" dirty="0">
                <a:latin typeface="+mn-lt"/>
                <a:cs typeface="+mn-cs"/>
              </a:rPr>
              <a:t>zarządzeniem, rozporządzenie to akt prawa powszechnie obowiązującego)</a:t>
            </a:r>
            <a:endParaRPr lang="pl-PL" sz="2400" b="1" dirty="0">
              <a:latin typeface="+mn-lt"/>
              <a:cs typeface="+mn-cs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2400" dirty="0">
              <a:latin typeface="+mn-lt"/>
              <a:cs typeface="+mn-cs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Konstytucja </a:t>
            </a:r>
            <a:r>
              <a:rPr lang="pl-PL" sz="2400" dirty="0">
                <a:latin typeface="+mn-lt"/>
                <a:cs typeface="+mn-cs"/>
              </a:rPr>
              <a:t>wskazuje na </a:t>
            </a:r>
            <a:r>
              <a:rPr lang="pl-PL" sz="2400" b="1" dirty="0">
                <a:latin typeface="+mn-lt"/>
                <a:cs typeface="+mn-cs"/>
              </a:rPr>
              <a:t>cechy aktów wewnętrznie obowiązujących</a:t>
            </a:r>
            <a:r>
              <a:rPr lang="pl-PL" sz="2400" dirty="0">
                <a:latin typeface="+mn-lt"/>
                <a:cs typeface="+mn-cs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1. mają one charakter </a:t>
            </a:r>
            <a:r>
              <a:rPr lang="pl-PL" sz="2400" b="1" dirty="0">
                <a:latin typeface="+mn-lt"/>
                <a:cs typeface="+mn-cs"/>
              </a:rPr>
              <a:t>wewnętrzny</a:t>
            </a:r>
            <a:r>
              <a:rPr lang="pl-PL" sz="2400" dirty="0">
                <a:latin typeface="+mn-lt"/>
                <a:cs typeface="+mn-cs"/>
              </a:rPr>
              <a:t>, tzn. że obowiązują tylko jednostki organizacyjne podległe organowi wydającemu te </a:t>
            </a:r>
            <a:r>
              <a:rPr lang="pl-PL" sz="2400" dirty="0">
                <a:latin typeface="+mn-lt"/>
                <a:cs typeface="+mn-cs"/>
              </a:rPr>
              <a:t>akty, a zatem mają ograniczony krąg adresatów! Musi istnieć stosunek podległości pomiędzy organem wydającym te akty, a jednostkami, do których jest adresowany </a:t>
            </a: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2. nie mogą być podstawą wydania decyzji wobec obywateli, osób prawnych i innych </a:t>
            </a:r>
            <a:r>
              <a:rPr lang="pl-PL" sz="2400" dirty="0">
                <a:latin typeface="+mn-lt"/>
                <a:cs typeface="+mn-cs"/>
              </a:rPr>
              <a:t>podmiotów,</a:t>
            </a: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3. podlegają kontroli ( materialnej jak i proceduralnej ) co do ich zgodności z prawem powszechnie obowiązującym,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4. zarządzenia wydawane są tylko na podstawie ustawy.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System otwarty ( TK K21/98 z dnia 1 grudnia 1998r.)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latin typeface="+mn-lt"/>
                <a:cs typeface="+mn-cs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latin typeface="+mn-lt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979488" y="669925"/>
            <a:ext cx="8518525" cy="3232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Kontrowersje: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  <a:cs typeface="+mn-cs"/>
              </a:rPr>
              <a:t>Regulaminy obu izb parlamentu (61 ust.4)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  <a:cs typeface="+mn-cs"/>
              </a:rPr>
              <a:t>Układy zbiorowe pracy (SN z dnia 28.5.1998, I PKN 138/98)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  <a:cs typeface="+mn-cs"/>
              </a:rPr>
              <a:t>Tzw. przepisy administracyjne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  <a:cs typeface="+mn-cs"/>
              </a:rPr>
              <a:t>Akty wydawane przez NBP (TK K 25/99 z dnia 28 czerwca 2000r.)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  <a:cs typeface="+mn-cs"/>
              </a:rPr>
              <a:t>Uchwały Sejmu (TK U 4/06 z dnia 22 września 2006r.)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pl-PL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>
          <a:xfrm>
            <a:off x="503238" y="725488"/>
            <a:ext cx="10515600" cy="1325562"/>
          </a:xfrm>
        </p:spPr>
        <p:txBody>
          <a:bodyPr/>
          <a:lstStyle/>
          <a:p>
            <a:pPr eaLnBrk="1" hangingPunct="1"/>
            <a:r>
              <a:rPr lang="pl-PL" altLang="pl-PL" smtClean="0"/>
              <a:t>Prawo międzynarodowe i prawo UE w systemie źródeł prawa RP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6613" y="2665413"/>
            <a:ext cx="5626100" cy="304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Prawo międzynarodowe: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Umowy międzynarodowe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Zwyczaj międzynarodowy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Zasady ogólne prawa międzynarodowego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Prawo Unii Europejskiej: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Prawo pierwotne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Prawo wtórne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80975" y="1042988"/>
            <a:ext cx="12333288" cy="6002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Umowy międzynarodowe</a:t>
            </a:r>
            <a:r>
              <a:rPr lang="pl-PL" sz="2400" dirty="0">
                <a:latin typeface="+mn-lt"/>
                <a:cs typeface="+mn-cs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Z punktu widzenia źródeł prawa, najważniejsze znaczenie ma podział na 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b="1" dirty="0">
                <a:latin typeface="+mn-lt"/>
                <a:cs typeface="+mn-cs"/>
              </a:rPr>
              <a:t>umowy ratyfikowane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1.1. umowy ratyfikowane za zgoda wyrażone w ustawie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1.2 umowy ratyfikowane bez zgody wyrażonej w ustawie </a:t>
            </a:r>
            <a:endParaRPr lang="pl-PL" sz="2400" b="1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2. umowy nieratyfikowane.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Ad. 1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RATYFIKACJA</a:t>
            </a:r>
            <a:r>
              <a:rPr lang="pl-PL" sz="2400" dirty="0">
                <a:latin typeface="+mn-lt"/>
                <a:cs typeface="+mn-cs"/>
              </a:rPr>
              <a:t>  - akt - z reguły dokonywany przez głowę państwa – ostatecznego potwierdzenia woli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Państwa związania się umowa międzynarodową. Poprzez ratyfikację umowa ma moc wiążąca w państwie. Ratyfikacja dokonywana jest przez Prezydenta ( art. 133 ust. 1 pkt. 1 Konstytucji). RATYFIKACJĘ poprzedza ZAWARCIE umowy, które jest dokonywane przez Radę Ministrów ( art. 146 ust. 4 pkt. 10 Konstytucji ). Po ratyfikacji umowa międzynarodowa staję się </a:t>
            </a:r>
            <a:r>
              <a:rPr lang="pl-PL" sz="2400" b="1" dirty="0">
                <a:latin typeface="+mn-lt"/>
                <a:cs typeface="+mn-cs"/>
              </a:rPr>
              <a:t>ŹRÓDŁEM PRAWA POWSZECHNIE OBOWIĄZUJĄCEGO</a:t>
            </a:r>
            <a:r>
              <a:rPr lang="pl-PL" sz="2400" dirty="0">
                <a:latin typeface="+mn-lt"/>
                <a:cs typeface="+mn-cs"/>
              </a:rPr>
              <a:t>, wymienionym w art. 87 ust. 1 Konstytucji 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47713" y="546100"/>
            <a:ext cx="10545762" cy="477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pl-PL" sz="2000" dirty="0">
                <a:latin typeface="Calibri "/>
              </a:rPr>
              <a:t>Następnie, ratyfikowane umowy międzynarodowe dzielą się na umowy ratyfikowane bez konieczności uzyskiwania zgody wyrażonej w ustawie i umowy ratyfikowane za uprzednią zgodą wyrażoną w ustawie. Katalog umów, których ratyfikacja wymaga uzyskania uprzedniej zgody wyrażonej w ustawie, zawiera art. 89 Konstytucji oraz art. 90 Konstytucji( szczególny tryb ) </a:t>
            </a:r>
          </a:p>
          <a:p>
            <a:pPr algn="just" eaLnBrk="1" hangingPunct="1">
              <a:defRPr/>
            </a:pPr>
            <a:endParaRPr lang="pl-PL" sz="2000" dirty="0">
              <a:latin typeface="Calibri "/>
            </a:endParaRPr>
          </a:p>
          <a:p>
            <a:pPr algn="just" eaLnBrk="1" hangingPunct="1">
              <a:defRPr/>
            </a:pPr>
            <a:r>
              <a:rPr lang="pl-PL" sz="2000" b="1" dirty="0">
                <a:latin typeface="Calibri "/>
              </a:rPr>
              <a:t>Miejsce umów międzynarodowych w systemie źródeł prawa:</a:t>
            </a:r>
          </a:p>
          <a:p>
            <a:pPr marL="457200" indent="-457200" algn="just" eaLnBrk="1" hangingPunct="1">
              <a:buFontTx/>
              <a:buAutoNum type="arabicPeriod"/>
              <a:defRPr/>
            </a:pPr>
            <a:r>
              <a:rPr lang="pl-PL" sz="2000" dirty="0">
                <a:latin typeface="Calibri "/>
              </a:rPr>
              <a:t>umowy ratyfikowane – generalna zasad art. 91 Konstytucji </a:t>
            </a:r>
          </a:p>
          <a:p>
            <a:pPr algn="just" eaLnBrk="1" hangingPunct="1">
              <a:defRPr/>
            </a:pPr>
            <a:r>
              <a:rPr lang="pl-PL" sz="2000" dirty="0">
                <a:latin typeface="Calibri "/>
              </a:rPr>
              <a:t>1.1. umowy ratyfikowane za zgodą wyrażoną w ustawie – art. 91 ust. 2 Konstytucji</a:t>
            </a:r>
          </a:p>
          <a:p>
            <a:pPr algn="just" eaLnBrk="1" hangingPunct="1">
              <a:defRPr/>
            </a:pPr>
            <a:r>
              <a:rPr lang="pl-PL" sz="2000" dirty="0">
                <a:latin typeface="Calibri "/>
              </a:rPr>
              <a:t>1.2. umowy ratyfikowane bez zgody wyrażonej w ustawie – za ustawami, przed rozporządzeniem. Pierwszeństwo wobec ustaw odnosi się także do prawa stanowionego prze organy prawodawcze organizacji międzynarodowych, w których członkostwo Polski wynika z ratyfikowanej przez RP umowy tworzącej daną organizację ( prawo wtórne UE)</a:t>
            </a:r>
          </a:p>
          <a:p>
            <a:pPr algn="just" eaLnBrk="1" hangingPunct="1">
              <a:defRPr/>
            </a:pPr>
            <a:r>
              <a:rPr lang="pl-PL" sz="2000" dirty="0">
                <a:latin typeface="Calibri "/>
              </a:rPr>
              <a:t>2. Umowy nieratyfikowane – nie jest to źródło prawa powszechnie obowiązującego                                                                                                                                   </a:t>
            </a:r>
          </a:p>
          <a:p>
            <a:pPr eaLnBrk="1" hangingPunct="1">
              <a:defRPr/>
            </a:pPr>
            <a:endParaRPr lang="pl-PL" sz="2400" dirty="0">
              <a:latin typeface="Calibri 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Prawo Unii Europejskiej</a:t>
            </a:r>
            <a:br>
              <a:rPr lang="pl-PL" altLang="pl-PL" smtClean="0"/>
            </a:br>
            <a:endParaRPr lang="pl-PL" altLang="pl-PL" smtClean="0"/>
          </a:p>
        </p:txBody>
      </p:sp>
      <p:sp>
        <p:nvSpPr>
          <p:cNvPr id="2" name="pole tekstowe 1"/>
          <p:cNvSpPr txBox="1"/>
          <p:nvPr/>
        </p:nvSpPr>
        <p:spPr>
          <a:xfrm>
            <a:off x="773113" y="1152525"/>
            <a:ext cx="10645775" cy="4892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pl-PL" sz="2400" dirty="0"/>
              <a:t>Prawo UE dzielimy na :</a:t>
            </a:r>
          </a:p>
          <a:p>
            <a:pPr marL="342900" indent="-342900" algn="just" eaLnBrk="1" hangingPunct="1">
              <a:buFontTx/>
              <a:buAutoNum type="arabicPeriod"/>
              <a:defRPr/>
            </a:pPr>
            <a:r>
              <a:rPr lang="pl-PL" sz="2400" b="1" dirty="0"/>
              <a:t>Prawo pierwotne  </a:t>
            </a:r>
            <a:r>
              <a:rPr lang="pl-PL" sz="2400" dirty="0"/>
              <a:t>- umowy międzynarodowe tworzące UE, aneksy do nich, traktaty je nowelizujące, traktaty o przystąpieniu nowych państw do UE, traktaty z państwami nienależącymi do UE </a:t>
            </a:r>
          </a:p>
          <a:p>
            <a:pPr marL="342900" indent="-342900" algn="just" eaLnBrk="1" hangingPunct="1">
              <a:buFontTx/>
              <a:buAutoNum type="arabicPeriod"/>
              <a:defRPr/>
            </a:pPr>
            <a:endParaRPr lang="pl-PL" sz="2400" dirty="0"/>
          </a:p>
          <a:p>
            <a:pPr marL="342900" indent="-342900" algn="just" eaLnBrk="1" hangingPunct="1">
              <a:buFontTx/>
              <a:buAutoNum type="arabicPeriod"/>
              <a:defRPr/>
            </a:pPr>
            <a:r>
              <a:rPr lang="pl-PL" sz="2400" b="1" dirty="0"/>
              <a:t>Prawo wtórne – </a:t>
            </a:r>
            <a:r>
              <a:rPr lang="pl-PL" sz="2400" dirty="0"/>
              <a:t>są to akty tworzone przez instytucje UE ( art. 288 TFUE):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/>
              <a:t>Rozporządzenia - ma zasięg ogólny. Wiąże w całości i jest bezpośrednio stosowane we wszystkich Państwach Członkowskich.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/>
              <a:t>Dyrektywa – wiąże każde państwo członkowskie, do którego jest kierowana, w odniesieniu do rezultatu, jaki ma być osiągnięty, pozostawia jednak organom krajowym swobodę wyboru formy i środków.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/>
              <a:t>Decyzja – wiąże w całości. Decyzja, która wskazuje adresatów, wiąże tylko tych adresatów.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76275" y="296863"/>
            <a:ext cx="10412413" cy="627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l-PL" sz="2400" b="1" dirty="0">
                <a:latin typeface="+mn-lt"/>
              </a:rPr>
              <a:t>Rozporządzenie ( unijne ):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Instrument ujednolicania prawa Unii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Akt generalny, zasięg ogólny – może dotyczyć działania instytucji, innych organów UE, organów państw członkowskich, podmiotów prywatnych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Ma zastosowanie na terytorium wszystkich państw członkowskich (zasada)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Może tworzyć prawa i obowiązki dla jednostek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Charakter abstrakcyjny ( jak ustawa w prawie krajowym)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Wymaga dla swej skuteczności uzasadnienia oraz ogłoszenia w Dzienniku Urzędowym UE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Od momentu wejścia w życie stanowi część prawa krajowego państw członkowskich i jest stosowane bezpośrednio, </a:t>
            </a:r>
            <a:r>
              <a:rPr lang="pl-PL" sz="2400" b="1" dirty="0">
                <a:latin typeface="+mn-lt"/>
              </a:rPr>
              <a:t>bez potrzeby transponowania do prawa krajowego. </a:t>
            </a:r>
            <a:r>
              <a:rPr lang="pl-PL" sz="2400" dirty="0">
                <a:latin typeface="+mn-lt"/>
              </a:rPr>
              <a:t>Niedopuszczalne jest zatem wprowadzania rozporządzenia do prawa krajowego przez wydanie np. ustawy, rozporządzenia są bezpośrednio skuteczne!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Jeżeli w danej dziedzinie zostało wydane rozporządzenie, państwo traci uprawienia do stanowienia prawa w tym obszarze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85750" y="368300"/>
            <a:ext cx="10463213" cy="6000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pl-PL" sz="2400" b="1" dirty="0">
                <a:latin typeface="+mn-lt"/>
              </a:rPr>
              <a:t>Dyrektywa: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Instrument harmonizacji prawa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Adresatem dyrektywy są tylko państwa członkowskie, co do zasady ustanawia ona prawa i obowiązki dla państw członkowskich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Państwa mają obowiązek wykonania dyrektywy w odpowiednim czasie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Wiąże w odniesieniu do rezultatu jaki ma być osiągnięty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Wymaga implementacji ( transponowania ), często wydania odpowiednich aktów wewnętrznych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 jeżeli dyrektywa przewiduje nadanie praw jednostce lub określenia jej obowiązków, państwo powinno transponować dyrektywę wydając akt prawa powszechnie obowiązującego ( np. ustawę) </a:t>
            </a:r>
          </a:p>
          <a:p>
            <a:pPr algn="just" eaLnBrk="1" hangingPunct="1">
              <a:defRPr/>
            </a:pPr>
            <a:endParaRPr lang="pl-PL" sz="2400" dirty="0">
              <a:latin typeface="+mn-lt"/>
            </a:endParaRPr>
          </a:p>
          <a:p>
            <a:pPr algn="just" eaLnBrk="1" hangingPunct="1">
              <a:defRPr/>
            </a:pPr>
            <a:r>
              <a:rPr lang="pl-PL" sz="2400" b="1" dirty="0">
                <a:latin typeface="+mn-lt"/>
              </a:rPr>
              <a:t>Decyzja: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Charakter indywidualny i konkretny 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</a:rPr>
              <a:t>Ma zastosowanie do konkretnego przypadku, porównywana do decyzji administracyjnej w prawie krajowym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0675" y="511175"/>
            <a:ext cx="11542713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pl-PL" sz="2400" dirty="0">
                <a:latin typeface="+mn-lt"/>
              </a:rPr>
              <a:t>Jeżeli chodzi o miejsce tego prawa UE w systemie źródeł prawa, to sytuacja kształtuje się odmiennie jeśli chodzi o prawo pierwotne i prawo wtórne UE. </a:t>
            </a:r>
          </a:p>
          <a:p>
            <a:pPr algn="just" eaLnBrk="1" hangingPunct="1">
              <a:defRPr/>
            </a:pPr>
            <a:endParaRPr lang="pl-PL" sz="2400" dirty="0">
              <a:latin typeface="+mn-lt"/>
            </a:endParaRPr>
          </a:p>
          <a:p>
            <a:pPr algn="just" eaLnBrk="1" hangingPunct="1">
              <a:defRPr/>
            </a:pPr>
            <a:r>
              <a:rPr lang="pl-PL" sz="2400" dirty="0">
                <a:latin typeface="+mn-lt"/>
              </a:rPr>
              <a:t>Konstytucja określa wprost jedynie miejsce prawa wtórnego. Art. 91 ust. 3 Konstytucji odnosi się bowiem właśnie do tej kategorii. </a:t>
            </a:r>
            <a:r>
              <a:rPr lang="pl-PL" sz="2400" b="1" dirty="0">
                <a:latin typeface="+mn-lt"/>
              </a:rPr>
              <a:t>Zatem prawo wtórne UE ma pierwszeństwo przed ustawami krajowymi – takie samo miejsce jak umów międzynarodowych ratyfikowanych za zgodą wyrażoną w ustawie. </a:t>
            </a:r>
          </a:p>
          <a:p>
            <a:pPr algn="just" eaLnBrk="1" hangingPunct="1">
              <a:defRPr/>
            </a:pPr>
            <a:endParaRPr lang="pl-PL" sz="2400" b="1" dirty="0">
              <a:latin typeface="+mn-lt"/>
            </a:endParaRPr>
          </a:p>
          <a:p>
            <a:pPr algn="just" eaLnBrk="1" hangingPunct="1">
              <a:defRPr/>
            </a:pPr>
            <a:r>
              <a:rPr lang="pl-PL" sz="2400" dirty="0">
                <a:latin typeface="+mn-lt"/>
              </a:rPr>
              <a:t>Sytuacja komplikuje się, jeśli chodzi o miejsce prawa pierwotnego UE.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58800" y="411163"/>
            <a:ext cx="10699750" cy="48926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400" dirty="0">
                <a:latin typeface="+mn-lt"/>
              </a:rPr>
              <a:t>Orzecznictwo TSUE (dawny ETS) a orzecznictwo TK – konflikt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</a:rPr>
              <a:t>Zasada pierwszeństwa prawa UE w świetle orzecznictwa TSUE: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400" dirty="0">
                <a:latin typeface="+mn-lt"/>
              </a:rPr>
              <a:t>Costa v. E.N.E.L: „ Prawa wynikające z Traktatu będącego niezależnym źródłem prawa nie mogą być ze względu na ich szczególny i oryginalny charakter uchylane przez postanowienia prawa krajowego, w jakiejkolwiek formie, bez pozbawienia traktatu jego charakteru jako prawa wspólnotowego oraz bez zakwestionowania podstaw prawnych samej Wspólnoty”.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altLang="pl-PL" sz="2400" dirty="0" err="1">
                <a:latin typeface="+mn-lt"/>
              </a:rPr>
              <a:t>Internationale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Handelsgesellschaft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mbH</a:t>
            </a:r>
            <a:r>
              <a:rPr lang="pl-PL" altLang="pl-PL" sz="2400" dirty="0">
                <a:latin typeface="+mn-lt"/>
              </a:rPr>
              <a:t> v. </a:t>
            </a:r>
            <a:r>
              <a:rPr lang="pl-PL" altLang="pl-PL" sz="2400" dirty="0" err="1">
                <a:latin typeface="+mn-lt"/>
              </a:rPr>
              <a:t>Einfuhr</a:t>
            </a:r>
            <a:r>
              <a:rPr lang="pl-PL" altLang="pl-PL" sz="2400" dirty="0">
                <a:latin typeface="+mn-lt"/>
              </a:rPr>
              <a:t>- </a:t>
            </a:r>
            <a:r>
              <a:rPr lang="pl-PL" altLang="pl-PL" sz="2400" dirty="0" err="1">
                <a:latin typeface="+mn-lt"/>
              </a:rPr>
              <a:t>und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Vorratsstelle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für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Getreide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und</a:t>
            </a:r>
            <a:r>
              <a:rPr lang="pl-PL" altLang="pl-PL" sz="2400" dirty="0">
                <a:latin typeface="+mn-lt"/>
              </a:rPr>
              <a:t> </a:t>
            </a:r>
            <a:r>
              <a:rPr lang="pl-PL" altLang="pl-PL" sz="2400" dirty="0" err="1">
                <a:latin typeface="+mn-lt"/>
              </a:rPr>
              <a:t>Futtermittel</a:t>
            </a:r>
            <a:r>
              <a:rPr lang="pl-PL" altLang="pl-PL" sz="2400" dirty="0">
                <a:latin typeface="+mn-lt"/>
              </a:rPr>
              <a:t>: „ prawo mające swe źródło w Traktatach, będące samodzielnym źródłem prawa, nie może być ze względu na swój charakter uchylane przez normy prawa krajowego niezależnie od ich rangi”. </a:t>
            </a:r>
            <a:endParaRPr lang="pl-PL" sz="24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>
          <a:xfrm>
            <a:off x="825500" y="442913"/>
            <a:ext cx="10515600" cy="1325562"/>
          </a:xfrm>
        </p:spPr>
        <p:txBody>
          <a:bodyPr/>
          <a:lstStyle/>
          <a:p>
            <a:pPr eaLnBrk="1" hangingPunct="1"/>
            <a:r>
              <a:rPr lang="pl-PL" altLang="pl-PL" smtClean="0"/>
              <a:t>Pojęcie ustroju państwowego i zasad ustroju</a:t>
            </a:r>
            <a:br>
              <a:rPr lang="pl-PL" altLang="pl-PL" smtClean="0"/>
            </a:br>
            <a:endParaRPr lang="pl-PL" altLang="pl-PL" smtClean="0"/>
          </a:p>
        </p:txBody>
      </p:sp>
      <p:sp>
        <p:nvSpPr>
          <p:cNvPr id="4099" name="pole tekstowe 2"/>
          <p:cNvSpPr txBox="1">
            <a:spLocks noChangeArrowheads="1"/>
          </p:cNvSpPr>
          <p:nvPr/>
        </p:nvSpPr>
        <p:spPr bwMode="auto">
          <a:xfrm>
            <a:off x="622300" y="1768475"/>
            <a:ext cx="1200626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 b="1">
                <a:latin typeface="Calibri" pitchFamily="34" charset="0"/>
              </a:rPr>
              <a:t>Ustrój państwowy </a:t>
            </a:r>
            <a:r>
              <a:rPr lang="pl-PL" altLang="pl-PL" sz="2400">
                <a:latin typeface="Calibri" pitchFamily="34" charset="0"/>
              </a:rPr>
              <a:t>oznacza całokształt organizacji państwa i metod działania władzy państwowej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Konstytucja jako akt określający ustrój państwowy 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endParaRPr lang="pl-PL" altLang="pl-PL">
              <a:latin typeface="Calibri" pitchFamily="34" charset="0"/>
            </a:endParaRPr>
          </a:p>
        </p:txBody>
      </p:sp>
      <p:sp>
        <p:nvSpPr>
          <p:cNvPr id="4100" name="pole tekstowe 3"/>
          <p:cNvSpPr txBox="1">
            <a:spLocks noChangeArrowheads="1"/>
          </p:cNvSpPr>
          <p:nvPr/>
        </p:nvSpPr>
        <p:spPr bwMode="auto">
          <a:xfrm>
            <a:off x="622300" y="3094038"/>
            <a:ext cx="113030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 b="1">
                <a:latin typeface="Calibri" pitchFamily="34" charset="0"/>
              </a:rPr>
              <a:t>Zasady ustroju </a:t>
            </a:r>
            <a:r>
              <a:rPr lang="pl-PL" altLang="pl-PL" sz="2400">
                <a:latin typeface="Calibri" pitchFamily="34" charset="0"/>
              </a:rPr>
              <a:t>to naczelne, najważniejsze rozstrzygnięcia charakteryzujące ustrój państwowy ( B. Banaszak)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Pewne zasady podstawowe, które rozstrzygają o charakterze ustrojowym państwa i określają panujący w nim system władzy (L. Garlicki). Wskazują przede wszystkim: do kogo należy władza, ustanawiają podstawowe formy wykonywania tej władzy i rodzaje organów państwowych, które ją wykonują  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Zawarte są w Konstytucji, jeśli państwo taka posiada ( zasady konstytucyjne)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ole tekstowe 1"/>
          <p:cNvSpPr txBox="1">
            <a:spLocks noChangeArrowheads="1"/>
          </p:cNvSpPr>
          <p:nvPr/>
        </p:nvSpPr>
        <p:spPr bwMode="auto">
          <a:xfrm>
            <a:off x="836613" y="322263"/>
            <a:ext cx="10788650" cy="766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pl-PL" altLang="pl-PL" sz="2400" dirty="0" smtClean="0"/>
              <a:t>TK z dnia 11.05.2005r., K 18/04</a:t>
            </a:r>
          </a:p>
          <a:p>
            <a:pPr eaLnBrk="1" hangingPunct="1">
              <a:defRPr/>
            </a:pPr>
            <a:endParaRPr lang="pl-PL" altLang="pl-PL" dirty="0" smtClean="0"/>
          </a:p>
          <a:p>
            <a:pPr algn="just" eaLnBrk="1" hangingPunct="1">
              <a:defRPr/>
            </a:pPr>
            <a:r>
              <a:rPr lang="pl-PL" altLang="pl-PL" sz="2400" dirty="0" smtClean="0"/>
              <a:t>„(…)Kolizja taka w żadnym wypadku nie może być rozwiązana przez uznanie nadrzędności normy wspólnotowej wobec normy konstytucyjnej. Nie mogłaby też prowadzić do utraty mocy obowiązującej przez normę konstytucyjną i zastąpienia jej normą wspólnotową ani do ograniczenia zakresu stosowania normy konstytucyjnej do obszaru nieobjętego regulacją prawa wspólnotowego. W takiej sytuacji Naród jako suweren lub organ władzy państwowej konstytucyjnie upoważniony do reprezentowania Narodu, musiałby podjąć decyzję albo o zmianie Konstytucji, albo o spowodowaniu zmian w regulacjach wspólnotowych, albo – ostatecznie – o wystąpieniu Polski z Unii Europejskiej”. </a:t>
            </a:r>
          </a:p>
          <a:p>
            <a:pPr algn="just" eaLnBrk="1" hangingPunct="1">
              <a:defRPr/>
            </a:pPr>
            <a:endParaRPr lang="pl-PL" altLang="pl-PL" sz="2400" dirty="0" smtClean="0"/>
          </a:p>
          <a:p>
            <a:pPr algn="just" eaLnBrk="1" hangingPunct="1">
              <a:defRPr/>
            </a:pPr>
            <a:r>
              <a:rPr lang="pl-PL" altLang="pl-PL" sz="2400" dirty="0" smtClean="0"/>
              <a:t>Argumenty za prymatem norm konstytucyjnych nad prawem pierwotnym UE: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2400" dirty="0" smtClean="0"/>
              <a:t>państwa należące do UE zachowują swoją suwerenność, wyrazem tej suwerenności są konstytucje, które zachowują swoje znaczenie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2400" dirty="0" smtClean="0"/>
              <a:t>Nawet w sytuacji, gdy Polska przekazała organizacji międzynarodowej lub organowi </a:t>
            </a:r>
            <a:r>
              <a:rPr lang="pl-PL" altLang="pl-PL" sz="2400" dirty="0" err="1" smtClean="0"/>
              <a:t>międz</a:t>
            </a:r>
            <a:r>
              <a:rPr lang="pl-PL" altLang="pl-PL" sz="2400" dirty="0" smtClean="0"/>
              <a:t>. kompetencję stanowienia prawa, to Konstytucja pozostaje najwyższym prawem RP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pl-PL" altLang="pl-PL" sz="2400" dirty="0" smtClean="0"/>
          </a:p>
          <a:p>
            <a:pPr algn="just" eaLnBrk="1" hangingPunct="1">
              <a:defRPr/>
            </a:pPr>
            <a:endParaRPr lang="pl-PL" altLang="pl-PL" sz="2400" dirty="0" smtClean="0"/>
          </a:p>
          <a:p>
            <a:pPr eaLnBrk="1" hangingPunct="1">
              <a:defRPr/>
            </a:pPr>
            <a:endParaRPr lang="pl-PL" altLang="pl-PL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>
          <a:xfrm>
            <a:off x="2203450" y="260350"/>
            <a:ext cx="10515600" cy="1325563"/>
          </a:xfrm>
        </p:spPr>
        <p:txBody>
          <a:bodyPr/>
          <a:lstStyle/>
          <a:p>
            <a:pPr eaLnBrk="1" hangingPunct="1"/>
            <a:r>
              <a:rPr lang="pl-PL" altLang="pl-PL" smtClean="0"/>
              <a:t>Sądownictwo a prawo UE</a:t>
            </a:r>
          </a:p>
        </p:txBody>
      </p:sp>
      <p:sp>
        <p:nvSpPr>
          <p:cNvPr id="24579" name="pole tekstowe 2"/>
          <p:cNvSpPr txBox="1">
            <a:spLocks noChangeArrowheads="1"/>
          </p:cNvSpPr>
          <p:nvPr/>
        </p:nvSpPr>
        <p:spPr bwMode="auto">
          <a:xfrm>
            <a:off x="600075" y="1585913"/>
            <a:ext cx="10220325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altLang="pl-PL" sz="2400">
                <a:latin typeface="Calibri" pitchFamily="34" charset="0"/>
              </a:rPr>
              <a:t>Orzeczenie Van Gend en Loos v. Nedelandse Administratie der Belastingen 26/62</a:t>
            </a:r>
          </a:p>
          <a:p>
            <a:pPr eaLnBrk="1" hangingPunct="1"/>
            <a:endParaRPr lang="pl-PL" altLang="pl-PL" sz="2400">
              <a:latin typeface="Calibri" pitchFamily="34" charset="0"/>
            </a:endParaRP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„(…)państwa uznały, że prawo wspólnotowe może być powoływane przez podmioty indywidualne przed sadami krajowymi.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Można z tego wyciągnąć wniosek, że Wspólnota stanowi nowy porządek prawa międzynarodowego, na rzecz którego państwa członkowskie ograniczyły, choć w ograniczonym zakresie, swoje suwerenne prawa i którego treść wiąże nie tylko państwa członkowskie, ale i ich obywateli. Niezależnie od ustawodawstwa państw członkowskich, prawo wspólnotowe nie tylko nakłada na podmioty indywidualne obowiązki, ale także może przyznawać im prawa, które staja się elementem ich dorobku prawnego.” </a:t>
            </a:r>
          </a:p>
          <a:p>
            <a:pPr eaLnBrk="1" hangingPunct="1"/>
            <a:endParaRPr lang="pl-PL" altLang="pl-PL">
              <a:latin typeface="Calibri" pitchFamily="34" charset="0"/>
            </a:endParaRPr>
          </a:p>
          <a:p>
            <a:pPr eaLnBrk="1" hangingPunct="1"/>
            <a:r>
              <a:rPr lang="pl-PL" altLang="pl-PL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354138" y="320675"/>
            <a:ext cx="10383837" cy="1477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pl-PL" dirty="0"/>
              <a:t>Literatura: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l-PL" dirty="0"/>
              <a:t>Konstytucja RP z dnia 2 kwietnia 1997r. 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l-PL" dirty="0"/>
              <a:t>Traktat o funkcjonowaniu Unii Europejskiej 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l-PL" dirty="0"/>
              <a:t>B. Banaszak, Prawo konstytucyjne, wyd. C.H. Beck, Warszawa 2012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pl-PL" dirty="0"/>
              <a:t>L. Garlicki, Polskie prawo konstytucyjne. Zarys wykładu, wyd. 1, Warszawa 2014LexisNexis 2014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39634" y="300445"/>
            <a:ext cx="961426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i="1" dirty="0" smtClean="0"/>
              <a:t>Zadanie dla studentów na zajęcia nr 3,4 i 5</a:t>
            </a:r>
            <a:r>
              <a:rPr lang="pl-PL" dirty="0" smtClean="0"/>
              <a:t>. </a:t>
            </a:r>
          </a:p>
          <a:p>
            <a:r>
              <a:rPr lang="pl-PL" dirty="0" smtClean="0"/>
              <a:t>Przygotować w grupach omówienie  jednej z zasad demokratycznego państwa prawa:</a:t>
            </a:r>
          </a:p>
          <a:p>
            <a:endParaRPr lang="pl-PL" dirty="0" smtClean="0"/>
          </a:p>
          <a:p>
            <a:pPr marL="342900" indent="-342900">
              <a:buAutoNum type="arabicPeriod"/>
            </a:pPr>
            <a:r>
              <a:rPr lang="pl-PL" dirty="0" smtClean="0"/>
              <a:t>Zasada ochrony zaufania obywatela do państwa , np. wyrok TK  18 stycznia 2013r., K 18/10</a:t>
            </a:r>
          </a:p>
          <a:p>
            <a:pPr marL="342900" indent="-342900">
              <a:buAutoNum type="arabicPeriod"/>
            </a:pPr>
            <a:r>
              <a:rPr lang="pl-PL" dirty="0"/>
              <a:t>Z</a:t>
            </a:r>
            <a:r>
              <a:rPr lang="pl-PL" dirty="0" smtClean="0"/>
              <a:t>akaz działania prawa wstecz np. wyrok TK z dnia 19 listopada 2008r., </a:t>
            </a:r>
            <a:r>
              <a:rPr lang="pl-PL" dirty="0" err="1" smtClean="0"/>
              <a:t>Kp</a:t>
            </a:r>
            <a:r>
              <a:rPr lang="pl-PL" dirty="0" smtClean="0"/>
              <a:t> 2/08, wyrok TK z 12 maja 2009r., P 66/07, wyrok SN z 15 maja 2000r., II CKN 293/00, wyrok TK z dnia 23 lipca 2013r.,</a:t>
            </a:r>
          </a:p>
          <a:p>
            <a:pPr marL="342900" indent="-342900">
              <a:buAutoNum type="arabicPeriod"/>
            </a:pPr>
            <a:r>
              <a:rPr lang="pl-PL" dirty="0" smtClean="0"/>
              <a:t>Nakaz odpowiedniego  vacatio </a:t>
            </a:r>
            <a:r>
              <a:rPr lang="pl-PL" dirty="0" err="1" smtClean="0"/>
              <a:t>legis</a:t>
            </a:r>
            <a:r>
              <a:rPr lang="pl-PL" dirty="0" smtClean="0"/>
              <a:t>, np. TK z dnia 15 lutego 2005r. K 48/04, wyrok TK z 28 października 2009r., </a:t>
            </a:r>
            <a:r>
              <a:rPr lang="pl-PL" dirty="0" err="1" smtClean="0"/>
              <a:t>Kp</a:t>
            </a:r>
            <a:r>
              <a:rPr lang="pl-PL" dirty="0" smtClean="0"/>
              <a:t> 3/09, wyrok TK z 15 lipca 2013r., K 7/12</a:t>
            </a:r>
          </a:p>
          <a:p>
            <a:pPr marL="342900" indent="-342900">
              <a:buAutoNum type="arabicPeriod"/>
            </a:pPr>
            <a:r>
              <a:rPr lang="pl-PL" dirty="0" smtClean="0"/>
              <a:t>Zasada ochrony praw nabytych, np. orzeczenie TK z 22 sierpnia 1990r. K 7/90, wyrok TK z 20 grudnia 1999r. K 4/99, wyrok TK z 24 lutego 2010r. K 6/09</a:t>
            </a:r>
          </a:p>
          <a:p>
            <a:pPr marL="342900" indent="-342900">
              <a:buAutoNum type="arabicPeriod"/>
            </a:pPr>
            <a:r>
              <a:rPr lang="pl-PL" dirty="0" smtClean="0"/>
              <a:t>Zasada określoności prawa, np. wyrok TK z 11 stycznia 2000r., K 7/99, wyrok TK z 3 listopada 2004r., K 18/03, wyrok TK z 14 września 2001r., SK 11/00</a:t>
            </a:r>
          </a:p>
          <a:p>
            <a:pPr marL="342900" indent="-342900">
              <a:buAutoNum type="arabicPeriod"/>
            </a:pPr>
            <a:r>
              <a:rPr lang="pl-PL" dirty="0" smtClean="0"/>
              <a:t>Zasad proporcjonalności ( zakaz nadmiernej ingerencji ), np. orzeczenie </a:t>
            </a:r>
            <a:r>
              <a:rPr lang="pl-PL" dirty="0" err="1" smtClean="0"/>
              <a:t>Tk</a:t>
            </a:r>
            <a:r>
              <a:rPr lang="pl-PL" dirty="0" smtClean="0"/>
              <a:t> z 26 kwietnia 1995r, K 11/94, wyrok TK z </a:t>
            </a:r>
            <a:r>
              <a:rPr lang="pl-PL" smtClean="0"/>
              <a:t>31 stycznia 2013r. </a:t>
            </a:r>
            <a:endParaRPr lang="pl-PL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>
          <a:xfrm>
            <a:off x="1855788" y="442913"/>
            <a:ext cx="10515600" cy="1325562"/>
          </a:xfrm>
        </p:spPr>
        <p:txBody>
          <a:bodyPr/>
          <a:lstStyle/>
          <a:p>
            <a:pPr eaLnBrk="1" hangingPunct="1"/>
            <a:r>
              <a:rPr lang="pl-PL" altLang="pl-PL" smtClean="0"/>
              <a:t>Zasady normatywne i opisowe</a:t>
            </a:r>
          </a:p>
        </p:txBody>
      </p:sp>
      <p:sp>
        <p:nvSpPr>
          <p:cNvPr id="5123" name="pole tekstowe 2"/>
          <p:cNvSpPr txBox="1">
            <a:spLocks noChangeArrowheads="1"/>
          </p:cNvSpPr>
          <p:nvPr/>
        </p:nvSpPr>
        <p:spPr bwMode="auto">
          <a:xfrm>
            <a:off x="965200" y="1584325"/>
            <a:ext cx="886142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l-PL" altLang="pl-PL" sz="2400" b="1">
                <a:latin typeface="Calibri" pitchFamily="34" charset="0"/>
              </a:rPr>
              <a:t>Zasady normatywne</a:t>
            </a:r>
            <a:r>
              <a:rPr lang="pl-PL" altLang="pl-PL" sz="2400">
                <a:latin typeface="Calibri" pitchFamily="34" charset="0"/>
              </a:rPr>
              <a:t> - wiążące prawnie normy, należące do danego systemu prawnego, jednakże w jakimś sensie nadrzędne w stosunku do innych norm tego systemu, a przy tym takie, którym wyznacza się w tym systemie role szczególne, odmienne od ról, wyznaczonych pozostałym normom tego systemu”. S. Wronkowska, Z Ziembiński, Zarys teorii prawa, Poznań 2001, str. 187</a:t>
            </a:r>
          </a:p>
          <a:p>
            <a:pPr eaLnBrk="1" hangingPunct="1"/>
            <a:endParaRPr lang="pl-PL" altLang="pl-PL" sz="2400">
              <a:latin typeface="Calibri" pitchFamily="34" charset="0"/>
            </a:endParaRPr>
          </a:p>
          <a:p>
            <a:pPr eaLnBrk="1" hangingPunct="1"/>
            <a:r>
              <a:rPr lang="pl-PL" altLang="pl-PL" sz="2400" b="1">
                <a:latin typeface="Calibri" pitchFamily="34" charset="0"/>
              </a:rPr>
              <a:t>Zasady opisowe </a:t>
            </a:r>
            <a:r>
              <a:rPr lang="pl-PL" altLang="pl-PL" sz="2400">
                <a:latin typeface="Calibri" pitchFamily="34" charset="0"/>
              </a:rPr>
              <a:t>-odnoszą się do wzorców określonych przedmiotów unormowania i wskazują sposób rozstrzygnięcia danej kwestii, wyróżnionej z określonego punktu widzenia, albo tez wzorzec ukształtowania jakiejś instytucji prawnej.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Konwencjonalność zasad ustrojowych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8200" y="1947863"/>
            <a:ext cx="10147300" cy="4340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Brak jednolitego, zamkniętego katalogu zasad ustrojowych w Konstytucji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Zasady ustrojowe należy wyinterpretować z postanowień Konstytucji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Najczęściej wyodrębniany katalog zasad ustrojowych: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1. Zasada demokratycznego państwa prawa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2. Zasada zwierzchnictwa Narodu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3. Gwarancje praw i wolności jednostki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4. Podział władz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5. Istnienie samorządu terytorialnego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6. Uznanie społecznej gospodarki rynkowej opartej na wolności działalności gospodarczej i własności prywatnej za podstawę ustroju politycznego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rostokąt 2"/>
          <p:cNvSpPr>
            <a:spLocks noChangeArrowheads="1"/>
          </p:cNvSpPr>
          <p:nvPr/>
        </p:nvSpPr>
        <p:spPr bwMode="auto">
          <a:xfrm>
            <a:off x="193675" y="141288"/>
            <a:ext cx="11164888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Zasady ustrojowe określają podstawowe zasady organizacji i funkcjonowania państwa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endParaRPr lang="pl-PL" altLang="pl-PL" sz="2400">
              <a:latin typeface="Calibri" pitchFamily="34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Utrudniona procedura zmiany zasad z Rozdziału I Konstytucji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endParaRPr lang="pl-PL" altLang="pl-PL" sz="2400">
              <a:latin typeface="Calibri" pitchFamily="34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Zasady ustrojowe stanowią wytyczne interpretacyjne dla rozumienia innych przepisów „(…) nie może to prowadzić do obejścia konkretnych rozwiązań konstytucyjnych, choć oczywiście te ostatnie (szczegółowe postanowienia konstytucyjne), musza być interpretowane w zgodzie z podstawowymi zasadami ustroju, a nie w oderwaniu od nich”. TK z dnia 29.04.2003r., SK 24/02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endParaRPr lang="pl-PL" altLang="pl-PL" sz="2400">
              <a:latin typeface="Calibri" pitchFamily="34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pl-PL" altLang="pl-PL" sz="2400">
                <a:latin typeface="Calibri" pitchFamily="34" charset="0"/>
              </a:rPr>
              <a:t>„normatywna treść zasad ustrojowych wyrażona w rozdziale I jest z reguły konkretyzowana i precyzowana (…) w dalszych przepisach Konstytucji. (…)Interpretacja zasad Konstytucji winna być prowadzona zgodnie z założeniem, w myśl którego jeżeli określona problematyka uregulowana jest przez bardziej szczegółowe (…) normy konstytucyjne to są one właściwym wzorem kontroli zgodności z Konstytucją ustaw dotyczących tej problematyki”. TK z dnia 29.04.2003r., SK 24/02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mtClean="0"/>
              <a:t> Zasady ustrojowe w innych państwach</a:t>
            </a:r>
          </a:p>
        </p:txBody>
      </p:sp>
      <p:sp>
        <p:nvSpPr>
          <p:cNvPr id="9219" name="pole tekstowe 2"/>
          <p:cNvSpPr txBox="1">
            <a:spLocks noChangeArrowheads="1"/>
          </p:cNvSpPr>
          <p:nvPr/>
        </p:nvSpPr>
        <p:spPr bwMode="auto">
          <a:xfrm>
            <a:off x="1068388" y="1816100"/>
            <a:ext cx="858043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Polski – </a:t>
            </a:r>
            <a:r>
              <a:rPr lang="pl-PL" altLang="pl-PL" sz="2400" b="1">
                <a:latin typeface="Calibri" pitchFamily="34" charset="0"/>
              </a:rPr>
              <a:t>„Rzeczpospolita”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Niemiec – </a:t>
            </a:r>
            <a:r>
              <a:rPr lang="pl-PL" altLang="pl-PL" sz="2400" b="1">
                <a:latin typeface="Calibri" pitchFamily="34" charset="0"/>
              </a:rPr>
              <a:t>„Prawa podstawowe”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Czech – </a:t>
            </a:r>
            <a:r>
              <a:rPr lang="pl-PL" altLang="pl-PL" sz="2400" b="1">
                <a:latin typeface="Calibri" pitchFamily="34" charset="0"/>
              </a:rPr>
              <a:t>„Zasady podstawowe”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Litwy – </a:t>
            </a:r>
            <a:r>
              <a:rPr lang="pl-PL" altLang="pl-PL" sz="2400" b="1">
                <a:latin typeface="Calibri" pitchFamily="34" charset="0"/>
              </a:rPr>
              <a:t>„Państwo litewskie”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Ukrainy – </a:t>
            </a:r>
            <a:r>
              <a:rPr lang="pl-PL" altLang="pl-PL" sz="2400" b="1">
                <a:latin typeface="Calibri" pitchFamily="34" charset="0"/>
              </a:rPr>
              <a:t>„Zasady ogólne”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Ustawa zasadnicza Białorusi – „</a:t>
            </a:r>
            <a:r>
              <a:rPr lang="pl-PL" altLang="pl-PL" sz="2400" b="1">
                <a:latin typeface="Calibri" pitchFamily="34" charset="0"/>
              </a:rPr>
              <a:t>Podstawy ustroju konstytucyjnego”</a:t>
            </a:r>
          </a:p>
          <a:p>
            <a:pPr eaLnBrk="1" hangingPunct="1"/>
            <a:r>
              <a:rPr lang="pl-PL" altLang="pl-PL" sz="2400">
                <a:latin typeface="Calibri" pitchFamily="34" charset="0"/>
              </a:rPr>
              <a:t>Słowacja- Rozdział I, brak zatytułowania zasad ogólnych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>
          <a:xfrm>
            <a:off x="1533525" y="352425"/>
            <a:ext cx="10515600" cy="1325563"/>
          </a:xfrm>
        </p:spPr>
        <p:txBody>
          <a:bodyPr/>
          <a:lstStyle/>
          <a:p>
            <a:pPr eaLnBrk="1" hangingPunct="1"/>
            <a:r>
              <a:rPr lang="pl-PL" altLang="pl-PL" smtClean="0"/>
              <a:t>Konstytucyjny system źródeł prawa 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38175" y="1944688"/>
            <a:ext cx="10715625" cy="4432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Źródło prawa – każdy akt prawotwórczy zawierający chociaż jedną normę generalną lub abstrakcyjną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System źródeł prawa – źródła prawa i ich grupy: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1. Akty prawa międzynarodowego i wewnętrznego,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2. Akty prawa miejscowego i akty prawa obowiązującego na całym terytorium państwa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3. Akty ustawowe i podstawowe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4. Akty prawa powszechnie obowiązującego i akty wewnętrznie obowiązujące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>
          <a:xfrm>
            <a:off x="955675" y="171450"/>
            <a:ext cx="10515600" cy="1325563"/>
          </a:xfrm>
        </p:spPr>
        <p:txBody>
          <a:bodyPr/>
          <a:lstStyle/>
          <a:p>
            <a:pPr eaLnBrk="1" hangingPunct="1"/>
            <a:r>
              <a:rPr lang="pl-PL" altLang="pl-PL" smtClean="0"/>
              <a:t>Źródła prawa powszechnie obowiązującego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34950" y="1462088"/>
            <a:ext cx="11957050" cy="4370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Źródło prawa, które potencjalnie służyć ma tworzeniu norm prawnych wiążących wszystkich adresatów prawa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Reguluje ono prawa i obowiązki obywateli i osób prawnych, ustrój oraz zakres działania organów władzy publicznej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Tworzą one zamknięty system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Zamknięcie przejawia się na dwóch płaszczyznach: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l-PL" sz="2000" dirty="0">
                <a:latin typeface="+mn-lt"/>
                <a:cs typeface="+mn-cs"/>
              </a:rPr>
              <a:t>W zakresie </a:t>
            </a:r>
            <a:r>
              <a:rPr lang="pl-PL" sz="2000" b="1" dirty="0">
                <a:latin typeface="+mn-lt"/>
                <a:cs typeface="+mn-cs"/>
              </a:rPr>
              <a:t>form aktów</a:t>
            </a:r>
            <a:r>
              <a:rPr lang="pl-PL" sz="2000" dirty="0">
                <a:latin typeface="+mn-lt"/>
                <a:cs typeface="+mn-cs"/>
              </a:rPr>
              <a:t>, w których można je stanowić: (art. 87, art. 91 ust. 2, art. 188 pkt 1-3, art. 234)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Konstytucja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Umowa międzynarodowa ratyfikowana za uprzednią zgodą wyrażoną w ustawie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Ustawa i rozporządzenie z mocą ustawy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Umowa międzynarodowa, dla ratyfikacji której nie jest wymagana zgoda wyrażona w ustawie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Rozporządzenie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+mn-lt"/>
                <a:cs typeface="+mn-cs"/>
              </a:rPr>
              <a:t>Akty prawa miejscowego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23863" y="366713"/>
            <a:ext cx="11225212" cy="50784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/>
              <a:t>2. W zakresie katalogu </a:t>
            </a:r>
            <a:r>
              <a:rPr lang="pl-PL" b="1" dirty="0"/>
              <a:t>podmiotów</a:t>
            </a:r>
            <a:r>
              <a:rPr lang="pl-PL" dirty="0"/>
              <a:t> uprawnionych do ich wydawania.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dirty="0"/>
              <a:t>Na poziomie konstytucyjnym – parlament, procedura z art. 235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dirty="0"/>
              <a:t>Na poziomie ustaw zwykłych – parlament, w sytuacji nadzwyczajnej Prezydent wydaje rozporządzenia z mocą ustawy – art. 234 </a:t>
            </a:r>
            <a:endParaRPr lang="pl-PL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pl-PL" dirty="0"/>
              <a:t>Na poziomie rozporządzeń – tylko te organy, którym konstytucja przyznała taką kompetencję: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/>
              <a:t>	</a:t>
            </a:r>
            <a:r>
              <a:rPr lang="pl-PL" dirty="0"/>
              <a:t>Prezydent – art. 142 ust. 1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/>
              <a:t>Rada Ministrów – art. 146 ust6. 4 pkt. 2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/>
              <a:t>Prezes Rady Ministrów – art. 148 pkt. 3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/>
              <a:t>Ministrowie kierujący określonymi działami administracji rządowej oraz przewodniczący komitetów, o których mowa w art. 147 ust. 4 ( art. 149 ust. 2 i 3 )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 err="1"/>
              <a:t>KRRiTV</a:t>
            </a:r>
            <a:r>
              <a:rPr lang="pl-PL" dirty="0"/>
              <a:t> ( art. 213 ust. 2 )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/>
              <a:t>Jest to katalog enumeratywny – zob. orzeczenie TK z dnia 28 czerwca 2000r. K 25/99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dirty="0"/>
              <a:t>Na poziomie aktów prawa miejscowego – organy samorządu terytorialnego oraz terenowe organy administracji rządowej, które musza działać na podstawie i w granicach upoważnień ustawowych. W tym zakresie zatem zamknięcie nie jest kompletne, bo ustawodawcy pozostawiona została decyzja określenia organów lokalnych, którym ma przysługiwać kompetencja prawotwórcza. 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/>
              <a:t>Zasada </a:t>
            </a:r>
            <a:r>
              <a:rPr lang="pl-PL" dirty="0"/>
              <a:t>hierarchicznej struktury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2290</Words>
  <Application>Microsoft Office PowerPoint</Application>
  <PresentationFormat>Niestandardowy</PresentationFormat>
  <Paragraphs>195</Paragraphs>
  <Slides>23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9" baseType="lpstr">
      <vt:lpstr>Arial</vt:lpstr>
      <vt:lpstr>Calibri Light</vt:lpstr>
      <vt:lpstr>Calibri</vt:lpstr>
      <vt:lpstr>Wingdings</vt:lpstr>
      <vt:lpstr>Calibri </vt:lpstr>
      <vt:lpstr>Motyw pakietu Office</vt:lpstr>
      <vt:lpstr>Zasady ustroju politycznego państwa </vt:lpstr>
      <vt:lpstr>Pojęcie ustroju państwowego i zasad ustroju </vt:lpstr>
      <vt:lpstr>Zasady normatywne i opisowe</vt:lpstr>
      <vt:lpstr>Konwencjonalność zasad ustrojowych</vt:lpstr>
      <vt:lpstr>Slajd 5</vt:lpstr>
      <vt:lpstr> Zasady ustrojowe w innych państwach</vt:lpstr>
      <vt:lpstr>Konstytucyjny system źródeł prawa </vt:lpstr>
      <vt:lpstr>Źródła prawa powszechnie obowiązującego</vt:lpstr>
      <vt:lpstr>Slajd 9</vt:lpstr>
      <vt:lpstr>Źródła prawa wewnętrznie obowiązującego</vt:lpstr>
      <vt:lpstr>Slajd 11</vt:lpstr>
      <vt:lpstr>Prawo międzynarodowe i prawo UE w systemie źródeł prawa RP</vt:lpstr>
      <vt:lpstr>Slajd 13</vt:lpstr>
      <vt:lpstr>Slajd 14</vt:lpstr>
      <vt:lpstr>Prawo Unii Europejskiej </vt:lpstr>
      <vt:lpstr>Slajd 16</vt:lpstr>
      <vt:lpstr>Slajd 17</vt:lpstr>
      <vt:lpstr>Slajd 18</vt:lpstr>
      <vt:lpstr>Slajd 19</vt:lpstr>
      <vt:lpstr>Slajd 20</vt:lpstr>
      <vt:lpstr>Sądownictwo a prawo UE</vt:lpstr>
      <vt:lpstr>Slajd 22</vt:lpstr>
      <vt:lpstr>Slajd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ustroju politycznego państwa</dc:title>
  <dc:creator>iwona dyś</dc:creator>
  <cp:lastModifiedBy>iwona dyś</cp:lastModifiedBy>
  <cp:revision>31</cp:revision>
  <dcterms:created xsi:type="dcterms:W3CDTF">2014-10-29T14:12:36Z</dcterms:created>
  <dcterms:modified xsi:type="dcterms:W3CDTF">2015-11-03T15:06:03Z</dcterms:modified>
</cp:coreProperties>
</file>