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7" r:id="rId3"/>
    <p:sldId id="302" r:id="rId4"/>
    <p:sldId id="257" r:id="rId5"/>
    <p:sldId id="259" r:id="rId6"/>
    <p:sldId id="260" r:id="rId7"/>
    <p:sldId id="266" r:id="rId8"/>
    <p:sldId id="268" r:id="rId9"/>
    <p:sldId id="269" r:id="rId10"/>
    <p:sldId id="270" r:id="rId11"/>
    <p:sldId id="273" r:id="rId12"/>
    <p:sldId id="271" r:id="rId13"/>
    <p:sldId id="262" r:id="rId14"/>
    <p:sldId id="272" r:id="rId15"/>
    <p:sldId id="304" r:id="rId16"/>
    <p:sldId id="305" r:id="rId17"/>
    <p:sldId id="281" r:id="rId18"/>
    <p:sldId id="283" r:id="rId19"/>
    <p:sldId id="303" r:id="rId20"/>
    <p:sldId id="261" r:id="rId21"/>
    <p:sldId id="265" r:id="rId22"/>
    <p:sldId id="301" r:id="rId23"/>
    <p:sldId id="282" r:id="rId24"/>
    <p:sldId id="263" r:id="rId25"/>
    <p:sldId id="264" r:id="rId26"/>
    <p:sldId id="299" r:id="rId27"/>
    <p:sldId id="300" r:id="rId28"/>
    <p:sldId id="289" r:id="rId29"/>
    <p:sldId id="274" r:id="rId30"/>
    <p:sldId id="275" r:id="rId31"/>
    <p:sldId id="276" r:id="rId32"/>
    <p:sldId id="287" r:id="rId33"/>
    <p:sldId id="295" r:id="rId34"/>
    <p:sldId id="296" r:id="rId35"/>
    <p:sldId id="297" r:id="rId36"/>
    <p:sldId id="277" r:id="rId37"/>
    <p:sldId id="288" r:id="rId38"/>
    <p:sldId id="278" r:id="rId39"/>
    <p:sldId id="298" r:id="rId40"/>
    <p:sldId id="284" r:id="rId41"/>
    <p:sldId id="285" r:id="rId42"/>
    <p:sldId id="286" r:id="rId43"/>
    <p:sldId id="291" r:id="rId44"/>
    <p:sldId id="293" r:id="rId4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40EDB1-3845-430F-87D9-9B3CD495AEC5}"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pl-PL"/>
        </a:p>
      </dgm:t>
    </dgm:pt>
    <dgm:pt modelId="{F4ED653C-20E5-4CA4-B4D2-71DF6E522AA1}">
      <dgm:prSet phldrT="[Tekst]" custT="1"/>
      <dgm:spPr/>
      <dgm:t>
        <a:bodyPr/>
        <a:lstStyle/>
        <a:p>
          <a:r>
            <a:rPr lang="pl-PL" sz="2000" dirty="0" smtClean="0"/>
            <a:t>WSA </a:t>
          </a:r>
        </a:p>
        <a:p>
          <a:r>
            <a:rPr lang="pl-PL" sz="2000" dirty="0" smtClean="0"/>
            <a:t>NSA</a:t>
          </a:r>
          <a:endParaRPr lang="pl-PL" sz="2000" dirty="0"/>
        </a:p>
      </dgm:t>
    </dgm:pt>
    <dgm:pt modelId="{D2D39630-A9CA-45BF-8520-A8E9D5AF998C}" type="parTrans" cxnId="{8C05BB95-5E3B-42B5-992D-BA6AD7735AEF}">
      <dgm:prSet/>
      <dgm:spPr/>
      <dgm:t>
        <a:bodyPr/>
        <a:lstStyle/>
        <a:p>
          <a:endParaRPr lang="pl-PL"/>
        </a:p>
      </dgm:t>
    </dgm:pt>
    <dgm:pt modelId="{DB425572-84E7-403D-8C2A-2B42FB5D4A63}" type="sibTrans" cxnId="{8C05BB95-5E3B-42B5-992D-BA6AD7735AEF}">
      <dgm:prSet/>
      <dgm:spPr/>
      <dgm:t>
        <a:bodyPr/>
        <a:lstStyle/>
        <a:p>
          <a:endParaRPr lang="pl-PL"/>
        </a:p>
      </dgm:t>
    </dgm:pt>
    <dgm:pt modelId="{FD31C133-571C-4083-BE8F-BC9A730E1E47}">
      <dgm:prSet phldrT="[Tekst]" custT="1"/>
      <dgm:spPr/>
      <dgm:t>
        <a:bodyPr/>
        <a:lstStyle/>
        <a:p>
          <a:r>
            <a:rPr lang="pl-PL" sz="2000" dirty="0" smtClean="0"/>
            <a:t>Minister ds. kultury</a:t>
          </a:r>
        </a:p>
        <a:p>
          <a:r>
            <a:rPr lang="pl-PL" sz="2000" dirty="0" smtClean="0"/>
            <a:t>Generalny Konserwator Zabytków</a:t>
          </a:r>
          <a:endParaRPr lang="pl-PL" sz="2000" dirty="0"/>
        </a:p>
      </dgm:t>
    </dgm:pt>
    <dgm:pt modelId="{917C18AB-30D9-46D3-844A-7384BB437498}" type="parTrans" cxnId="{F1FDA7C6-BD9F-4F43-9D17-EB3B0E51332D}">
      <dgm:prSet/>
      <dgm:spPr/>
      <dgm:t>
        <a:bodyPr/>
        <a:lstStyle/>
        <a:p>
          <a:endParaRPr lang="pl-PL"/>
        </a:p>
      </dgm:t>
    </dgm:pt>
    <dgm:pt modelId="{C0C9F53B-E76E-4CAC-8F17-E2AB8B5AF925}" type="sibTrans" cxnId="{F1FDA7C6-BD9F-4F43-9D17-EB3B0E51332D}">
      <dgm:prSet/>
      <dgm:spPr/>
      <dgm:t>
        <a:bodyPr/>
        <a:lstStyle/>
        <a:p>
          <a:endParaRPr lang="pl-PL"/>
        </a:p>
      </dgm:t>
    </dgm:pt>
    <dgm:pt modelId="{ECEF18ED-F03D-422A-9C5C-D9172C2B7969}">
      <dgm:prSet phldrT="[Tekst]" custT="1"/>
      <dgm:spPr/>
      <dgm:t>
        <a:bodyPr/>
        <a:lstStyle/>
        <a:p>
          <a:r>
            <a:rPr lang="pl-PL" sz="2000" dirty="0" smtClean="0"/>
            <a:t>Wojewódzki konserwator zabytków</a:t>
          </a:r>
        </a:p>
        <a:p>
          <a:r>
            <a:rPr lang="pl-PL" sz="2000" dirty="0" smtClean="0"/>
            <a:t>Kierownik Delegatury</a:t>
          </a:r>
        </a:p>
        <a:p>
          <a:endParaRPr lang="pl-PL" sz="2000" dirty="0" smtClean="0"/>
        </a:p>
      </dgm:t>
    </dgm:pt>
    <dgm:pt modelId="{B79BB742-599E-4C61-96A8-24A9DF03A6F1}" type="parTrans" cxnId="{AB72FCB7-A519-4496-A895-9EF8BAF309D6}">
      <dgm:prSet/>
      <dgm:spPr/>
      <dgm:t>
        <a:bodyPr/>
        <a:lstStyle/>
        <a:p>
          <a:endParaRPr lang="pl-PL"/>
        </a:p>
      </dgm:t>
    </dgm:pt>
    <dgm:pt modelId="{01024A60-9843-4E16-9EBC-20736742BFE1}" type="sibTrans" cxnId="{AB72FCB7-A519-4496-A895-9EF8BAF309D6}">
      <dgm:prSet/>
      <dgm:spPr/>
      <dgm:t>
        <a:bodyPr/>
        <a:lstStyle/>
        <a:p>
          <a:endParaRPr lang="pl-PL"/>
        </a:p>
      </dgm:t>
    </dgm:pt>
    <dgm:pt modelId="{B7B5B4E0-7AFB-4FE8-A5CF-90787A344ED7}">
      <dgm:prSet phldrT="[Teks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pl-PL" sz="2000" dirty="0" smtClean="0"/>
            <a:t>Miejski konserwator zabytków</a:t>
          </a:r>
        </a:p>
        <a:p>
          <a:pPr defTabSz="889000">
            <a:lnSpc>
              <a:spcPct val="90000"/>
            </a:lnSpc>
            <a:spcBef>
              <a:spcPct val="0"/>
            </a:spcBef>
            <a:spcAft>
              <a:spcPct val="35000"/>
            </a:spcAft>
          </a:pPr>
          <a:endParaRPr lang="pl-PL" sz="2000" dirty="0"/>
        </a:p>
      </dgm:t>
    </dgm:pt>
    <dgm:pt modelId="{4E25C05D-ACE1-459C-99DA-BFD354485BE4}" type="parTrans" cxnId="{F03972A7-BC40-44E0-B2A5-665C090734E4}">
      <dgm:prSet/>
      <dgm:spPr/>
      <dgm:t>
        <a:bodyPr/>
        <a:lstStyle/>
        <a:p>
          <a:endParaRPr lang="pl-PL"/>
        </a:p>
      </dgm:t>
    </dgm:pt>
    <dgm:pt modelId="{5A0D7E68-C581-49BF-A5F5-1F0ED871266C}" type="sibTrans" cxnId="{F03972A7-BC40-44E0-B2A5-665C090734E4}">
      <dgm:prSet/>
      <dgm:spPr/>
      <dgm:t>
        <a:bodyPr/>
        <a:lstStyle/>
        <a:p>
          <a:endParaRPr lang="pl-PL"/>
        </a:p>
      </dgm:t>
    </dgm:pt>
    <dgm:pt modelId="{17757546-4739-4AF1-BE17-0913E25AA004}">
      <dgm:prSet phldrT="[Tekst]"/>
      <dgm:spPr/>
      <dgm:t>
        <a:bodyPr/>
        <a:lstStyle/>
        <a:p>
          <a:r>
            <a:rPr lang="pl-PL" dirty="0" smtClean="0"/>
            <a:t>Sądy administracyjne</a:t>
          </a:r>
          <a:endParaRPr lang="pl-PL" dirty="0"/>
        </a:p>
      </dgm:t>
    </dgm:pt>
    <dgm:pt modelId="{61BD8FE5-34BE-455F-BE0A-C88235896DD6}" type="parTrans" cxnId="{DCA297B3-ED46-4336-977C-BE17CC84B00F}">
      <dgm:prSet/>
      <dgm:spPr/>
      <dgm:t>
        <a:bodyPr/>
        <a:lstStyle/>
        <a:p>
          <a:endParaRPr lang="pl-PL"/>
        </a:p>
      </dgm:t>
    </dgm:pt>
    <dgm:pt modelId="{826F3AD6-315A-4C7B-8606-F56B1E20195C}" type="sibTrans" cxnId="{DCA297B3-ED46-4336-977C-BE17CC84B00F}">
      <dgm:prSet/>
      <dgm:spPr/>
      <dgm:t>
        <a:bodyPr/>
        <a:lstStyle/>
        <a:p>
          <a:endParaRPr lang="pl-PL"/>
        </a:p>
      </dgm:t>
    </dgm:pt>
    <dgm:pt modelId="{69A9F2BF-2710-4D4E-B6F4-6ADF466B8A53}">
      <dgm:prSet phldrT="[Tekst]"/>
      <dgm:spPr/>
      <dgm:t>
        <a:bodyPr/>
        <a:lstStyle/>
        <a:p>
          <a:r>
            <a:rPr lang="pl-PL" dirty="0" smtClean="0"/>
            <a:t>II stopnia</a:t>
          </a:r>
          <a:endParaRPr lang="pl-PL" dirty="0"/>
        </a:p>
      </dgm:t>
    </dgm:pt>
    <dgm:pt modelId="{21A221FB-18A1-42CD-B8A7-A03DCB5F2024}" type="parTrans" cxnId="{3130AA54-10CC-45F7-BABC-696F7B3295ED}">
      <dgm:prSet/>
      <dgm:spPr/>
      <dgm:t>
        <a:bodyPr/>
        <a:lstStyle/>
        <a:p>
          <a:endParaRPr lang="pl-PL"/>
        </a:p>
      </dgm:t>
    </dgm:pt>
    <dgm:pt modelId="{89372406-BEDC-46AD-9BCE-F39521283416}" type="sibTrans" cxnId="{3130AA54-10CC-45F7-BABC-696F7B3295ED}">
      <dgm:prSet/>
      <dgm:spPr/>
      <dgm:t>
        <a:bodyPr/>
        <a:lstStyle/>
        <a:p>
          <a:endParaRPr lang="pl-PL"/>
        </a:p>
      </dgm:t>
    </dgm:pt>
    <dgm:pt modelId="{9E8F2A3D-89EA-46BB-A893-7D855C052CC1}">
      <dgm:prSet phldrT="[Tekst]"/>
      <dgm:spPr/>
      <dgm:t>
        <a:bodyPr/>
        <a:lstStyle/>
        <a:p>
          <a:r>
            <a:rPr lang="pl-PL" dirty="0" smtClean="0"/>
            <a:t>I stopnia</a:t>
          </a:r>
          <a:endParaRPr lang="pl-PL" dirty="0"/>
        </a:p>
      </dgm:t>
    </dgm:pt>
    <dgm:pt modelId="{DFFF0710-FE77-45A6-A4D8-D1B37EC69801}" type="parTrans" cxnId="{55A24502-F2B2-482D-804B-69F1BBB10D8F}">
      <dgm:prSet/>
      <dgm:spPr/>
      <dgm:t>
        <a:bodyPr/>
        <a:lstStyle/>
        <a:p>
          <a:endParaRPr lang="pl-PL"/>
        </a:p>
      </dgm:t>
    </dgm:pt>
    <dgm:pt modelId="{CE6191D6-1570-49C5-BFCE-9E9F6289C315}" type="sibTrans" cxnId="{55A24502-F2B2-482D-804B-69F1BBB10D8F}">
      <dgm:prSet/>
      <dgm:spPr/>
      <dgm:t>
        <a:bodyPr/>
        <a:lstStyle/>
        <a:p>
          <a:endParaRPr lang="pl-PL"/>
        </a:p>
      </dgm:t>
    </dgm:pt>
    <dgm:pt modelId="{D4E72114-C8D5-4198-AE15-532A4E38F9B7}" type="pres">
      <dgm:prSet presAssocID="{B140EDB1-3845-430F-87D9-9B3CD495AEC5}" presName="mainComposite" presStyleCnt="0">
        <dgm:presLayoutVars>
          <dgm:chPref val="1"/>
          <dgm:dir/>
          <dgm:animOne val="branch"/>
          <dgm:animLvl val="lvl"/>
          <dgm:resizeHandles val="exact"/>
        </dgm:presLayoutVars>
      </dgm:prSet>
      <dgm:spPr/>
      <dgm:t>
        <a:bodyPr/>
        <a:lstStyle/>
        <a:p>
          <a:endParaRPr lang="pl-PL"/>
        </a:p>
      </dgm:t>
    </dgm:pt>
    <dgm:pt modelId="{9312FD59-824C-4B01-9756-12D481AAFBEF}" type="pres">
      <dgm:prSet presAssocID="{B140EDB1-3845-430F-87D9-9B3CD495AEC5}" presName="hierFlow" presStyleCnt="0"/>
      <dgm:spPr/>
    </dgm:pt>
    <dgm:pt modelId="{071A6BE6-595F-48EA-AAA4-C21F9859F11C}" type="pres">
      <dgm:prSet presAssocID="{B140EDB1-3845-430F-87D9-9B3CD495AEC5}" presName="firstBuf" presStyleCnt="0"/>
      <dgm:spPr/>
    </dgm:pt>
    <dgm:pt modelId="{4E3EED4D-CC19-4203-A5FA-1883F6E6BEF7}" type="pres">
      <dgm:prSet presAssocID="{B140EDB1-3845-430F-87D9-9B3CD495AEC5}" presName="hierChild1" presStyleCnt="0">
        <dgm:presLayoutVars>
          <dgm:chPref val="1"/>
          <dgm:animOne val="branch"/>
          <dgm:animLvl val="lvl"/>
        </dgm:presLayoutVars>
      </dgm:prSet>
      <dgm:spPr/>
    </dgm:pt>
    <dgm:pt modelId="{A4ADE777-2716-4EA5-9304-DF2F0928C073}" type="pres">
      <dgm:prSet presAssocID="{F4ED653C-20E5-4CA4-B4D2-71DF6E522AA1}" presName="Name14" presStyleCnt="0"/>
      <dgm:spPr/>
    </dgm:pt>
    <dgm:pt modelId="{73DFF65D-DD75-4972-BADB-2320DB939E65}" type="pres">
      <dgm:prSet presAssocID="{F4ED653C-20E5-4CA4-B4D2-71DF6E522AA1}" presName="level1Shape" presStyleLbl="node0" presStyleIdx="0" presStyleCnt="1" custLinFactNeighborX="2572" custLinFactNeighborY="-1157">
        <dgm:presLayoutVars>
          <dgm:chPref val="3"/>
        </dgm:presLayoutVars>
      </dgm:prSet>
      <dgm:spPr/>
      <dgm:t>
        <a:bodyPr/>
        <a:lstStyle/>
        <a:p>
          <a:endParaRPr lang="pl-PL"/>
        </a:p>
      </dgm:t>
    </dgm:pt>
    <dgm:pt modelId="{A9193159-71F6-4D4A-8E42-2CAB93D8A068}" type="pres">
      <dgm:prSet presAssocID="{F4ED653C-20E5-4CA4-B4D2-71DF6E522AA1}" presName="hierChild2" presStyleCnt="0"/>
      <dgm:spPr/>
    </dgm:pt>
    <dgm:pt modelId="{C16678C4-1DFD-41FC-BC91-2E0FBA4CE60C}" type="pres">
      <dgm:prSet presAssocID="{917C18AB-30D9-46D3-844A-7384BB437498}" presName="Name19" presStyleLbl="parChTrans1D2" presStyleIdx="0" presStyleCnt="1"/>
      <dgm:spPr/>
      <dgm:t>
        <a:bodyPr/>
        <a:lstStyle/>
        <a:p>
          <a:endParaRPr lang="pl-PL"/>
        </a:p>
      </dgm:t>
    </dgm:pt>
    <dgm:pt modelId="{81328121-067B-4058-A878-D0C78A3DD5E1}" type="pres">
      <dgm:prSet presAssocID="{FD31C133-571C-4083-BE8F-BC9A730E1E47}" presName="Name21" presStyleCnt="0"/>
      <dgm:spPr/>
    </dgm:pt>
    <dgm:pt modelId="{85E7ED2F-562A-435B-ACFF-462F69CD86C7}" type="pres">
      <dgm:prSet presAssocID="{FD31C133-571C-4083-BE8F-BC9A730E1E47}" presName="level2Shape" presStyleLbl="node2" presStyleIdx="0" presStyleCnt="1" custScaleX="216627"/>
      <dgm:spPr/>
      <dgm:t>
        <a:bodyPr/>
        <a:lstStyle/>
        <a:p>
          <a:endParaRPr lang="pl-PL"/>
        </a:p>
      </dgm:t>
    </dgm:pt>
    <dgm:pt modelId="{A25B2965-45D7-4602-A4AC-8E64EEDEB554}" type="pres">
      <dgm:prSet presAssocID="{FD31C133-571C-4083-BE8F-BC9A730E1E47}" presName="hierChild3" presStyleCnt="0"/>
      <dgm:spPr/>
    </dgm:pt>
    <dgm:pt modelId="{040AF4DC-BF9C-4A7F-92CB-F541E1FB200B}" type="pres">
      <dgm:prSet presAssocID="{B79BB742-599E-4C61-96A8-24A9DF03A6F1}" presName="Name19" presStyleLbl="parChTrans1D3" presStyleIdx="0" presStyleCnt="2"/>
      <dgm:spPr/>
      <dgm:t>
        <a:bodyPr/>
        <a:lstStyle/>
        <a:p>
          <a:endParaRPr lang="pl-PL"/>
        </a:p>
      </dgm:t>
    </dgm:pt>
    <dgm:pt modelId="{CDD8F785-DBF6-4C2C-8F83-3EF7FF142C9B}" type="pres">
      <dgm:prSet presAssocID="{ECEF18ED-F03D-422A-9C5C-D9172C2B7969}" presName="Name21" presStyleCnt="0"/>
      <dgm:spPr/>
    </dgm:pt>
    <dgm:pt modelId="{081A1000-360F-4BD7-91C5-B97BDFE1E06F}" type="pres">
      <dgm:prSet presAssocID="{ECEF18ED-F03D-422A-9C5C-D9172C2B7969}" presName="level2Shape" presStyleLbl="node3" presStyleIdx="0" presStyleCnt="2" custScaleX="197280" custScaleY="195847" custLinFactNeighborX="-30640" custLinFactNeighborY="-11488"/>
      <dgm:spPr/>
      <dgm:t>
        <a:bodyPr/>
        <a:lstStyle/>
        <a:p>
          <a:endParaRPr lang="pl-PL"/>
        </a:p>
      </dgm:t>
    </dgm:pt>
    <dgm:pt modelId="{0AC49B45-B7CD-4BB4-8845-EC233C613516}" type="pres">
      <dgm:prSet presAssocID="{ECEF18ED-F03D-422A-9C5C-D9172C2B7969}" presName="hierChild3" presStyleCnt="0"/>
      <dgm:spPr/>
    </dgm:pt>
    <dgm:pt modelId="{99D24EBE-3F31-4714-AC89-FCE91C48593D}" type="pres">
      <dgm:prSet presAssocID="{4E25C05D-ACE1-459C-99DA-BFD354485BE4}" presName="Name19" presStyleLbl="parChTrans1D3" presStyleIdx="1" presStyleCnt="2"/>
      <dgm:spPr/>
      <dgm:t>
        <a:bodyPr/>
        <a:lstStyle/>
        <a:p>
          <a:endParaRPr lang="pl-PL"/>
        </a:p>
      </dgm:t>
    </dgm:pt>
    <dgm:pt modelId="{2E5D3936-5ABB-4C96-B9F8-3B29569E6B79}" type="pres">
      <dgm:prSet presAssocID="{B7B5B4E0-7AFB-4FE8-A5CF-90787A344ED7}" presName="Name21" presStyleCnt="0"/>
      <dgm:spPr/>
    </dgm:pt>
    <dgm:pt modelId="{E7EB5E80-1B59-4DBD-8D3D-A98C50E0F0DA}" type="pres">
      <dgm:prSet presAssocID="{B7B5B4E0-7AFB-4FE8-A5CF-90787A344ED7}" presName="level2Shape" presStyleLbl="node3" presStyleIdx="1" presStyleCnt="2" custScaleX="158823" custScaleY="153672"/>
      <dgm:spPr/>
      <dgm:t>
        <a:bodyPr/>
        <a:lstStyle/>
        <a:p>
          <a:endParaRPr lang="pl-PL"/>
        </a:p>
      </dgm:t>
    </dgm:pt>
    <dgm:pt modelId="{DAE4FF78-6867-425B-B7B7-642AB5092EBD}" type="pres">
      <dgm:prSet presAssocID="{B7B5B4E0-7AFB-4FE8-A5CF-90787A344ED7}" presName="hierChild3" presStyleCnt="0"/>
      <dgm:spPr/>
    </dgm:pt>
    <dgm:pt modelId="{F4010C90-C2A8-418C-90B0-DF5C9BB19101}" type="pres">
      <dgm:prSet presAssocID="{B140EDB1-3845-430F-87D9-9B3CD495AEC5}" presName="bgShapesFlow" presStyleCnt="0"/>
      <dgm:spPr/>
    </dgm:pt>
    <dgm:pt modelId="{B5B87139-041A-4E19-9FA4-081413F156A8}" type="pres">
      <dgm:prSet presAssocID="{17757546-4739-4AF1-BE17-0913E25AA004}" presName="rectComp" presStyleCnt="0"/>
      <dgm:spPr/>
    </dgm:pt>
    <dgm:pt modelId="{E32064E3-2327-4AC2-9F4C-A4C30A6AC559}" type="pres">
      <dgm:prSet presAssocID="{17757546-4739-4AF1-BE17-0913E25AA004}" presName="bgRect" presStyleLbl="bgShp" presStyleIdx="0" presStyleCnt="3"/>
      <dgm:spPr/>
      <dgm:t>
        <a:bodyPr/>
        <a:lstStyle/>
        <a:p>
          <a:endParaRPr lang="pl-PL"/>
        </a:p>
      </dgm:t>
    </dgm:pt>
    <dgm:pt modelId="{E39C969D-163F-4624-8CDA-511F71F3770C}" type="pres">
      <dgm:prSet presAssocID="{17757546-4739-4AF1-BE17-0913E25AA004}" presName="bgRectTx" presStyleLbl="bgShp" presStyleIdx="0" presStyleCnt="3">
        <dgm:presLayoutVars>
          <dgm:bulletEnabled val="1"/>
        </dgm:presLayoutVars>
      </dgm:prSet>
      <dgm:spPr/>
      <dgm:t>
        <a:bodyPr/>
        <a:lstStyle/>
        <a:p>
          <a:endParaRPr lang="pl-PL"/>
        </a:p>
      </dgm:t>
    </dgm:pt>
    <dgm:pt modelId="{6F8926E9-09E0-4653-B8E4-1B4036FFD1CE}" type="pres">
      <dgm:prSet presAssocID="{17757546-4739-4AF1-BE17-0913E25AA004}" presName="spComp" presStyleCnt="0"/>
      <dgm:spPr/>
    </dgm:pt>
    <dgm:pt modelId="{7325B28D-9B71-4EF4-8836-86EB8775E3DC}" type="pres">
      <dgm:prSet presAssocID="{17757546-4739-4AF1-BE17-0913E25AA004}" presName="vSp" presStyleCnt="0"/>
      <dgm:spPr/>
    </dgm:pt>
    <dgm:pt modelId="{D3B4BDBD-C3AE-44A7-8F2D-F1B9CFC4D73E}" type="pres">
      <dgm:prSet presAssocID="{69A9F2BF-2710-4D4E-B6F4-6ADF466B8A53}" presName="rectComp" presStyleCnt="0"/>
      <dgm:spPr/>
    </dgm:pt>
    <dgm:pt modelId="{A88B9C29-08D8-407F-8DBD-1B018D1E4330}" type="pres">
      <dgm:prSet presAssocID="{69A9F2BF-2710-4D4E-B6F4-6ADF466B8A53}" presName="bgRect" presStyleLbl="bgShp" presStyleIdx="1" presStyleCnt="3"/>
      <dgm:spPr/>
      <dgm:t>
        <a:bodyPr/>
        <a:lstStyle/>
        <a:p>
          <a:endParaRPr lang="pl-PL"/>
        </a:p>
      </dgm:t>
    </dgm:pt>
    <dgm:pt modelId="{C0798A81-0C2B-4C51-B7F7-5A52CF08A285}" type="pres">
      <dgm:prSet presAssocID="{69A9F2BF-2710-4D4E-B6F4-6ADF466B8A53}" presName="bgRectTx" presStyleLbl="bgShp" presStyleIdx="1" presStyleCnt="3">
        <dgm:presLayoutVars>
          <dgm:bulletEnabled val="1"/>
        </dgm:presLayoutVars>
      </dgm:prSet>
      <dgm:spPr/>
      <dgm:t>
        <a:bodyPr/>
        <a:lstStyle/>
        <a:p>
          <a:endParaRPr lang="pl-PL"/>
        </a:p>
      </dgm:t>
    </dgm:pt>
    <dgm:pt modelId="{AB6D100F-68F1-4B78-AF3F-D3CDF14D5C18}" type="pres">
      <dgm:prSet presAssocID="{69A9F2BF-2710-4D4E-B6F4-6ADF466B8A53}" presName="spComp" presStyleCnt="0"/>
      <dgm:spPr/>
    </dgm:pt>
    <dgm:pt modelId="{7435BF2D-1AB4-44A0-9897-15C5EBB98677}" type="pres">
      <dgm:prSet presAssocID="{69A9F2BF-2710-4D4E-B6F4-6ADF466B8A53}" presName="vSp" presStyleCnt="0"/>
      <dgm:spPr/>
    </dgm:pt>
    <dgm:pt modelId="{4E8C776D-04A7-406B-8E8A-7D5BCE6563A2}" type="pres">
      <dgm:prSet presAssocID="{9E8F2A3D-89EA-46BB-A893-7D855C052CC1}" presName="rectComp" presStyleCnt="0"/>
      <dgm:spPr/>
    </dgm:pt>
    <dgm:pt modelId="{9DC29150-61F9-4BBA-9926-BB6A398D86CA}" type="pres">
      <dgm:prSet presAssocID="{9E8F2A3D-89EA-46BB-A893-7D855C052CC1}" presName="bgRect" presStyleLbl="bgShp" presStyleIdx="2" presStyleCnt="3"/>
      <dgm:spPr/>
      <dgm:t>
        <a:bodyPr/>
        <a:lstStyle/>
        <a:p>
          <a:endParaRPr lang="pl-PL"/>
        </a:p>
      </dgm:t>
    </dgm:pt>
    <dgm:pt modelId="{1A9AD749-0360-442A-B0CB-7C70DBE367EB}" type="pres">
      <dgm:prSet presAssocID="{9E8F2A3D-89EA-46BB-A893-7D855C052CC1}" presName="bgRectTx" presStyleLbl="bgShp" presStyleIdx="2" presStyleCnt="3">
        <dgm:presLayoutVars>
          <dgm:bulletEnabled val="1"/>
        </dgm:presLayoutVars>
      </dgm:prSet>
      <dgm:spPr/>
      <dgm:t>
        <a:bodyPr/>
        <a:lstStyle/>
        <a:p>
          <a:endParaRPr lang="pl-PL"/>
        </a:p>
      </dgm:t>
    </dgm:pt>
  </dgm:ptLst>
  <dgm:cxnLst>
    <dgm:cxn modelId="{872A755A-5C3D-49C8-A07E-81B711ED5B2B}" type="presOf" srcId="{9E8F2A3D-89EA-46BB-A893-7D855C052CC1}" destId="{1A9AD749-0360-442A-B0CB-7C70DBE367EB}" srcOrd="1" destOrd="0" presId="urn:microsoft.com/office/officeart/2005/8/layout/hierarchy6"/>
    <dgm:cxn modelId="{DCA297B3-ED46-4336-977C-BE17CC84B00F}" srcId="{B140EDB1-3845-430F-87D9-9B3CD495AEC5}" destId="{17757546-4739-4AF1-BE17-0913E25AA004}" srcOrd="1" destOrd="0" parTransId="{61BD8FE5-34BE-455F-BE0A-C88235896DD6}" sibTransId="{826F3AD6-315A-4C7B-8606-F56B1E20195C}"/>
    <dgm:cxn modelId="{3494245F-9384-4BC0-9C46-A373A79C2AE3}" type="presOf" srcId="{9E8F2A3D-89EA-46BB-A893-7D855C052CC1}" destId="{9DC29150-61F9-4BBA-9926-BB6A398D86CA}" srcOrd="0" destOrd="0" presId="urn:microsoft.com/office/officeart/2005/8/layout/hierarchy6"/>
    <dgm:cxn modelId="{55A24502-F2B2-482D-804B-69F1BBB10D8F}" srcId="{B140EDB1-3845-430F-87D9-9B3CD495AEC5}" destId="{9E8F2A3D-89EA-46BB-A893-7D855C052CC1}" srcOrd="3" destOrd="0" parTransId="{DFFF0710-FE77-45A6-A4D8-D1B37EC69801}" sibTransId="{CE6191D6-1570-49C5-BFCE-9E9F6289C315}"/>
    <dgm:cxn modelId="{E11FC8A0-C2A0-4DF7-B6FF-D65012733C20}" type="presOf" srcId="{4E25C05D-ACE1-459C-99DA-BFD354485BE4}" destId="{99D24EBE-3F31-4714-AC89-FCE91C48593D}" srcOrd="0" destOrd="0" presId="urn:microsoft.com/office/officeart/2005/8/layout/hierarchy6"/>
    <dgm:cxn modelId="{F1FDA7C6-BD9F-4F43-9D17-EB3B0E51332D}" srcId="{F4ED653C-20E5-4CA4-B4D2-71DF6E522AA1}" destId="{FD31C133-571C-4083-BE8F-BC9A730E1E47}" srcOrd="0" destOrd="0" parTransId="{917C18AB-30D9-46D3-844A-7384BB437498}" sibTransId="{C0C9F53B-E76E-4CAC-8F17-E2AB8B5AF925}"/>
    <dgm:cxn modelId="{DBD643DD-8138-447A-881C-52DE9DCFA46E}" type="presOf" srcId="{17757546-4739-4AF1-BE17-0913E25AA004}" destId="{E32064E3-2327-4AC2-9F4C-A4C30A6AC559}" srcOrd="0" destOrd="0" presId="urn:microsoft.com/office/officeart/2005/8/layout/hierarchy6"/>
    <dgm:cxn modelId="{4A86BBCF-07F9-4F25-B41F-32A587551254}" type="presOf" srcId="{B7B5B4E0-7AFB-4FE8-A5CF-90787A344ED7}" destId="{E7EB5E80-1B59-4DBD-8D3D-A98C50E0F0DA}" srcOrd="0" destOrd="0" presId="urn:microsoft.com/office/officeart/2005/8/layout/hierarchy6"/>
    <dgm:cxn modelId="{F03972A7-BC40-44E0-B2A5-665C090734E4}" srcId="{FD31C133-571C-4083-BE8F-BC9A730E1E47}" destId="{B7B5B4E0-7AFB-4FE8-A5CF-90787A344ED7}" srcOrd="1" destOrd="0" parTransId="{4E25C05D-ACE1-459C-99DA-BFD354485BE4}" sibTransId="{5A0D7E68-C581-49BF-A5F5-1F0ED871266C}"/>
    <dgm:cxn modelId="{AA4ED3B9-CD19-420E-BC93-457CB39F68BD}" type="presOf" srcId="{ECEF18ED-F03D-422A-9C5C-D9172C2B7969}" destId="{081A1000-360F-4BD7-91C5-B97BDFE1E06F}" srcOrd="0" destOrd="0" presId="urn:microsoft.com/office/officeart/2005/8/layout/hierarchy6"/>
    <dgm:cxn modelId="{03C1A96B-C1C1-405C-8BAC-FB0C321EB32A}" type="presOf" srcId="{F4ED653C-20E5-4CA4-B4D2-71DF6E522AA1}" destId="{73DFF65D-DD75-4972-BADB-2320DB939E65}" srcOrd="0" destOrd="0" presId="urn:microsoft.com/office/officeart/2005/8/layout/hierarchy6"/>
    <dgm:cxn modelId="{3C7E978F-8004-4E0D-B726-2B47E3780E1A}" type="presOf" srcId="{B140EDB1-3845-430F-87D9-9B3CD495AEC5}" destId="{D4E72114-C8D5-4198-AE15-532A4E38F9B7}" srcOrd="0" destOrd="0" presId="urn:microsoft.com/office/officeart/2005/8/layout/hierarchy6"/>
    <dgm:cxn modelId="{3130AA54-10CC-45F7-BABC-696F7B3295ED}" srcId="{B140EDB1-3845-430F-87D9-9B3CD495AEC5}" destId="{69A9F2BF-2710-4D4E-B6F4-6ADF466B8A53}" srcOrd="2" destOrd="0" parTransId="{21A221FB-18A1-42CD-B8A7-A03DCB5F2024}" sibTransId="{89372406-BEDC-46AD-9BCE-F39521283416}"/>
    <dgm:cxn modelId="{A33FB8C9-463F-4EB8-9B24-DA84A8CD5FA9}" type="presOf" srcId="{69A9F2BF-2710-4D4E-B6F4-6ADF466B8A53}" destId="{C0798A81-0C2B-4C51-B7F7-5A52CF08A285}" srcOrd="1" destOrd="0" presId="urn:microsoft.com/office/officeart/2005/8/layout/hierarchy6"/>
    <dgm:cxn modelId="{A7380A1E-24A4-4C04-B0AB-36F13DEC6071}" type="presOf" srcId="{FD31C133-571C-4083-BE8F-BC9A730E1E47}" destId="{85E7ED2F-562A-435B-ACFF-462F69CD86C7}" srcOrd="0" destOrd="0" presId="urn:microsoft.com/office/officeart/2005/8/layout/hierarchy6"/>
    <dgm:cxn modelId="{FF4956FE-0E91-4F49-896C-5E955D84DFD7}" type="presOf" srcId="{B79BB742-599E-4C61-96A8-24A9DF03A6F1}" destId="{040AF4DC-BF9C-4A7F-92CB-F541E1FB200B}" srcOrd="0" destOrd="0" presId="urn:microsoft.com/office/officeart/2005/8/layout/hierarchy6"/>
    <dgm:cxn modelId="{AB72FCB7-A519-4496-A895-9EF8BAF309D6}" srcId="{FD31C133-571C-4083-BE8F-BC9A730E1E47}" destId="{ECEF18ED-F03D-422A-9C5C-D9172C2B7969}" srcOrd="0" destOrd="0" parTransId="{B79BB742-599E-4C61-96A8-24A9DF03A6F1}" sibTransId="{01024A60-9843-4E16-9EBC-20736742BFE1}"/>
    <dgm:cxn modelId="{8C05BB95-5E3B-42B5-992D-BA6AD7735AEF}" srcId="{B140EDB1-3845-430F-87D9-9B3CD495AEC5}" destId="{F4ED653C-20E5-4CA4-B4D2-71DF6E522AA1}" srcOrd="0" destOrd="0" parTransId="{D2D39630-A9CA-45BF-8520-A8E9D5AF998C}" sibTransId="{DB425572-84E7-403D-8C2A-2B42FB5D4A63}"/>
    <dgm:cxn modelId="{71C4139A-680A-42A4-8CFF-62E73F9BF203}" type="presOf" srcId="{917C18AB-30D9-46D3-844A-7384BB437498}" destId="{C16678C4-1DFD-41FC-BC91-2E0FBA4CE60C}" srcOrd="0" destOrd="0" presId="urn:microsoft.com/office/officeart/2005/8/layout/hierarchy6"/>
    <dgm:cxn modelId="{E6886EBD-C310-4904-BE2B-E058F6D27F4C}" type="presOf" srcId="{69A9F2BF-2710-4D4E-B6F4-6ADF466B8A53}" destId="{A88B9C29-08D8-407F-8DBD-1B018D1E4330}" srcOrd="0" destOrd="0" presId="urn:microsoft.com/office/officeart/2005/8/layout/hierarchy6"/>
    <dgm:cxn modelId="{CF7E3874-D1E6-4CE9-BBFC-39DB09286118}" type="presOf" srcId="{17757546-4739-4AF1-BE17-0913E25AA004}" destId="{E39C969D-163F-4624-8CDA-511F71F3770C}" srcOrd="1" destOrd="0" presId="urn:microsoft.com/office/officeart/2005/8/layout/hierarchy6"/>
    <dgm:cxn modelId="{6DF38634-D65B-4335-90B8-5DF98B141A97}" type="presParOf" srcId="{D4E72114-C8D5-4198-AE15-532A4E38F9B7}" destId="{9312FD59-824C-4B01-9756-12D481AAFBEF}" srcOrd="0" destOrd="0" presId="urn:microsoft.com/office/officeart/2005/8/layout/hierarchy6"/>
    <dgm:cxn modelId="{E7928764-F56E-4A38-BC41-86C3A02F4AF0}" type="presParOf" srcId="{9312FD59-824C-4B01-9756-12D481AAFBEF}" destId="{071A6BE6-595F-48EA-AAA4-C21F9859F11C}" srcOrd="0" destOrd="0" presId="urn:microsoft.com/office/officeart/2005/8/layout/hierarchy6"/>
    <dgm:cxn modelId="{F025C046-96F0-454D-9CF5-00B8DB35E0FB}" type="presParOf" srcId="{9312FD59-824C-4B01-9756-12D481AAFBEF}" destId="{4E3EED4D-CC19-4203-A5FA-1883F6E6BEF7}" srcOrd="1" destOrd="0" presId="urn:microsoft.com/office/officeart/2005/8/layout/hierarchy6"/>
    <dgm:cxn modelId="{417D50B5-E0B9-4495-A591-2E19AEF19546}" type="presParOf" srcId="{4E3EED4D-CC19-4203-A5FA-1883F6E6BEF7}" destId="{A4ADE777-2716-4EA5-9304-DF2F0928C073}" srcOrd="0" destOrd="0" presId="urn:microsoft.com/office/officeart/2005/8/layout/hierarchy6"/>
    <dgm:cxn modelId="{5E410BCB-B833-44FD-BBF4-7B28AF460D9F}" type="presParOf" srcId="{A4ADE777-2716-4EA5-9304-DF2F0928C073}" destId="{73DFF65D-DD75-4972-BADB-2320DB939E65}" srcOrd="0" destOrd="0" presId="urn:microsoft.com/office/officeart/2005/8/layout/hierarchy6"/>
    <dgm:cxn modelId="{72AE346C-76E0-4EEB-AEDB-0A2AD8F6C879}" type="presParOf" srcId="{A4ADE777-2716-4EA5-9304-DF2F0928C073}" destId="{A9193159-71F6-4D4A-8E42-2CAB93D8A068}" srcOrd="1" destOrd="0" presId="urn:microsoft.com/office/officeart/2005/8/layout/hierarchy6"/>
    <dgm:cxn modelId="{0E71D632-0888-44BD-B316-5D2A37AF0019}" type="presParOf" srcId="{A9193159-71F6-4D4A-8E42-2CAB93D8A068}" destId="{C16678C4-1DFD-41FC-BC91-2E0FBA4CE60C}" srcOrd="0" destOrd="0" presId="urn:microsoft.com/office/officeart/2005/8/layout/hierarchy6"/>
    <dgm:cxn modelId="{8AAB1470-A0EF-4FD1-906E-E4CE46134512}" type="presParOf" srcId="{A9193159-71F6-4D4A-8E42-2CAB93D8A068}" destId="{81328121-067B-4058-A878-D0C78A3DD5E1}" srcOrd="1" destOrd="0" presId="urn:microsoft.com/office/officeart/2005/8/layout/hierarchy6"/>
    <dgm:cxn modelId="{44D345C0-4993-4E0C-90ED-BE9D324CF6BC}" type="presParOf" srcId="{81328121-067B-4058-A878-D0C78A3DD5E1}" destId="{85E7ED2F-562A-435B-ACFF-462F69CD86C7}" srcOrd="0" destOrd="0" presId="urn:microsoft.com/office/officeart/2005/8/layout/hierarchy6"/>
    <dgm:cxn modelId="{1FDC66A2-AEFD-4660-A661-527477808464}" type="presParOf" srcId="{81328121-067B-4058-A878-D0C78A3DD5E1}" destId="{A25B2965-45D7-4602-A4AC-8E64EEDEB554}" srcOrd="1" destOrd="0" presId="urn:microsoft.com/office/officeart/2005/8/layout/hierarchy6"/>
    <dgm:cxn modelId="{3E703D4A-D91E-4AC4-94C4-FE32560E4BAD}" type="presParOf" srcId="{A25B2965-45D7-4602-A4AC-8E64EEDEB554}" destId="{040AF4DC-BF9C-4A7F-92CB-F541E1FB200B}" srcOrd="0" destOrd="0" presId="urn:microsoft.com/office/officeart/2005/8/layout/hierarchy6"/>
    <dgm:cxn modelId="{802B3CA7-1C3C-4A68-8026-4FE49A2F104F}" type="presParOf" srcId="{A25B2965-45D7-4602-A4AC-8E64EEDEB554}" destId="{CDD8F785-DBF6-4C2C-8F83-3EF7FF142C9B}" srcOrd="1" destOrd="0" presId="urn:microsoft.com/office/officeart/2005/8/layout/hierarchy6"/>
    <dgm:cxn modelId="{202690AC-65C6-4A1F-9324-361E848239A8}" type="presParOf" srcId="{CDD8F785-DBF6-4C2C-8F83-3EF7FF142C9B}" destId="{081A1000-360F-4BD7-91C5-B97BDFE1E06F}" srcOrd="0" destOrd="0" presId="urn:microsoft.com/office/officeart/2005/8/layout/hierarchy6"/>
    <dgm:cxn modelId="{93B646B1-0A6A-4E0D-AAFB-A00A3136A431}" type="presParOf" srcId="{CDD8F785-DBF6-4C2C-8F83-3EF7FF142C9B}" destId="{0AC49B45-B7CD-4BB4-8845-EC233C613516}" srcOrd="1" destOrd="0" presId="urn:microsoft.com/office/officeart/2005/8/layout/hierarchy6"/>
    <dgm:cxn modelId="{73E1251E-A01B-4ECC-9F5A-F6320B1F591E}" type="presParOf" srcId="{A25B2965-45D7-4602-A4AC-8E64EEDEB554}" destId="{99D24EBE-3F31-4714-AC89-FCE91C48593D}" srcOrd="2" destOrd="0" presId="urn:microsoft.com/office/officeart/2005/8/layout/hierarchy6"/>
    <dgm:cxn modelId="{127A4A57-C775-45DC-ADD9-921315F02581}" type="presParOf" srcId="{A25B2965-45D7-4602-A4AC-8E64EEDEB554}" destId="{2E5D3936-5ABB-4C96-B9F8-3B29569E6B79}" srcOrd="3" destOrd="0" presId="urn:microsoft.com/office/officeart/2005/8/layout/hierarchy6"/>
    <dgm:cxn modelId="{A56D20CB-C285-4B01-BCBB-C578F1D36ED1}" type="presParOf" srcId="{2E5D3936-5ABB-4C96-B9F8-3B29569E6B79}" destId="{E7EB5E80-1B59-4DBD-8D3D-A98C50E0F0DA}" srcOrd="0" destOrd="0" presId="urn:microsoft.com/office/officeart/2005/8/layout/hierarchy6"/>
    <dgm:cxn modelId="{6B58B041-BCEC-4E59-B532-375725C3A22E}" type="presParOf" srcId="{2E5D3936-5ABB-4C96-B9F8-3B29569E6B79}" destId="{DAE4FF78-6867-425B-B7B7-642AB5092EBD}" srcOrd="1" destOrd="0" presId="urn:microsoft.com/office/officeart/2005/8/layout/hierarchy6"/>
    <dgm:cxn modelId="{52E036C3-1D93-4721-ADEC-998BB757D313}" type="presParOf" srcId="{D4E72114-C8D5-4198-AE15-532A4E38F9B7}" destId="{F4010C90-C2A8-418C-90B0-DF5C9BB19101}" srcOrd="1" destOrd="0" presId="urn:microsoft.com/office/officeart/2005/8/layout/hierarchy6"/>
    <dgm:cxn modelId="{A0601C03-80BB-4AEE-9052-F9B12DB695C6}" type="presParOf" srcId="{F4010C90-C2A8-418C-90B0-DF5C9BB19101}" destId="{B5B87139-041A-4E19-9FA4-081413F156A8}" srcOrd="0" destOrd="0" presId="urn:microsoft.com/office/officeart/2005/8/layout/hierarchy6"/>
    <dgm:cxn modelId="{3069B802-6453-493A-A899-8E3E2DF16FCA}" type="presParOf" srcId="{B5B87139-041A-4E19-9FA4-081413F156A8}" destId="{E32064E3-2327-4AC2-9F4C-A4C30A6AC559}" srcOrd="0" destOrd="0" presId="urn:microsoft.com/office/officeart/2005/8/layout/hierarchy6"/>
    <dgm:cxn modelId="{666DFA2A-1E11-4816-89AC-4D77A2DD3AE0}" type="presParOf" srcId="{B5B87139-041A-4E19-9FA4-081413F156A8}" destId="{E39C969D-163F-4624-8CDA-511F71F3770C}" srcOrd="1" destOrd="0" presId="urn:microsoft.com/office/officeart/2005/8/layout/hierarchy6"/>
    <dgm:cxn modelId="{81D88FC8-2CF7-4DA3-A0D3-FB42F88EE02C}" type="presParOf" srcId="{F4010C90-C2A8-418C-90B0-DF5C9BB19101}" destId="{6F8926E9-09E0-4653-B8E4-1B4036FFD1CE}" srcOrd="1" destOrd="0" presId="urn:microsoft.com/office/officeart/2005/8/layout/hierarchy6"/>
    <dgm:cxn modelId="{EBB1047E-2669-45DB-8E37-F1100B782F70}" type="presParOf" srcId="{6F8926E9-09E0-4653-B8E4-1B4036FFD1CE}" destId="{7325B28D-9B71-4EF4-8836-86EB8775E3DC}" srcOrd="0" destOrd="0" presId="urn:microsoft.com/office/officeart/2005/8/layout/hierarchy6"/>
    <dgm:cxn modelId="{7DAACC42-0465-4182-AF28-82C673F56E69}" type="presParOf" srcId="{F4010C90-C2A8-418C-90B0-DF5C9BB19101}" destId="{D3B4BDBD-C3AE-44A7-8F2D-F1B9CFC4D73E}" srcOrd="2" destOrd="0" presId="urn:microsoft.com/office/officeart/2005/8/layout/hierarchy6"/>
    <dgm:cxn modelId="{F257D78C-C7D4-4459-9351-77BA00B55313}" type="presParOf" srcId="{D3B4BDBD-C3AE-44A7-8F2D-F1B9CFC4D73E}" destId="{A88B9C29-08D8-407F-8DBD-1B018D1E4330}" srcOrd="0" destOrd="0" presId="urn:microsoft.com/office/officeart/2005/8/layout/hierarchy6"/>
    <dgm:cxn modelId="{6B673357-FA96-492B-8EE3-8E7156FFE526}" type="presParOf" srcId="{D3B4BDBD-C3AE-44A7-8F2D-F1B9CFC4D73E}" destId="{C0798A81-0C2B-4C51-B7F7-5A52CF08A285}" srcOrd="1" destOrd="0" presId="urn:microsoft.com/office/officeart/2005/8/layout/hierarchy6"/>
    <dgm:cxn modelId="{E1FB1509-0BD9-4D60-AE34-5513EDD56F02}" type="presParOf" srcId="{F4010C90-C2A8-418C-90B0-DF5C9BB19101}" destId="{AB6D100F-68F1-4B78-AF3F-D3CDF14D5C18}" srcOrd="3" destOrd="0" presId="urn:microsoft.com/office/officeart/2005/8/layout/hierarchy6"/>
    <dgm:cxn modelId="{1597C487-AF24-40CC-AB84-6A88A5926D29}" type="presParOf" srcId="{AB6D100F-68F1-4B78-AF3F-D3CDF14D5C18}" destId="{7435BF2D-1AB4-44A0-9897-15C5EBB98677}" srcOrd="0" destOrd="0" presId="urn:microsoft.com/office/officeart/2005/8/layout/hierarchy6"/>
    <dgm:cxn modelId="{3C1795B5-1359-4B38-94CA-49CB7228128B}" type="presParOf" srcId="{F4010C90-C2A8-418C-90B0-DF5C9BB19101}" destId="{4E8C776D-04A7-406B-8E8A-7D5BCE6563A2}" srcOrd="4" destOrd="0" presId="urn:microsoft.com/office/officeart/2005/8/layout/hierarchy6"/>
    <dgm:cxn modelId="{86A90AE8-9453-4271-ABD9-FE01F4FB246F}" type="presParOf" srcId="{4E8C776D-04A7-406B-8E8A-7D5BCE6563A2}" destId="{9DC29150-61F9-4BBA-9926-BB6A398D86CA}" srcOrd="0" destOrd="0" presId="urn:microsoft.com/office/officeart/2005/8/layout/hierarchy6"/>
    <dgm:cxn modelId="{41C538CA-BB8C-4B0D-9A52-AD8610FCE97C}" type="presParOf" srcId="{4E8C776D-04A7-406B-8E8A-7D5BCE6563A2}" destId="{1A9AD749-0360-442A-B0CB-7C70DBE367EB}" srcOrd="1" destOrd="0" presId="urn:microsoft.com/office/officeart/2005/8/layout/hierarchy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DC29150-61F9-4BBA-9926-BB6A398D86CA}">
      <dsp:nvSpPr>
        <dsp:cNvPr id="0" name=""/>
        <dsp:cNvSpPr/>
      </dsp:nvSpPr>
      <dsp:spPr>
        <a:xfrm>
          <a:off x="0" y="2587892"/>
          <a:ext cx="7467600" cy="10515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pl-PL" sz="2100" kern="1200" dirty="0" smtClean="0"/>
            <a:t>I stopnia</a:t>
          </a:r>
          <a:endParaRPr lang="pl-PL" sz="2100" kern="1200" dirty="0"/>
        </a:p>
      </dsp:txBody>
      <dsp:txXfrm>
        <a:off x="0" y="2587892"/>
        <a:ext cx="2240280" cy="1051589"/>
      </dsp:txXfrm>
    </dsp:sp>
    <dsp:sp modelId="{A88B9C29-08D8-407F-8DBD-1B018D1E4330}">
      <dsp:nvSpPr>
        <dsp:cNvPr id="0" name=""/>
        <dsp:cNvSpPr/>
      </dsp:nvSpPr>
      <dsp:spPr>
        <a:xfrm>
          <a:off x="0" y="1361037"/>
          <a:ext cx="7467600" cy="10515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pl-PL" sz="2100" kern="1200" dirty="0" smtClean="0"/>
            <a:t>II stopnia</a:t>
          </a:r>
          <a:endParaRPr lang="pl-PL" sz="2100" kern="1200" dirty="0"/>
        </a:p>
      </dsp:txBody>
      <dsp:txXfrm>
        <a:off x="0" y="1361037"/>
        <a:ext cx="2240280" cy="1051589"/>
      </dsp:txXfrm>
    </dsp:sp>
    <dsp:sp modelId="{E32064E3-2327-4AC2-9F4C-A4C30A6AC559}">
      <dsp:nvSpPr>
        <dsp:cNvPr id="0" name=""/>
        <dsp:cNvSpPr/>
      </dsp:nvSpPr>
      <dsp:spPr>
        <a:xfrm>
          <a:off x="0" y="134182"/>
          <a:ext cx="7467600" cy="105158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pl-PL" sz="2100" kern="1200" dirty="0" smtClean="0"/>
            <a:t>Sądy administracyjne</a:t>
          </a:r>
          <a:endParaRPr lang="pl-PL" sz="2100" kern="1200" dirty="0"/>
        </a:p>
      </dsp:txBody>
      <dsp:txXfrm>
        <a:off x="0" y="134182"/>
        <a:ext cx="2240280" cy="1051589"/>
      </dsp:txXfrm>
    </dsp:sp>
    <dsp:sp modelId="{73DFF65D-DD75-4972-BADB-2320DB939E65}">
      <dsp:nvSpPr>
        <dsp:cNvPr id="0" name=""/>
        <dsp:cNvSpPr/>
      </dsp:nvSpPr>
      <dsp:spPr>
        <a:xfrm>
          <a:off x="4155829" y="211676"/>
          <a:ext cx="1314487" cy="8763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l-PL" sz="2000" kern="1200" dirty="0" smtClean="0"/>
            <a:t>WSA </a:t>
          </a:r>
        </a:p>
        <a:p>
          <a:pPr lvl="0" algn="ctr" defTabSz="889000">
            <a:lnSpc>
              <a:spcPct val="90000"/>
            </a:lnSpc>
            <a:spcBef>
              <a:spcPct val="0"/>
            </a:spcBef>
            <a:spcAft>
              <a:spcPct val="35000"/>
            </a:spcAft>
          </a:pPr>
          <a:r>
            <a:rPr lang="pl-PL" sz="2000" kern="1200" dirty="0" smtClean="0"/>
            <a:t>NSA</a:t>
          </a:r>
          <a:endParaRPr lang="pl-PL" sz="2000" kern="1200" dirty="0"/>
        </a:p>
      </dsp:txBody>
      <dsp:txXfrm>
        <a:off x="4155829" y="211676"/>
        <a:ext cx="1314487" cy="876324"/>
      </dsp:txXfrm>
    </dsp:sp>
    <dsp:sp modelId="{C16678C4-1DFD-41FC-BC91-2E0FBA4CE60C}">
      <dsp:nvSpPr>
        <dsp:cNvPr id="0" name=""/>
        <dsp:cNvSpPr/>
      </dsp:nvSpPr>
      <dsp:spPr>
        <a:xfrm>
          <a:off x="4733544" y="1088000"/>
          <a:ext cx="91440" cy="360669"/>
        </a:xfrm>
        <a:custGeom>
          <a:avLst/>
          <a:gdLst/>
          <a:ahLst/>
          <a:cxnLst/>
          <a:rect l="0" t="0" r="0" b="0"/>
          <a:pathLst>
            <a:path>
              <a:moveTo>
                <a:pt x="79528" y="0"/>
              </a:moveTo>
              <a:lnTo>
                <a:pt x="79528" y="180334"/>
              </a:lnTo>
              <a:lnTo>
                <a:pt x="45720" y="180334"/>
              </a:lnTo>
              <a:lnTo>
                <a:pt x="45720" y="360669"/>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E7ED2F-562A-435B-ACFF-462F69CD86C7}">
      <dsp:nvSpPr>
        <dsp:cNvPr id="0" name=""/>
        <dsp:cNvSpPr/>
      </dsp:nvSpPr>
      <dsp:spPr>
        <a:xfrm>
          <a:off x="3355496" y="1448669"/>
          <a:ext cx="2847534" cy="87632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l-PL" sz="2000" kern="1200" dirty="0" smtClean="0"/>
            <a:t>Minister ds. kultury</a:t>
          </a:r>
        </a:p>
        <a:p>
          <a:pPr lvl="0" algn="ctr" defTabSz="889000">
            <a:lnSpc>
              <a:spcPct val="90000"/>
            </a:lnSpc>
            <a:spcBef>
              <a:spcPct val="0"/>
            </a:spcBef>
            <a:spcAft>
              <a:spcPct val="35000"/>
            </a:spcAft>
          </a:pPr>
          <a:r>
            <a:rPr lang="pl-PL" sz="2000" kern="1200" dirty="0" smtClean="0"/>
            <a:t>Generalny Konserwator Zabytków</a:t>
          </a:r>
          <a:endParaRPr lang="pl-PL" sz="2000" kern="1200" dirty="0"/>
        </a:p>
      </dsp:txBody>
      <dsp:txXfrm>
        <a:off x="3355496" y="1448669"/>
        <a:ext cx="2847534" cy="876324"/>
      </dsp:txXfrm>
    </dsp:sp>
    <dsp:sp modelId="{040AF4DC-BF9C-4A7F-92CB-F541E1FB200B}">
      <dsp:nvSpPr>
        <dsp:cNvPr id="0" name=""/>
        <dsp:cNvSpPr/>
      </dsp:nvSpPr>
      <dsp:spPr>
        <a:xfrm>
          <a:off x="3135478" y="2324994"/>
          <a:ext cx="1643785" cy="249857"/>
        </a:xfrm>
        <a:custGeom>
          <a:avLst/>
          <a:gdLst/>
          <a:ahLst/>
          <a:cxnLst/>
          <a:rect l="0" t="0" r="0" b="0"/>
          <a:pathLst>
            <a:path>
              <a:moveTo>
                <a:pt x="1643785" y="0"/>
              </a:moveTo>
              <a:lnTo>
                <a:pt x="1643785" y="124928"/>
              </a:lnTo>
              <a:lnTo>
                <a:pt x="0" y="124928"/>
              </a:lnTo>
              <a:lnTo>
                <a:pt x="0" y="249857"/>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1A1000-360F-4BD7-91C5-B97BDFE1E06F}">
      <dsp:nvSpPr>
        <dsp:cNvPr id="0" name=""/>
        <dsp:cNvSpPr/>
      </dsp:nvSpPr>
      <dsp:spPr>
        <a:xfrm>
          <a:off x="1838867" y="2574852"/>
          <a:ext cx="2593220" cy="171625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l-PL" sz="2000" kern="1200" dirty="0" smtClean="0"/>
            <a:t>Wojewódzki konserwator zabytków</a:t>
          </a:r>
        </a:p>
        <a:p>
          <a:pPr lvl="0" algn="ctr" defTabSz="889000">
            <a:lnSpc>
              <a:spcPct val="90000"/>
            </a:lnSpc>
            <a:spcBef>
              <a:spcPct val="0"/>
            </a:spcBef>
            <a:spcAft>
              <a:spcPct val="35000"/>
            </a:spcAft>
          </a:pPr>
          <a:r>
            <a:rPr lang="pl-PL" sz="2000" kern="1200" dirty="0" smtClean="0"/>
            <a:t>Kierownik Delegatury</a:t>
          </a:r>
        </a:p>
        <a:p>
          <a:pPr lvl="0" algn="ctr" defTabSz="889000">
            <a:lnSpc>
              <a:spcPct val="90000"/>
            </a:lnSpc>
            <a:spcBef>
              <a:spcPct val="0"/>
            </a:spcBef>
            <a:spcAft>
              <a:spcPct val="35000"/>
            </a:spcAft>
          </a:pPr>
          <a:endParaRPr lang="pl-PL" sz="2000" kern="1200" dirty="0" smtClean="0"/>
        </a:p>
      </dsp:txBody>
      <dsp:txXfrm>
        <a:off x="1838867" y="2574852"/>
        <a:ext cx="2593220" cy="1716255"/>
      </dsp:txXfrm>
    </dsp:sp>
    <dsp:sp modelId="{99D24EBE-3F31-4714-AC89-FCE91C48593D}">
      <dsp:nvSpPr>
        <dsp:cNvPr id="0" name=""/>
        <dsp:cNvSpPr/>
      </dsp:nvSpPr>
      <dsp:spPr>
        <a:xfrm>
          <a:off x="4779264" y="2324994"/>
          <a:ext cx="1493783" cy="350529"/>
        </a:xfrm>
        <a:custGeom>
          <a:avLst/>
          <a:gdLst/>
          <a:ahLst/>
          <a:cxnLst/>
          <a:rect l="0" t="0" r="0" b="0"/>
          <a:pathLst>
            <a:path>
              <a:moveTo>
                <a:pt x="0" y="0"/>
              </a:moveTo>
              <a:lnTo>
                <a:pt x="0" y="175264"/>
              </a:lnTo>
              <a:lnTo>
                <a:pt x="1493783" y="175264"/>
              </a:lnTo>
              <a:lnTo>
                <a:pt x="1493783" y="350529"/>
              </a:lnTo>
            </a:path>
          </a:pathLst>
        </a:custGeom>
        <a:noFill/>
        <a:ln w="1905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EB5E80-1B59-4DBD-8D3D-A98C50E0F0DA}">
      <dsp:nvSpPr>
        <dsp:cNvPr id="0" name=""/>
        <dsp:cNvSpPr/>
      </dsp:nvSpPr>
      <dsp:spPr>
        <a:xfrm>
          <a:off x="5229193" y="2675524"/>
          <a:ext cx="2087708" cy="134666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pl-PL" sz="2000" kern="1200" dirty="0" smtClean="0"/>
            <a:t>Miejski konserwator zabytków</a:t>
          </a:r>
        </a:p>
        <a:p>
          <a:pPr lvl="0" algn="ctr" defTabSz="889000">
            <a:lnSpc>
              <a:spcPct val="90000"/>
            </a:lnSpc>
            <a:spcBef>
              <a:spcPct val="0"/>
            </a:spcBef>
            <a:spcAft>
              <a:spcPct val="35000"/>
            </a:spcAft>
          </a:pPr>
          <a:endParaRPr lang="pl-PL" sz="2000" kern="1200" dirty="0"/>
        </a:p>
      </dsp:txBody>
      <dsp:txXfrm>
        <a:off x="5229193" y="2675524"/>
        <a:ext cx="2087708" cy="134666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bg>
      <p:bgRef idx="1002">
        <a:schemeClr val="bg2"/>
      </p:bgRef>
    </p:bg>
    <p:spTree>
      <p:nvGrpSpPr>
        <p:cNvPr id="1" name=""/>
        <p:cNvGrpSpPr/>
        <p:nvPr/>
      </p:nvGrpSpPr>
      <p:grpSpPr>
        <a:xfrm>
          <a:off x="0" y="0"/>
          <a:ext cx="0" cy="0"/>
          <a:chOff x="0" y="0"/>
          <a:chExt cx="0" cy="0"/>
        </a:xfrm>
      </p:grpSpPr>
      <p:sp>
        <p:nvSpPr>
          <p:cNvPr id="7" name="Dowolny kształt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Dowolny kształt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ytuł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l-PL" smtClean="0"/>
              <a:t>Kliknij, aby edytować styl</a:t>
            </a:r>
            <a:endParaRPr kumimoji="0" lang="en-US"/>
          </a:p>
        </p:txBody>
      </p:sp>
      <p:sp>
        <p:nvSpPr>
          <p:cNvPr id="17" name="Podtytuł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30" name="Symbol zastępczy daty 29"/>
          <p:cNvSpPr>
            <a:spLocks noGrp="1"/>
          </p:cNvSpPr>
          <p:nvPr>
            <p:ph type="dt" sz="half" idx="10"/>
          </p:nvPr>
        </p:nvSpPr>
        <p:spPr/>
        <p:txBody>
          <a:bodyPr/>
          <a:lstStyle/>
          <a:p>
            <a:fld id="{17161A64-39E4-4A0B-B14A-63ABB06630D9}" type="datetimeFigureOut">
              <a:rPr lang="pl-PL" smtClean="0"/>
              <a:pPr/>
              <a:t>2015-02-05</a:t>
            </a:fld>
            <a:endParaRPr lang="pl-PL"/>
          </a:p>
        </p:txBody>
      </p:sp>
      <p:sp>
        <p:nvSpPr>
          <p:cNvPr id="19" name="Symbol zastępczy stopki 18"/>
          <p:cNvSpPr>
            <a:spLocks noGrp="1"/>
          </p:cNvSpPr>
          <p:nvPr>
            <p:ph type="ftr" sz="quarter" idx="11"/>
          </p:nvPr>
        </p:nvSpPr>
        <p:spPr/>
        <p:txBody>
          <a:bodyPr/>
          <a:lstStyle/>
          <a:p>
            <a:endParaRPr lang="pl-PL"/>
          </a:p>
        </p:txBody>
      </p:sp>
      <p:sp>
        <p:nvSpPr>
          <p:cNvPr id="27" name="Symbol zastępczy numeru slajdu 26"/>
          <p:cNvSpPr>
            <a:spLocks noGrp="1"/>
          </p:cNvSpPr>
          <p:nvPr>
            <p:ph type="sldNum" sz="quarter" idx="12"/>
          </p:nvPr>
        </p:nvSpPr>
        <p:spPr/>
        <p:txBody>
          <a:bodyPr/>
          <a:lstStyle/>
          <a:p>
            <a:fld id="{C8702492-99CC-4FCB-B17C-2BECA4A85261}"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17161A64-39E4-4A0B-B14A-63ABB06630D9}" type="datetimeFigureOut">
              <a:rPr lang="pl-PL" smtClean="0"/>
              <a:pPr/>
              <a:t>2015-02-05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8702492-99CC-4FCB-B17C-2BECA4A85261}"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17161A64-39E4-4A0B-B14A-63ABB06630D9}" type="datetimeFigureOut">
              <a:rPr lang="pl-PL" smtClean="0"/>
              <a:pPr/>
              <a:t>2015-02-05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8702492-99CC-4FCB-B17C-2BECA4A85261}"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lgn="l">
              <a:defRPr/>
            </a:lvl1pPr>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17161A64-39E4-4A0B-B14A-63ABB06630D9}" type="datetimeFigureOut">
              <a:rPr lang="pl-PL" smtClean="0"/>
              <a:pPr/>
              <a:t>2015-02-05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8702492-99CC-4FCB-B17C-2BECA4A85261}"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2">
        <a:schemeClr val="bg2"/>
      </p:bgRef>
    </p:bg>
    <p:spTree>
      <p:nvGrpSpPr>
        <p:cNvPr id="1" name=""/>
        <p:cNvGrpSpPr/>
        <p:nvPr/>
      </p:nvGrpSpPr>
      <p:grpSpPr>
        <a:xfrm>
          <a:off x="0" y="0"/>
          <a:ext cx="0" cy="0"/>
          <a:chOff x="0" y="0"/>
          <a:chExt cx="0" cy="0"/>
        </a:xfrm>
      </p:grpSpPr>
      <p:sp>
        <p:nvSpPr>
          <p:cNvPr id="7" name="Dowolny kształt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Dowolny kształt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ytuł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17161A64-39E4-4A0B-B14A-63ABB06630D9}" type="datetimeFigureOut">
              <a:rPr lang="pl-PL" smtClean="0"/>
              <a:pPr/>
              <a:t>2015-02-05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8702492-99CC-4FCB-B17C-2BECA4A85261}"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7467600" cy="1143000"/>
          </a:xfrm>
        </p:spPr>
        <p:txBody>
          <a:body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17161A64-39E4-4A0B-B14A-63ABB06630D9}" type="datetimeFigureOut">
              <a:rPr lang="pl-PL" smtClean="0"/>
              <a:pPr/>
              <a:t>2015-02-05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8702492-99CC-4FCB-B17C-2BECA4A85261}"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8229600" cy="1143000"/>
          </a:xfrm>
        </p:spPr>
        <p:txBody>
          <a:bodyPr anchor="ctr"/>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p>
            <a:fld id="{17161A64-39E4-4A0B-B14A-63ABB06630D9}" type="datetimeFigureOut">
              <a:rPr lang="pl-PL" smtClean="0"/>
              <a:pPr/>
              <a:t>2015-02-05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C8702492-99CC-4FCB-B17C-2BECA4A85261}"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320"/>
            <a:ext cx="7470648" cy="1143000"/>
          </a:xfrm>
        </p:spPr>
        <p:txBody>
          <a:bodyPr anchor="ctr"/>
          <a:lstStyle>
            <a:lvl1pPr algn="l">
              <a:defRPr sz="4600"/>
            </a:lvl1pPr>
          </a:lstStyle>
          <a:p>
            <a:r>
              <a:rPr kumimoji="0" lang="pl-PL" smtClean="0"/>
              <a:t>Kliknij, aby edytować styl</a:t>
            </a:r>
            <a:endParaRPr kumimoji="0" lang="en-US"/>
          </a:p>
        </p:txBody>
      </p:sp>
      <p:sp>
        <p:nvSpPr>
          <p:cNvPr id="7" name="Symbol zastępczy daty 6"/>
          <p:cNvSpPr>
            <a:spLocks noGrp="1"/>
          </p:cNvSpPr>
          <p:nvPr>
            <p:ph type="dt" sz="half" idx="10"/>
          </p:nvPr>
        </p:nvSpPr>
        <p:spPr/>
        <p:txBody>
          <a:bodyPr/>
          <a:lstStyle/>
          <a:p>
            <a:fld id="{17161A64-39E4-4A0B-B14A-63ABB06630D9}" type="datetimeFigureOut">
              <a:rPr lang="pl-PL" smtClean="0"/>
              <a:pPr/>
              <a:t>2015-02-05</a:t>
            </a:fld>
            <a:endParaRPr lang="pl-PL"/>
          </a:p>
        </p:txBody>
      </p:sp>
      <p:sp>
        <p:nvSpPr>
          <p:cNvPr id="8" name="Symbol zastępczy numeru slajdu 7"/>
          <p:cNvSpPr>
            <a:spLocks noGrp="1"/>
          </p:cNvSpPr>
          <p:nvPr>
            <p:ph type="sldNum" sz="quarter" idx="11"/>
          </p:nvPr>
        </p:nvSpPr>
        <p:spPr/>
        <p:txBody>
          <a:bodyPr/>
          <a:lstStyle/>
          <a:p>
            <a:fld id="{C8702492-99CC-4FCB-B17C-2BECA4A85261}" type="slidenum">
              <a:rPr lang="pl-PL" smtClean="0"/>
              <a:pPr/>
              <a:t>‹#›</a:t>
            </a:fld>
            <a:endParaRPr lang="pl-PL"/>
          </a:p>
        </p:txBody>
      </p:sp>
      <p:sp>
        <p:nvSpPr>
          <p:cNvPr id="9" name="Symbol zastępczy stopki 8"/>
          <p:cNvSpPr>
            <a:spLocks noGrp="1"/>
          </p:cNvSpPr>
          <p:nvPr>
            <p:ph type="ftr" sz="quarter" idx="12"/>
          </p:nvPr>
        </p:nvSpPr>
        <p:spPr/>
        <p:txBody>
          <a:bodyPr/>
          <a:lstStyle/>
          <a:p>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17161A64-39E4-4A0B-B14A-63ABB06630D9}" type="datetimeFigureOut">
              <a:rPr lang="pl-PL" smtClean="0"/>
              <a:pPr/>
              <a:t>2015-02-05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C8702492-99CC-4FCB-B17C-2BECA4A85261}"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17161A64-39E4-4A0B-B14A-63ABB06630D9}" type="datetimeFigureOut">
              <a:rPr lang="pl-PL" smtClean="0"/>
              <a:pPr/>
              <a:t>2015-02-05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a:xfrm>
            <a:off x="8156448" y="6422064"/>
            <a:ext cx="762000" cy="365125"/>
          </a:xfrm>
        </p:spPr>
        <p:txBody>
          <a:bodyPr/>
          <a:lstStyle/>
          <a:p>
            <a:fld id="{C8702492-99CC-4FCB-B17C-2BECA4A85261}"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pl-PL" smtClean="0"/>
              <a:t>Kliknij ikonę, aby dodać obraz</a:t>
            </a:r>
            <a:endParaRPr kumimoji="0" lang="en-US" dirty="0"/>
          </a:p>
        </p:txBody>
      </p:sp>
      <p:sp>
        <p:nvSpPr>
          <p:cNvPr id="4" name="Symbol zastępczy tekstu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a:xfrm>
            <a:off x="457200" y="6422064"/>
            <a:ext cx="2133600" cy="365125"/>
          </a:xfrm>
        </p:spPr>
        <p:txBody>
          <a:bodyPr/>
          <a:lstStyle/>
          <a:p>
            <a:fld id="{17161A64-39E4-4A0B-B14A-63ABB06630D9}" type="datetimeFigureOut">
              <a:rPr lang="pl-PL" smtClean="0"/>
              <a:pPr/>
              <a:t>2015-02-05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8702492-99CC-4FCB-B17C-2BECA4A85261}"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Dowolny kształt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Dowolny kształt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Symbol zastępczy tytułu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7161A64-39E4-4A0B-B14A-63ABB06630D9}" type="datetimeFigureOut">
              <a:rPr lang="pl-PL" smtClean="0"/>
              <a:pPr/>
              <a:t>2015-02-05</a:t>
            </a:fld>
            <a:endParaRPr lang="pl-PL"/>
          </a:p>
        </p:txBody>
      </p:sp>
      <p:sp>
        <p:nvSpPr>
          <p:cNvPr id="22" name="Symbol zastępczy stopki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pl-PL"/>
          </a:p>
        </p:txBody>
      </p:sp>
      <p:sp>
        <p:nvSpPr>
          <p:cNvPr id="18" name="Symbol zastępczy numeru slajdu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8702492-99CC-4FCB-B17C-2BECA4A85261}" type="slidenum">
              <a:rPr lang="pl-PL" smtClean="0"/>
              <a:pPr/>
              <a:t>‹#›</a:t>
            </a:fld>
            <a:endParaRPr lang="pl-PL"/>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nid.p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2" Type="http://schemas.openxmlformats.org/officeDocument/2006/relationships/hyperlink" Target="http://lex.prawo.uni.wroc.pl/lex/index.rpc"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Zabytki  w  prawie budowlanym</a:t>
            </a:r>
            <a:endParaRPr lang="pl-PL" dirty="0"/>
          </a:p>
        </p:txBody>
      </p:sp>
      <p:sp>
        <p:nvSpPr>
          <p:cNvPr id="3" name="Podtytuł 2"/>
          <p:cNvSpPr>
            <a:spLocks noGrp="1"/>
          </p:cNvSpPr>
          <p:nvPr>
            <p:ph type="subTitle" idx="1"/>
          </p:nvPr>
        </p:nvSpPr>
        <p:spPr/>
        <p:txBody>
          <a:bodyPr/>
          <a:lstStyle/>
          <a:p>
            <a:r>
              <a:rPr lang="pl-PL" dirty="0" smtClean="0"/>
              <a:t>Dr   Monika  Drela</a:t>
            </a:r>
            <a:endParaRPr lang="pl-P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Przykładowy katalog</a:t>
            </a:r>
            <a:endParaRPr lang="pl-PL" dirty="0"/>
          </a:p>
        </p:txBody>
      </p:sp>
      <p:sp>
        <p:nvSpPr>
          <p:cNvPr id="3" name="Symbol zastępczy zawartości 2"/>
          <p:cNvSpPr>
            <a:spLocks noGrp="1"/>
          </p:cNvSpPr>
          <p:nvPr>
            <p:ph idx="1"/>
          </p:nvPr>
        </p:nvSpPr>
        <p:spPr>
          <a:xfrm>
            <a:off x="395536" y="1268760"/>
            <a:ext cx="8064896" cy="5400600"/>
          </a:xfrm>
        </p:spPr>
        <p:txBody>
          <a:bodyPr>
            <a:normAutofit fontScale="62500" lnSpcReduction="20000"/>
          </a:bodyPr>
          <a:lstStyle/>
          <a:p>
            <a:pPr>
              <a:buNone/>
            </a:pPr>
            <a:r>
              <a:rPr lang="pl-PL" b="1" dirty="0" smtClean="0"/>
              <a:t>Art. 6.</a:t>
            </a:r>
            <a:r>
              <a:rPr lang="pl-PL" dirty="0" smtClean="0"/>
              <a:t> 1. Ochronie i opiece podlegają, bez względu na stan zachowania:</a:t>
            </a:r>
          </a:p>
          <a:p>
            <a:pPr>
              <a:buNone/>
            </a:pPr>
            <a:r>
              <a:rPr lang="pl-PL" dirty="0" smtClean="0"/>
              <a:t>1) zabytki nieruchome będące, w szczególności:</a:t>
            </a:r>
          </a:p>
          <a:p>
            <a:r>
              <a:rPr lang="pl-PL" dirty="0" smtClean="0"/>
              <a:t>a) krajobrazami kulturowymi,</a:t>
            </a:r>
          </a:p>
          <a:p>
            <a:r>
              <a:rPr lang="pl-PL" dirty="0" smtClean="0"/>
              <a:t>b) układami urbanistycznymi, ruralistycznymi i zespołami budowlanymi,</a:t>
            </a:r>
          </a:p>
          <a:p>
            <a:r>
              <a:rPr lang="pl-PL" dirty="0" smtClean="0"/>
              <a:t>c) dziełami architektury i budownictwa,</a:t>
            </a:r>
          </a:p>
          <a:p>
            <a:r>
              <a:rPr lang="pl-PL" dirty="0" smtClean="0"/>
              <a:t>d) dziełami budownictwa obronnego,</a:t>
            </a:r>
          </a:p>
          <a:p>
            <a:r>
              <a:rPr lang="pl-PL" dirty="0" smtClean="0"/>
              <a:t>e) obiektami techniki, a zwłaszcza kopalniami, hutami, elektrowniami i innymi zakładami przemysłowymi,</a:t>
            </a:r>
          </a:p>
          <a:p>
            <a:r>
              <a:rPr lang="pl-PL" dirty="0" smtClean="0"/>
              <a:t>f) cmentarzami,</a:t>
            </a:r>
          </a:p>
          <a:p>
            <a:r>
              <a:rPr lang="pl-PL" dirty="0" smtClean="0"/>
              <a:t>g) parkami, ogrodami i innymi formami zaprojektowanej zieleni,</a:t>
            </a:r>
          </a:p>
          <a:p>
            <a:r>
              <a:rPr lang="pl-PL" dirty="0" smtClean="0"/>
              <a:t>h) miejscami upamiętniającymi wydarzenia historyczne bądź działalność wybitnych osobistości lub instytucji;</a:t>
            </a:r>
          </a:p>
          <a:p>
            <a:pPr>
              <a:buNone/>
            </a:pPr>
            <a:endParaRPr lang="pl-PL" dirty="0" smtClean="0"/>
          </a:p>
          <a:p>
            <a:pPr>
              <a:buNone/>
            </a:pPr>
            <a:r>
              <a:rPr lang="pl-PL" dirty="0" smtClean="0"/>
              <a:t>2. Ochronie mogą podlegać </a:t>
            </a:r>
            <a:r>
              <a:rPr lang="pl-PL" u="sng" dirty="0" smtClean="0"/>
              <a:t>nazwy</a:t>
            </a:r>
            <a:r>
              <a:rPr lang="pl-PL" dirty="0" smtClean="0"/>
              <a:t> geograficzne, historyczne lub tradycyjne nazwy obiektu budowlanego, placu, ulicy lub jednostki osadniczej.</a:t>
            </a:r>
          </a:p>
          <a:p>
            <a:endParaRPr lang="pl-P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332656"/>
            <a:ext cx="7776864" cy="6525344"/>
          </a:xfrm>
        </p:spPr>
        <p:txBody>
          <a:bodyPr>
            <a:normAutofit fontScale="77500" lnSpcReduction="20000"/>
          </a:bodyPr>
          <a:lstStyle/>
          <a:p>
            <a:pPr>
              <a:buNone/>
            </a:pPr>
            <a:r>
              <a:rPr lang="pl-PL" dirty="0" smtClean="0"/>
              <a:t>wpis do rejestru zabytków układu urbanistycznego, o którym mowa jest w </a:t>
            </a:r>
            <a:r>
              <a:rPr lang="pl-PL" dirty="0" smtClean="0">
                <a:hlinkClick r:id="" action="ppaction://hlinkfile"/>
              </a:rPr>
              <a:t>art. 6 ust. 1 </a:t>
            </a:r>
            <a:r>
              <a:rPr lang="pl-PL" dirty="0" err="1" smtClean="0">
                <a:hlinkClick r:id="" action="ppaction://hlinkfile"/>
              </a:rPr>
              <a:t>pkt</a:t>
            </a:r>
            <a:r>
              <a:rPr lang="pl-PL" dirty="0" smtClean="0">
                <a:hlinkClick r:id="" action="ppaction://hlinkfile"/>
              </a:rPr>
              <a:t> 1b</a:t>
            </a:r>
            <a:r>
              <a:rPr lang="pl-PL" dirty="0" smtClean="0"/>
              <a:t> UOZ</a:t>
            </a:r>
          </a:p>
          <a:p>
            <a:pPr>
              <a:buNone/>
            </a:pPr>
            <a:r>
              <a:rPr lang="pl-PL" dirty="0" smtClean="0"/>
              <a:t>     nie oznacza automatycznie, że ochrona ta rozciąga się na poszczególne obiekty tego układu. </a:t>
            </a:r>
          </a:p>
          <a:p>
            <a:pPr>
              <a:buNone/>
            </a:pPr>
            <a:r>
              <a:rPr lang="pl-PL" dirty="0" smtClean="0">
                <a:hlinkClick r:id="" action="ppaction://hlinkfile"/>
              </a:rPr>
              <a:t>Art. 9 ust. 3</a:t>
            </a:r>
            <a:r>
              <a:rPr lang="pl-PL" dirty="0" smtClean="0"/>
              <a:t> UOZ przesądza wprost, że wpis do rejestru historycznego układu budowlanego, ruralistycznego lub nie wyłącza możliwości wydania decyzji o wpisie do rejestru wchodzących w skład tych układów lub zespołu zabytków nieruchomych. </a:t>
            </a:r>
          </a:p>
          <a:p>
            <a:pPr>
              <a:buNone/>
            </a:pPr>
            <a:endParaRPr lang="pl-PL" dirty="0" smtClean="0"/>
          </a:p>
          <a:p>
            <a:pPr>
              <a:buNone/>
            </a:pPr>
            <a:r>
              <a:rPr lang="pl-PL" dirty="0" smtClean="0"/>
              <a:t>Wpisanie danego obszaru ze względu na jego zabytkowe cechy nie oznacza więc, że ochronie konserwatorskiej podlegają wszystkie jego elementy, zwłaszcza, że w decyzji o wpisie układu nie wymienia się poszczególnych obiektów, lecz granice tego układu</a:t>
            </a:r>
          </a:p>
          <a:p>
            <a:pPr>
              <a:buNone/>
            </a:pPr>
            <a:endParaRPr lang="pl-PL" dirty="0" smtClean="0"/>
          </a:p>
          <a:p>
            <a:pPr>
              <a:buNone/>
            </a:pPr>
            <a:endParaRPr lang="pl-PL" dirty="0" smtClean="0"/>
          </a:p>
          <a:p>
            <a:pPr>
              <a:buNone/>
            </a:pPr>
            <a:r>
              <a:rPr lang="pl-PL" dirty="0" smtClean="0"/>
              <a:t>Wyrok NSA z dnia 27.01.2011,  II OSK 31/10</a:t>
            </a:r>
            <a:endParaRPr lang="pl-PL"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FORMY ochrony</a:t>
            </a:r>
            <a:endParaRPr lang="pl-PL" dirty="0"/>
          </a:p>
        </p:txBody>
      </p:sp>
      <p:sp>
        <p:nvSpPr>
          <p:cNvPr id="3" name="Symbol zastępczy zawartości 2"/>
          <p:cNvSpPr>
            <a:spLocks noGrp="1"/>
          </p:cNvSpPr>
          <p:nvPr>
            <p:ph idx="1"/>
          </p:nvPr>
        </p:nvSpPr>
        <p:spPr/>
        <p:txBody>
          <a:bodyPr>
            <a:normAutofit fontScale="70000" lnSpcReduction="20000"/>
          </a:bodyPr>
          <a:lstStyle/>
          <a:p>
            <a:pPr>
              <a:buNone/>
            </a:pPr>
            <a:r>
              <a:rPr lang="pl-PL" b="1" dirty="0" smtClean="0"/>
              <a:t>Art. 7 UOZ </a:t>
            </a:r>
            <a:r>
              <a:rPr lang="pl-PL" dirty="0" smtClean="0"/>
              <a:t> Formami ochrony zabytków są:</a:t>
            </a:r>
          </a:p>
          <a:p>
            <a:pPr>
              <a:buNone/>
            </a:pPr>
            <a:endParaRPr lang="pl-PL" dirty="0" smtClean="0"/>
          </a:p>
          <a:p>
            <a:pPr>
              <a:buNone/>
            </a:pPr>
            <a:r>
              <a:rPr lang="pl-PL" dirty="0" smtClean="0"/>
              <a:t>1) wpis do rejestru zabytków;</a:t>
            </a:r>
          </a:p>
          <a:p>
            <a:pPr>
              <a:buNone/>
            </a:pPr>
            <a:r>
              <a:rPr lang="pl-PL" dirty="0" smtClean="0"/>
              <a:t>2) uznanie za pomnik historii;</a:t>
            </a:r>
          </a:p>
          <a:p>
            <a:pPr>
              <a:buNone/>
            </a:pPr>
            <a:r>
              <a:rPr lang="pl-PL" dirty="0" smtClean="0"/>
              <a:t>3) utworzenie parku kulturowego;</a:t>
            </a:r>
          </a:p>
          <a:p>
            <a:pPr>
              <a:buNone/>
            </a:pPr>
            <a:r>
              <a:rPr lang="pl-PL" dirty="0" smtClean="0"/>
              <a:t>4) ustalenia ochrony w:</a:t>
            </a:r>
          </a:p>
          <a:p>
            <a:pPr>
              <a:buNone/>
            </a:pPr>
            <a:r>
              <a:rPr lang="pl-PL" dirty="0" smtClean="0"/>
              <a:t> miejscowym planie zagospodarowania przestrzennego </a:t>
            </a:r>
          </a:p>
          <a:p>
            <a:pPr>
              <a:buNone/>
            </a:pPr>
            <a:r>
              <a:rPr lang="pl-PL" dirty="0" smtClean="0"/>
              <a:t> decyzji o ustaleniu lokalizacji inwestycji celu publicznego, </a:t>
            </a:r>
          </a:p>
          <a:p>
            <a:pPr>
              <a:buNone/>
            </a:pPr>
            <a:r>
              <a:rPr lang="pl-PL" dirty="0" smtClean="0"/>
              <a:t> decyzji o warunkach zabudowy, </a:t>
            </a:r>
          </a:p>
          <a:p>
            <a:pPr>
              <a:buNone/>
            </a:pPr>
            <a:r>
              <a:rPr lang="pl-PL" dirty="0" smtClean="0"/>
              <a:t> decyzji o zezwoleniu na realizację inwestycji drogowej, </a:t>
            </a:r>
          </a:p>
          <a:p>
            <a:pPr>
              <a:buNone/>
            </a:pPr>
            <a:r>
              <a:rPr lang="pl-PL" dirty="0" smtClean="0"/>
              <a:t> decyzji o ustaleniu lokalizacji linii kolejowej lub decyzji o zezwoleniu na realizację inwestycji w zakresie lotniska użytku publicznego.</a:t>
            </a:r>
          </a:p>
          <a:p>
            <a:endParaRPr lang="pl-P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Zbiory informacji o zabytkach</a:t>
            </a:r>
            <a:endParaRPr lang="pl-PL" dirty="0"/>
          </a:p>
        </p:txBody>
      </p:sp>
      <p:sp>
        <p:nvSpPr>
          <p:cNvPr id="3" name="Symbol zastępczy zawartości 2"/>
          <p:cNvSpPr>
            <a:spLocks noGrp="1"/>
          </p:cNvSpPr>
          <p:nvPr>
            <p:ph idx="1"/>
          </p:nvPr>
        </p:nvSpPr>
        <p:spPr/>
        <p:txBody>
          <a:bodyPr/>
          <a:lstStyle/>
          <a:p>
            <a:r>
              <a:rPr lang="pl-PL" dirty="0" smtClean="0"/>
              <a:t>Rejestr zabytków</a:t>
            </a:r>
          </a:p>
          <a:p>
            <a:r>
              <a:rPr lang="pl-PL" dirty="0" smtClean="0"/>
              <a:t>Ewidencja zabytków</a:t>
            </a:r>
          </a:p>
          <a:p>
            <a:r>
              <a:rPr lang="pl-PL" dirty="0" smtClean="0"/>
              <a:t>Wykaz obiektów działalności kulturalnej</a:t>
            </a:r>
          </a:p>
          <a:p>
            <a:r>
              <a:rPr lang="pl-PL" dirty="0" smtClean="0"/>
              <a:t>Inwentarz muzealiów</a:t>
            </a:r>
          </a:p>
          <a:p>
            <a:r>
              <a:rPr lang="pl-PL" dirty="0" smtClean="0"/>
              <a:t>Krajowy wykaz zabytków skradzionych lub wywiezionych za granicę niezgodnie z prawem (GKZ)</a:t>
            </a:r>
            <a:endParaRPr lang="pl-P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WPIS do rejestru</a:t>
            </a:r>
            <a:endParaRPr lang="pl-PL" dirty="0"/>
          </a:p>
        </p:txBody>
      </p:sp>
      <p:sp>
        <p:nvSpPr>
          <p:cNvPr id="3" name="Symbol zastępczy zawartości 2"/>
          <p:cNvSpPr>
            <a:spLocks noGrp="1"/>
          </p:cNvSpPr>
          <p:nvPr>
            <p:ph idx="1"/>
          </p:nvPr>
        </p:nvSpPr>
        <p:spPr>
          <a:xfrm>
            <a:off x="755576" y="1196752"/>
            <a:ext cx="7859216" cy="5289451"/>
          </a:xfrm>
        </p:spPr>
        <p:txBody>
          <a:bodyPr>
            <a:normAutofit fontScale="92500" lnSpcReduction="20000"/>
          </a:bodyPr>
          <a:lstStyle/>
          <a:p>
            <a:pPr>
              <a:buNone/>
            </a:pPr>
            <a:endParaRPr lang="pl-PL" dirty="0" smtClean="0"/>
          </a:p>
          <a:p>
            <a:pPr>
              <a:buNone/>
            </a:pPr>
            <a:r>
              <a:rPr lang="pl-PL" dirty="0" smtClean="0"/>
              <a:t>decyzja administracyjna WKZ w rozumieniu przepisów k.p.a., przy czym ma ona cechy decyzji konstytutywnej, ewidencyjnej</a:t>
            </a:r>
          </a:p>
          <a:p>
            <a:pPr>
              <a:buNone/>
            </a:pPr>
            <a:endParaRPr lang="pl-PL" dirty="0" smtClean="0"/>
          </a:p>
          <a:p>
            <a:pPr>
              <a:buNone/>
            </a:pPr>
            <a:r>
              <a:rPr lang="pl-PL" b="1" dirty="0" smtClean="0"/>
              <a:t>Art. 11 </a:t>
            </a:r>
            <a:r>
              <a:rPr lang="pl-PL" b="1" dirty="0" err="1" smtClean="0"/>
              <a:t>uoz</a:t>
            </a:r>
            <a:r>
              <a:rPr lang="pl-PL" dirty="0" smtClean="0"/>
              <a:t> do rejestru nie wpisuje się zabytku wpisanego do inwentarza muzeum lub wchodzącego w skład narodowego zasobu bibliotecznego</a:t>
            </a:r>
          </a:p>
          <a:p>
            <a:pPr>
              <a:buNone/>
            </a:pPr>
            <a:endParaRPr lang="pl-PL" dirty="0" smtClean="0"/>
          </a:p>
          <a:p>
            <a:pPr>
              <a:buNone/>
            </a:pPr>
            <a:r>
              <a:rPr lang="pl-PL" dirty="0" smtClean="0"/>
              <a:t>(jaki to ma wpływ na obowiązek uzyskiwania pozwoleń, o których mowa w </a:t>
            </a:r>
            <a:r>
              <a:rPr lang="pl-PL" dirty="0" smtClean="0">
                <a:hlinkClick r:id="" action="ppaction://hlinkfile"/>
              </a:rPr>
              <a:t>art. 36</a:t>
            </a:r>
            <a:r>
              <a:rPr lang="pl-PL" dirty="0" smtClean="0"/>
              <a:t> ustawy o ochronie zabytków)</a:t>
            </a:r>
            <a:endParaRPr lang="pl-P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endParaRPr lang="pl-PL" dirty="0"/>
          </a:p>
        </p:txBody>
      </p:sp>
      <p:pic>
        <p:nvPicPr>
          <p:cNvPr id="2050" name="Picture 2" descr="BIP - Filharmonia Pomorska"/>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835696" y="-387425"/>
            <a:ext cx="5328592" cy="756084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776869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endParaRPr lang="pl-PL"/>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11560" y="-41927"/>
            <a:ext cx="7560840" cy="68999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2010589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SKREŚLENIE z REJESTRU</a:t>
            </a:r>
            <a:endParaRPr lang="pl-PL" dirty="0"/>
          </a:p>
        </p:txBody>
      </p:sp>
      <p:sp>
        <p:nvSpPr>
          <p:cNvPr id="3" name="Symbol zastępczy zawartości 2"/>
          <p:cNvSpPr>
            <a:spLocks noGrp="1"/>
          </p:cNvSpPr>
          <p:nvPr>
            <p:ph idx="1"/>
          </p:nvPr>
        </p:nvSpPr>
        <p:spPr/>
        <p:txBody>
          <a:bodyPr>
            <a:normAutofit fontScale="62500" lnSpcReduction="20000"/>
          </a:bodyPr>
          <a:lstStyle/>
          <a:p>
            <a:r>
              <a:rPr lang="pl-PL" dirty="0" smtClean="0"/>
              <a:t>Decyzja Ministra Kultury</a:t>
            </a:r>
          </a:p>
          <a:p>
            <a:pPr>
              <a:buNone/>
            </a:pPr>
            <a:endParaRPr lang="pl-PL" dirty="0" smtClean="0"/>
          </a:p>
          <a:p>
            <a:pPr>
              <a:buNone/>
            </a:pPr>
            <a:r>
              <a:rPr lang="pl-PL" b="1" dirty="0" smtClean="0"/>
              <a:t>Art. 13.</a:t>
            </a:r>
            <a:r>
              <a:rPr lang="pl-PL" dirty="0" smtClean="0"/>
              <a:t> UOZ</a:t>
            </a:r>
          </a:p>
          <a:p>
            <a:pPr>
              <a:buNone/>
            </a:pPr>
            <a:endParaRPr lang="pl-PL" dirty="0" smtClean="0"/>
          </a:p>
          <a:p>
            <a:pPr>
              <a:buNone/>
            </a:pPr>
            <a:r>
              <a:rPr lang="pl-PL" dirty="0" smtClean="0"/>
              <a:t>1. Zabytek wpisany do rejestru, który uległ zniszczeniu w stopniu powodującym utratę jego wartości historycznej, artystycznej lub naukowej albo którego wartość będąca podstawą wydania decyzji o wpisie do rejestru nie została potwierdzona w nowych ustaleniach naukowych, zostaje skreślony z rejestru.</a:t>
            </a:r>
          </a:p>
          <a:p>
            <a:pPr>
              <a:buNone/>
            </a:pPr>
            <a:r>
              <a:rPr lang="pl-PL" dirty="0" smtClean="0"/>
              <a:t>2. Przepis ust. 1 stosuje się do skreślenia z rejestru części zabytku.</a:t>
            </a:r>
          </a:p>
          <a:p>
            <a:pPr>
              <a:buNone/>
            </a:pPr>
            <a:r>
              <a:rPr lang="pl-PL" dirty="0" smtClean="0"/>
              <a:t>3. Z rejestru skreśla się otoczenie zabytku, w przypadku skreślenia z rejestru tego zabytku.</a:t>
            </a:r>
          </a:p>
          <a:p>
            <a:pPr>
              <a:buNone/>
            </a:pPr>
            <a:r>
              <a:rPr lang="pl-PL" dirty="0" smtClean="0"/>
              <a:t>4. Z rejestru skreśla się również zabytek, który:</a:t>
            </a:r>
          </a:p>
          <a:p>
            <a:pPr>
              <a:buNone/>
            </a:pPr>
            <a:r>
              <a:rPr lang="pl-PL" dirty="0" smtClean="0"/>
              <a:t> został wpisany do inwentarza muzeum;</a:t>
            </a:r>
          </a:p>
          <a:p>
            <a:pPr>
              <a:buNone/>
            </a:pPr>
            <a:r>
              <a:rPr lang="pl-PL" dirty="0" smtClean="0"/>
              <a:t> wszedł w skład narodowego zasobu bibliotecznego.</a:t>
            </a:r>
          </a:p>
          <a:p>
            <a:pPr>
              <a:buNone/>
            </a:pPr>
            <a:endParaRPr lang="pl-PL"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EWIDENCJA ZABYTÓW</a:t>
            </a:r>
            <a:endParaRPr lang="pl-PL" dirty="0"/>
          </a:p>
        </p:txBody>
      </p:sp>
      <p:sp>
        <p:nvSpPr>
          <p:cNvPr id="3" name="Symbol zastępczy zawartości 2"/>
          <p:cNvSpPr>
            <a:spLocks noGrp="1"/>
          </p:cNvSpPr>
          <p:nvPr>
            <p:ph idx="1"/>
          </p:nvPr>
        </p:nvSpPr>
        <p:spPr>
          <a:xfrm>
            <a:off x="457200" y="1196752"/>
            <a:ext cx="8219256" cy="5661248"/>
          </a:xfrm>
        </p:spPr>
        <p:txBody>
          <a:bodyPr>
            <a:normAutofit fontScale="62500" lnSpcReduction="20000"/>
          </a:bodyPr>
          <a:lstStyle/>
          <a:p>
            <a:r>
              <a:rPr lang="pl-PL" dirty="0" smtClean="0"/>
              <a:t>Gminna – wójt, burmistrz, prezydent</a:t>
            </a:r>
          </a:p>
          <a:p>
            <a:r>
              <a:rPr lang="pl-PL" dirty="0" smtClean="0"/>
              <a:t>Wojewódzka - WKZ</a:t>
            </a:r>
          </a:p>
          <a:p>
            <a:r>
              <a:rPr lang="pl-PL" dirty="0" smtClean="0"/>
              <a:t>Krajowa – Główny Konserwator Zabytków – Narodowy Instytut Dziedzictwa</a:t>
            </a:r>
          </a:p>
          <a:p>
            <a:endParaRPr lang="pl-PL" dirty="0" smtClean="0"/>
          </a:p>
          <a:p>
            <a:pPr>
              <a:buNone/>
            </a:pPr>
            <a:r>
              <a:rPr lang="pl-PL" dirty="0" smtClean="0"/>
              <a:t>Nie można z niej wykreślić zabytku.</a:t>
            </a:r>
          </a:p>
          <a:p>
            <a:pPr>
              <a:buNone/>
            </a:pPr>
            <a:endParaRPr lang="pl-PL" dirty="0" smtClean="0"/>
          </a:p>
          <a:p>
            <a:pPr>
              <a:buNone/>
            </a:pPr>
            <a:r>
              <a:rPr lang="pl-PL" dirty="0" smtClean="0"/>
              <a:t>Założenie karty zabytku – czynność administracyjna, (nie wpis w systemie informatycznym ) stanowić może czynność z zakresu administracji publicznej dotyczącą uprawnień lub obowiązków wynikających z przepisów prawa (</a:t>
            </a:r>
            <a:r>
              <a:rPr lang="pl-PL" dirty="0" smtClean="0">
                <a:hlinkClick r:id="" action="ppaction://hlinkfile"/>
              </a:rPr>
              <a:t>art. 3 § 2 </a:t>
            </a:r>
            <a:r>
              <a:rPr lang="pl-PL" dirty="0" err="1" smtClean="0">
                <a:hlinkClick r:id="" action="ppaction://hlinkfile"/>
              </a:rPr>
              <a:t>pkt</a:t>
            </a:r>
            <a:r>
              <a:rPr lang="pl-PL" dirty="0" smtClean="0">
                <a:hlinkClick r:id="" action="ppaction://hlinkfile"/>
              </a:rPr>
              <a:t> 4</a:t>
            </a:r>
            <a:r>
              <a:rPr lang="pl-PL" dirty="0" smtClean="0"/>
              <a:t> </a:t>
            </a:r>
            <a:r>
              <a:rPr lang="pl-PL" dirty="0" err="1" smtClean="0"/>
              <a:t>ppsa</a:t>
            </a:r>
            <a:r>
              <a:rPr lang="pl-PL" dirty="0" smtClean="0"/>
              <a:t>)</a:t>
            </a:r>
          </a:p>
          <a:p>
            <a:pPr>
              <a:buNone/>
            </a:pPr>
            <a:endParaRPr lang="pl-PL" dirty="0" smtClean="0"/>
          </a:p>
          <a:p>
            <a:pPr>
              <a:buNone/>
            </a:pPr>
            <a:r>
              <a:rPr lang="pl-PL" dirty="0" smtClean="0"/>
              <a:t>Czynność polegająca na ujęciu w gminnej ewidencji zabytków innych zabytków nieruchomych (tj. niewpisanych do rejestru i nie znajdujących się w wojewódzkiej ewidencji zabytków) wyznaczonych przez wójta (burmistrza, prezydenta miasta) w porozumieniu z wojewódzkim konserwatorem zabytków</a:t>
            </a:r>
          </a:p>
          <a:p>
            <a:pPr>
              <a:buNone/>
            </a:pPr>
            <a:endParaRPr lang="pl-PL" dirty="0" smtClean="0"/>
          </a:p>
          <a:p>
            <a:pPr>
              <a:buNone/>
            </a:pPr>
            <a:r>
              <a:rPr lang="pl-PL" dirty="0" smtClean="0"/>
              <a:t>Wyrok WSA w Krakowie z dnia 6 października 2011 r. </a:t>
            </a:r>
          </a:p>
          <a:p>
            <a:pPr>
              <a:buNone/>
            </a:pPr>
            <a:r>
              <a:rPr lang="pl-PL" dirty="0" smtClean="0"/>
              <a:t>II SA/Kr 991/11</a:t>
            </a:r>
            <a:endParaRPr lang="pl-PL"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Gminna ewidencja zabytków</a:t>
            </a:r>
            <a:endParaRPr lang="pl-PL" dirty="0"/>
          </a:p>
        </p:txBody>
      </p:sp>
      <p:sp>
        <p:nvSpPr>
          <p:cNvPr id="3" name="Symbol zastępczy zawartości 2"/>
          <p:cNvSpPr>
            <a:spLocks noGrp="1"/>
          </p:cNvSpPr>
          <p:nvPr>
            <p:ph idx="1"/>
          </p:nvPr>
        </p:nvSpPr>
        <p:spPr/>
        <p:txBody>
          <a:bodyPr>
            <a:normAutofit fontScale="85000" lnSpcReduction="20000"/>
          </a:bodyPr>
          <a:lstStyle/>
          <a:p>
            <a:pPr marL="36576" indent="0">
              <a:buNone/>
            </a:pPr>
            <a:r>
              <a:rPr lang="pl-PL" b="1" dirty="0" smtClean="0"/>
              <a:t>W </a:t>
            </a:r>
            <a:r>
              <a:rPr lang="pl-PL" b="1" dirty="0"/>
              <a:t>gminnej ewidencji zabytków powinny być ujęte:</a:t>
            </a:r>
            <a:br>
              <a:rPr lang="pl-PL" b="1" dirty="0"/>
            </a:br>
            <a:endParaRPr lang="pl-PL" dirty="0"/>
          </a:p>
          <a:p>
            <a:pPr marL="550926" indent="-514350">
              <a:buAutoNum type="arabicParenR"/>
            </a:pPr>
            <a:r>
              <a:rPr lang="pl-PL" b="1" dirty="0" smtClean="0"/>
              <a:t>zabytki </a:t>
            </a:r>
            <a:r>
              <a:rPr lang="pl-PL" b="1" dirty="0"/>
              <a:t>nieruchome wpisane do rejestru; </a:t>
            </a:r>
            <a:br>
              <a:rPr lang="pl-PL" b="1" dirty="0"/>
            </a:br>
            <a:endParaRPr lang="pl-PL" b="1" dirty="0" smtClean="0"/>
          </a:p>
          <a:p>
            <a:pPr marL="550926" indent="-514350">
              <a:buAutoNum type="arabicParenR"/>
            </a:pPr>
            <a:r>
              <a:rPr lang="pl-PL" b="1" dirty="0" smtClean="0"/>
              <a:t>inne </a:t>
            </a:r>
            <a:r>
              <a:rPr lang="pl-PL" b="1" dirty="0"/>
              <a:t>zabytki nieruchome znajdujące się w wojewódzkiej ewidencji zabytków;</a:t>
            </a:r>
            <a:br>
              <a:rPr lang="pl-PL" b="1" dirty="0"/>
            </a:br>
            <a:endParaRPr lang="pl-PL" b="1" dirty="0" smtClean="0"/>
          </a:p>
          <a:p>
            <a:pPr marL="550926" indent="-514350">
              <a:buAutoNum type="arabicParenR"/>
            </a:pPr>
            <a:r>
              <a:rPr lang="pl-PL" b="1" dirty="0" smtClean="0"/>
              <a:t>inne </a:t>
            </a:r>
            <a:r>
              <a:rPr lang="pl-PL" b="1" dirty="0"/>
              <a:t>zabytki nieruchome wyznaczone przez wójta (burmistrza, prezydenta miasta) w porozumieniu z wojewódzkim konserwatorem zabytków.</a:t>
            </a:r>
            <a:br>
              <a:rPr lang="pl-PL" b="1" dirty="0"/>
            </a:br>
            <a:endParaRPr lang="pl-PL" dirty="0"/>
          </a:p>
          <a:p>
            <a:endParaRPr lang="pl-PL" dirty="0"/>
          </a:p>
        </p:txBody>
      </p:sp>
    </p:spTree>
    <p:extLst>
      <p:ext uri="{BB962C8B-B14F-4D97-AF65-F5344CB8AC3E}">
        <p14:creationId xmlns:p14="http://schemas.microsoft.com/office/powerpoint/2010/main" xmlns="" val="31338923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Akty prawne</a:t>
            </a:r>
            <a:endParaRPr lang="pl-PL" dirty="0"/>
          </a:p>
        </p:txBody>
      </p:sp>
      <p:sp>
        <p:nvSpPr>
          <p:cNvPr id="3" name="Symbol zastępczy zawartości 2"/>
          <p:cNvSpPr>
            <a:spLocks noGrp="1"/>
          </p:cNvSpPr>
          <p:nvPr>
            <p:ph idx="1"/>
          </p:nvPr>
        </p:nvSpPr>
        <p:spPr>
          <a:xfrm>
            <a:off x="457200" y="1268760"/>
            <a:ext cx="8147248" cy="5589240"/>
          </a:xfrm>
        </p:spPr>
        <p:txBody>
          <a:bodyPr>
            <a:normAutofit fontScale="77500" lnSpcReduction="20000"/>
          </a:bodyPr>
          <a:lstStyle/>
          <a:p>
            <a:r>
              <a:rPr lang="pl-PL" dirty="0" smtClean="0"/>
              <a:t>Ustawa o ochronie zabytków i opiece nad zabytkami z dnia z dnia 23 lipca 2003 r. (Dz. U. Nr 16;2, poz. 1568)</a:t>
            </a:r>
          </a:p>
          <a:p>
            <a:endParaRPr lang="pl-PL" dirty="0" smtClean="0"/>
          </a:p>
          <a:p>
            <a:r>
              <a:rPr lang="pl-PL" dirty="0"/>
              <a:t>USTAWA z dnia 25 października 1991 r.  o organizowaniu i prowadzeniu działalności kulturalnej   </a:t>
            </a:r>
            <a:endParaRPr lang="pl-PL" dirty="0" smtClean="0"/>
          </a:p>
          <a:p>
            <a:pPr marL="36576" indent="0">
              <a:buNone/>
            </a:pPr>
            <a:r>
              <a:rPr lang="pl-PL" dirty="0"/>
              <a:t> </a:t>
            </a:r>
            <a:r>
              <a:rPr lang="pl-PL" dirty="0" smtClean="0"/>
              <a:t>  </a:t>
            </a:r>
            <a:r>
              <a:rPr lang="pl-PL" dirty="0"/>
              <a:t>(t. j. Dz. U. 2012 poz. 406</a:t>
            </a:r>
            <a:r>
              <a:rPr lang="pl-PL" dirty="0" smtClean="0"/>
              <a:t>)</a:t>
            </a:r>
          </a:p>
          <a:p>
            <a:pPr marL="36576" indent="0">
              <a:buNone/>
            </a:pPr>
            <a:endParaRPr lang="pl-PL" dirty="0" smtClean="0"/>
          </a:p>
          <a:p>
            <a:r>
              <a:rPr lang="pl-PL" dirty="0"/>
              <a:t>Rozporządzenie Ministra Kultury i Dziedzictwa Narodowego z dnia 27 lipca 2011 r. w sprawie prowadzenia prac konserwatorskich, prac restauratorskich, robót budowlanych, badań konserwatorskich, badań architektonicznych i innych działań przy zabytku wpisanym do rejestru zabytków oraz badań archeologicznych</a:t>
            </a:r>
          </a:p>
          <a:p>
            <a:pPr marL="36576" indent="0">
              <a:buNone/>
            </a:pPr>
            <a:r>
              <a:rPr lang="pl-PL" dirty="0" smtClean="0"/>
              <a:t>     (Dz</a:t>
            </a:r>
            <a:r>
              <a:rPr lang="pl-PL" dirty="0"/>
              <a:t>. U. Nr 165, poz. </a:t>
            </a:r>
            <a:r>
              <a:rPr lang="pl-PL" dirty="0" smtClean="0"/>
              <a:t>987)</a:t>
            </a:r>
            <a:endParaRPr lang="pl-PL" dirty="0"/>
          </a:p>
          <a:p>
            <a:pPr marL="36576" indent="0">
              <a:buNone/>
            </a:pPr>
            <a:endParaRPr lang="pl-PL" dirty="0"/>
          </a:p>
          <a:p>
            <a:endParaRPr lang="pl-P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
            <a:ext cx="8686800" cy="6381750"/>
          </a:xfrm>
        </p:spPr>
        <p:txBody>
          <a:bodyPr>
            <a:normAutofit fontScale="62500" lnSpcReduction="20000"/>
          </a:bodyPr>
          <a:lstStyle/>
          <a:p>
            <a:pPr marL="420624" indent="-384048" fontAlgn="auto">
              <a:spcAft>
                <a:spcPts val="0"/>
              </a:spcAft>
              <a:buFont typeface="Wingdings 2"/>
              <a:buChar char=""/>
              <a:defRPr/>
            </a:pPr>
            <a:r>
              <a:rPr lang="pl-PL" sz="3800" b="1" dirty="0" smtClean="0"/>
              <a:t>USTAWA z </a:t>
            </a:r>
            <a:r>
              <a:rPr lang="pl-PL" sz="3800" b="1" dirty="0"/>
              <a:t>dnia 25 października 1991 r</a:t>
            </a:r>
            <a:r>
              <a:rPr lang="pl-PL" sz="3800" b="1" dirty="0" smtClean="0"/>
              <a:t>.  o </a:t>
            </a:r>
            <a:r>
              <a:rPr lang="pl-PL" sz="3800" b="1" dirty="0"/>
              <a:t>organizowaniu i prowadzeniu działalności </a:t>
            </a:r>
            <a:r>
              <a:rPr lang="pl-PL" sz="3800" b="1" dirty="0" smtClean="0"/>
              <a:t>kulturalnej   (t. j. Dz. U. 2012 poz. 406)</a:t>
            </a:r>
          </a:p>
          <a:p>
            <a:pPr marL="420624" indent="-384048" fontAlgn="auto">
              <a:spcAft>
                <a:spcPts val="0"/>
              </a:spcAft>
              <a:buFont typeface="Wingdings 2"/>
              <a:buChar char=""/>
              <a:defRPr/>
            </a:pPr>
            <a:endParaRPr lang="pl-PL" sz="2800" b="1" dirty="0" smtClean="0"/>
          </a:p>
          <a:p>
            <a:pPr marL="36576" indent="0" fontAlgn="auto">
              <a:spcAft>
                <a:spcPts val="0"/>
              </a:spcAft>
              <a:buFont typeface="Wingdings 2"/>
              <a:buNone/>
              <a:defRPr/>
            </a:pPr>
            <a:r>
              <a:rPr lang="pl-PL" sz="3400" b="1" dirty="0"/>
              <a:t>Art. 14a.</a:t>
            </a:r>
          </a:p>
          <a:p>
            <a:pPr marL="550926" indent="-514350" algn="just" fontAlgn="auto">
              <a:spcAft>
                <a:spcPts val="0"/>
              </a:spcAft>
              <a:buNone/>
              <a:defRPr/>
            </a:pPr>
            <a:r>
              <a:rPr lang="pl-PL" sz="3400" dirty="0" smtClean="0"/>
              <a:t>Tworzy </a:t>
            </a:r>
            <a:r>
              <a:rPr lang="pl-PL" sz="3400" dirty="0"/>
              <a:t>się </a:t>
            </a:r>
            <a:r>
              <a:rPr lang="pl-PL" sz="3400" b="1" dirty="0">
                <a:solidFill>
                  <a:srgbClr val="00B0F0"/>
                </a:solidFill>
              </a:rPr>
              <a:t>wykaz obiektów </a:t>
            </a:r>
            <a:r>
              <a:rPr lang="pl-PL" sz="3400" dirty="0"/>
              <a:t>stanowiących własność Skarbu </a:t>
            </a:r>
            <a:r>
              <a:rPr lang="pl-PL" sz="3400" dirty="0" smtClean="0"/>
              <a:t>Państwa</a:t>
            </a:r>
          </a:p>
          <a:p>
            <a:pPr marL="550926" indent="-514350" algn="just" fontAlgn="auto">
              <a:spcAft>
                <a:spcPts val="0"/>
              </a:spcAft>
              <a:buNone/>
              <a:defRPr/>
            </a:pPr>
            <a:r>
              <a:rPr lang="pl-PL" sz="3400" dirty="0" smtClean="0"/>
              <a:t>lub jednostek samorządu </a:t>
            </a:r>
            <a:r>
              <a:rPr lang="pl-PL" sz="3400" dirty="0"/>
              <a:t>terytorialnego, w których prowadzona </a:t>
            </a:r>
            <a:r>
              <a:rPr lang="pl-PL" sz="3400" dirty="0" smtClean="0"/>
              <a:t>jest,</a:t>
            </a:r>
          </a:p>
          <a:p>
            <a:pPr marL="550926" indent="-514350" algn="just" fontAlgn="auto">
              <a:spcAft>
                <a:spcPts val="0"/>
              </a:spcAft>
              <a:buNone/>
              <a:defRPr/>
            </a:pPr>
            <a:r>
              <a:rPr lang="pl-PL" sz="3400" dirty="0" smtClean="0"/>
              <a:t>jako </a:t>
            </a:r>
            <a:r>
              <a:rPr lang="pl-PL" sz="3400" b="1" dirty="0" smtClean="0">
                <a:solidFill>
                  <a:srgbClr val="00B0F0"/>
                </a:solidFill>
              </a:rPr>
              <a:t>podstawowa, działalność </a:t>
            </a:r>
            <a:r>
              <a:rPr lang="pl-PL" sz="3400" b="1" dirty="0">
                <a:solidFill>
                  <a:srgbClr val="00B0F0"/>
                </a:solidFill>
              </a:rPr>
              <a:t>kulturalna </a:t>
            </a:r>
            <a:endParaRPr lang="pl-PL" sz="3400" b="1" dirty="0" smtClean="0">
              <a:solidFill>
                <a:srgbClr val="00B0F0"/>
              </a:solidFill>
            </a:endParaRPr>
          </a:p>
          <a:p>
            <a:pPr marL="550926" indent="-514350" algn="just" fontAlgn="auto">
              <a:spcAft>
                <a:spcPts val="0"/>
              </a:spcAft>
              <a:buNone/>
              <a:defRPr/>
            </a:pPr>
            <a:r>
              <a:rPr lang="pl-PL" sz="3400" b="1" dirty="0" smtClean="0">
                <a:solidFill>
                  <a:srgbClr val="00B0F0"/>
                </a:solidFill>
              </a:rPr>
              <a:t>lub </a:t>
            </a:r>
            <a:r>
              <a:rPr lang="pl-PL" sz="3400" b="1" dirty="0">
                <a:solidFill>
                  <a:srgbClr val="00B0F0"/>
                </a:solidFill>
              </a:rPr>
              <a:t>które dla takiej działalności zostały wybudowane i </a:t>
            </a:r>
            <a:r>
              <a:rPr lang="pl-PL" sz="3400" b="1" dirty="0" smtClean="0">
                <a:solidFill>
                  <a:srgbClr val="00B0F0"/>
                </a:solidFill>
              </a:rPr>
              <a:t>nie mogą </a:t>
            </a:r>
            <a:r>
              <a:rPr lang="pl-PL" sz="3400" b="1" dirty="0">
                <a:solidFill>
                  <a:srgbClr val="00B0F0"/>
                </a:solidFill>
              </a:rPr>
              <a:t>być przeznaczone do prowadzenia wyłącznie innej działalności podstawowej</a:t>
            </a:r>
            <a:r>
              <a:rPr lang="pl-PL" sz="3400" b="1" dirty="0" smtClean="0">
                <a:solidFill>
                  <a:srgbClr val="00B0F0"/>
                </a:solidFill>
              </a:rPr>
              <a:t>.</a:t>
            </a:r>
          </a:p>
          <a:p>
            <a:pPr marL="36576" indent="0" algn="just" fontAlgn="auto">
              <a:spcAft>
                <a:spcPts val="0"/>
              </a:spcAft>
              <a:buFont typeface="Wingdings 2"/>
              <a:buNone/>
              <a:defRPr/>
            </a:pPr>
            <a:endParaRPr lang="pl-PL" sz="3400" dirty="0"/>
          </a:p>
          <a:p>
            <a:pPr marL="36576" indent="0" fontAlgn="auto">
              <a:spcAft>
                <a:spcPts val="0"/>
              </a:spcAft>
              <a:buFont typeface="Wingdings 2"/>
              <a:buNone/>
              <a:defRPr/>
            </a:pPr>
            <a:r>
              <a:rPr lang="pl-PL" sz="3400" dirty="0"/>
              <a:t>Do wykazu wpisuje się obiekty stanowiące obiekty budowlane w </a:t>
            </a:r>
            <a:r>
              <a:rPr lang="pl-PL" sz="3400" dirty="0" smtClean="0"/>
              <a:t>rozumieniu przepisów </a:t>
            </a:r>
            <a:r>
              <a:rPr lang="pl-PL" sz="3400" dirty="0"/>
              <a:t>ustawy z dnia 7 lipca 1994 r. – Prawo </a:t>
            </a:r>
            <a:r>
              <a:rPr lang="pl-PL" sz="3400" dirty="0" smtClean="0"/>
              <a:t>budowlane</a:t>
            </a:r>
          </a:p>
          <a:p>
            <a:pPr>
              <a:buNone/>
            </a:pPr>
            <a:endParaRPr lang="pl-PL" sz="3400" dirty="0" smtClean="0"/>
          </a:p>
          <a:p>
            <a:pPr>
              <a:buNone/>
            </a:pPr>
            <a:r>
              <a:rPr lang="pl-PL" sz="3400" dirty="0" smtClean="0"/>
              <a:t>wykaz obiektów stanowi  obecnie załącznik do rozporządzenia Ministra Kultury z dnia 6 stycznia 1999 r. w sprawie szczegółowych zasad wpisywania do wykazu obiektów stanowiących własność Skarbu Państwa lub jednostek samorządu terytorialnego (…) Dz. U. Nr 21, poz. 185 ze zm.</a:t>
            </a:r>
          </a:p>
          <a:p>
            <a:pPr marL="36576" indent="0">
              <a:buNone/>
              <a:defRPr/>
            </a:pPr>
            <a:endParaRPr lang="pl-PL" sz="3400" dirty="0" smtClean="0"/>
          </a:p>
          <a:p>
            <a:pPr marL="36576" indent="0" fontAlgn="auto">
              <a:spcAft>
                <a:spcPts val="0"/>
              </a:spcAft>
              <a:buFont typeface="Wingdings 2"/>
              <a:buNone/>
              <a:defRPr/>
            </a:pPr>
            <a:endParaRPr lang="pl-PL" sz="3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0"/>
            <a:ext cx="8435280" cy="6858000"/>
          </a:xfrm>
        </p:spPr>
        <p:txBody>
          <a:bodyPr>
            <a:normAutofit fontScale="40000" lnSpcReduction="20000"/>
          </a:bodyPr>
          <a:lstStyle/>
          <a:p>
            <a:endParaRPr lang="pl-PL" dirty="0" smtClean="0"/>
          </a:p>
          <a:p>
            <a:r>
              <a:rPr lang="pl-PL" b="1" dirty="0" smtClean="0"/>
              <a:t>1. WOJEWÓDZTWO DOLNOŚLĄSKIE</a:t>
            </a:r>
            <a:endParaRPr lang="pl-PL" dirty="0" smtClean="0"/>
          </a:p>
          <a:p>
            <a:r>
              <a:rPr lang="pl-PL" dirty="0" smtClean="0"/>
              <a:t>Obiekt, w którym ma siedzibę:</a:t>
            </a:r>
          </a:p>
          <a:p>
            <a:r>
              <a:rPr lang="pl-PL" dirty="0" smtClean="0"/>
              <a:t>1. Wojewódzka Biblioteka Publiczna w Jeleniej Górze</a:t>
            </a:r>
          </a:p>
          <a:p>
            <a:r>
              <a:rPr lang="pl-PL" dirty="0" smtClean="0"/>
              <a:t>2. Oddział Dziecięco-Młodzieżowy Wojewódzkiej Biblioteki Publicznej w</a:t>
            </a:r>
          </a:p>
          <a:p>
            <a:r>
              <a:rPr lang="pl-PL" dirty="0" smtClean="0"/>
              <a:t>Jeleniej Górze</a:t>
            </a:r>
          </a:p>
          <a:p>
            <a:r>
              <a:rPr lang="pl-PL" dirty="0" smtClean="0"/>
              <a:t>3. Filia nr 1, 2, 3, 4, 5, 6, 8 Wojewódzkiej Biblioteki Publicznej </a:t>
            </a:r>
          </a:p>
          <a:p>
            <a:r>
              <a:rPr lang="pl-PL" dirty="0" smtClean="0"/>
              <a:t>w Jeleniej Górze</a:t>
            </a:r>
          </a:p>
          <a:p>
            <a:r>
              <a:rPr lang="pl-PL" dirty="0" smtClean="0"/>
              <a:t>4. Wojewódzka Biblioteka Publiczna w Legnicy, wraz z obiektami:</a:t>
            </a:r>
          </a:p>
          <a:p>
            <a:r>
              <a:rPr lang="pl-PL" dirty="0" smtClean="0"/>
              <a:t>- przy ul. Zielonej 5/6, Rynek 15</a:t>
            </a:r>
          </a:p>
          <a:p>
            <a:r>
              <a:rPr lang="pl-PL" dirty="0" smtClean="0"/>
              <a:t>5. Filia nr 1 Wojewódzkiej Biblioteki Publicznej w Wałbrzychu, wraz z</a:t>
            </a:r>
          </a:p>
          <a:p>
            <a:r>
              <a:rPr lang="pl-PL" dirty="0" smtClean="0"/>
              <a:t>Górze</a:t>
            </a:r>
          </a:p>
          <a:p>
            <a:r>
              <a:rPr lang="pl-PL" dirty="0" smtClean="0"/>
              <a:t>12. Muzeum Regionalne w Środzie Śląskiej</a:t>
            </a:r>
          </a:p>
          <a:p>
            <a:r>
              <a:rPr lang="pl-PL" dirty="0" smtClean="0"/>
              <a:t>13. Muzeum Narodowe we Wrocławiu</a:t>
            </a:r>
          </a:p>
          <a:p>
            <a:r>
              <a:rPr lang="pl-PL" dirty="0" smtClean="0"/>
              <a:t>14. Muzeum Etnograficzne we Wrocławiu, Oddział Muzeum Narodowego we</a:t>
            </a:r>
          </a:p>
          <a:p>
            <a:r>
              <a:rPr lang="pl-PL" dirty="0" smtClean="0"/>
              <a:t>Wrocławiu, wraz z obiektem</a:t>
            </a:r>
          </a:p>
          <a:p>
            <a:r>
              <a:rPr lang="pl-PL" dirty="0" smtClean="0"/>
              <a:t>- Muzeum Archeologiczne</a:t>
            </a:r>
          </a:p>
          <a:p>
            <a:r>
              <a:rPr lang="pl-PL" dirty="0" smtClean="0"/>
              <a:t>15. Panorama Racławicka, Oddział Muzeum Narodowego we Wrocławiu</a:t>
            </a:r>
          </a:p>
          <a:p>
            <a:r>
              <a:rPr lang="pl-PL" dirty="0" smtClean="0"/>
              <a:t>16. Jeleniogórski Teatr ANIMACJI w Jeleniej Górze</a:t>
            </a:r>
          </a:p>
          <a:p>
            <a:r>
              <a:rPr lang="pl-PL" dirty="0" smtClean="0"/>
              <a:t>17. Teatr im. Cypriana Norwida w Jeleniej Górze</a:t>
            </a:r>
          </a:p>
          <a:p>
            <a:r>
              <a:rPr lang="pl-PL" dirty="0" smtClean="0"/>
              <a:t>18. Teatr Lalek w Wałbrzychu, wraz z obiektem</a:t>
            </a:r>
          </a:p>
          <a:p>
            <a:r>
              <a:rPr lang="pl-PL" dirty="0" smtClean="0"/>
              <a:t>- przy ul. Zamkowej 1</a:t>
            </a:r>
          </a:p>
          <a:p>
            <a:r>
              <a:rPr lang="pl-PL" dirty="0" smtClean="0"/>
              <a:t>19. Teatr Polski we Wrocławiu, wraz z obiektem</a:t>
            </a:r>
          </a:p>
          <a:p>
            <a:r>
              <a:rPr lang="pl-PL" dirty="0" smtClean="0"/>
              <a:t>- Teatr Kameralny we Wrocławiu</a:t>
            </a:r>
          </a:p>
          <a:p>
            <a:r>
              <a:rPr lang="pl-PL" dirty="0" smtClean="0"/>
              <a:t>20. Wrocławski Teatr Pantomimy</a:t>
            </a:r>
          </a:p>
          <a:p>
            <a:r>
              <a:rPr lang="pl-PL" dirty="0" smtClean="0"/>
              <a:t>21. Filharmonia Sudecka w Wałbrzychu</a:t>
            </a:r>
          </a:p>
          <a:p>
            <a:r>
              <a:rPr lang="pl-PL" dirty="0" smtClean="0"/>
              <a:t>22. Państwowa Filharmonia im. Witolda Lutosławskiego we Wrocławiu</a:t>
            </a:r>
          </a:p>
          <a:p>
            <a:r>
              <a:rPr lang="pl-PL" dirty="0" smtClean="0"/>
              <a:t>23. Państwowa Opera we Wrocławiu</a:t>
            </a:r>
          </a:p>
          <a:p>
            <a:r>
              <a:rPr lang="pl-PL" dirty="0" smtClean="0"/>
              <a:t>24. Biuro Wystaw Artystycznych w Jeleniej Górze</a:t>
            </a:r>
          </a:p>
          <a:p>
            <a:r>
              <a:rPr lang="pl-PL" dirty="0" smtClean="0"/>
              <a:t>25. Państwowa Galeria Sztuki w Legnicy</a:t>
            </a:r>
          </a:p>
          <a:p>
            <a:r>
              <a:rPr lang="pl-PL" dirty="0" smtClean="0"/>
              <a:t>26. Wojewódzki Ośrodek Kultury w Wałbrzychu z siedzibą w Dzierżoniowie,</a:t>
            </a:r>
          </a:p>
          <a:p>
            <a:r>
              <a:rPr lang="pl-PL" dirty="0" smtClean="0"/>
              <a:t>wraz z obiektem</a:t>
            </a:r>
          </a:p>
          <a:p>
            <a:r>
              <a:rPr lang="pl-PL" dirty="0" smtClean="0"/>
              <a:t>- przy ul. Świdnickiej 25</a:t>
            </a:r>
          </a:p>
          <a:p>
            <a:r>
              <a:rPr lang="pl-PL" dirty="0" smtClean="0"/>
              <a:t>27. Ośrodek Kultury i Sztuki we Wrocławiu, wraz z obiektami:</a:t>
            </a:r>
          </a:p>
          <a:p>
            <a:r>
              <a:rPr lang="pl-PL" dirty="0" smtClean="0"/>
              <a:t>- przy ul. Rynek 25, 26, 27,</a:t>
            </a:r>
          </a:p>
          <a:p>
            <a:r>
              <a:rPr lang="pl-PL" dirty="0" smtClean="0"/>
              <a:t>- przy pl. </a:t>
            </a:r>
            <a:r>
              <a:rPr lang="pl-PL" dirty="0" err="1" smtClean="0"/>
              <a:t>Nankiera</a:t>
            </a:r>
            <a:r>
              <a:rPr lang="pl-PL" dirty="0" smtClean="0"/>
              <a:t> 8</a:t>
            </a:r>
          </a:p>
          <a:p>
            <a:endParaRPr lang="pl-PL"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7856"/>
            <a:ext cx="7467600" cy="1143000"/>
          </a:xfrm>
        </p:spPr>
        <p:txBody>
          <a:bodyPr>
            <a:normAutofit/>
          </a:bodyPr>
          <a:lstStyle/>
          <a:p>
            <a:r>
              <a:rPr lang="pl-PL" dirty="0" smtClean="0"/>
              <a:t>Pomnik historii</a:t>
            </a:r>
            <a:br>
              <a:rPr lang="pl-PL" dirty="0" smtClean="0"/>
            </a:br>
            <a:r>
              <a:rPr lang="pl-PL" sz="1800" dirty="0" smtClean="0"/>
              <a:t>zarządzenie  Min. Kultury z dnia </a:t>
            </a:r>
            <a:r>
              <a:rPr lang="pl-PL" sz="1800" dirty="0"/>
              <a:t>8 września 1994 r.</a:t>
            </a:r>
          </a:p>
        </p:txBody>
      </p:sp>
      <p:pic>
        <p:nvPicPr>
          <p:cNvPr id="1026" name="Picture 2" descr="http://www.nid.pl/UserFiles/Image/Pomniki%20Historii/Wroc%C5%82aw/Wroclaw_2.jpg"/>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3568" y="1196752"/>
            <a:ext cx="7510604" cy="536304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301304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435280" cy="1143000"/>
          </a:xfrm>
        </p:spPr>
        <p:txBody>
          <a:bodyPr>
            <a:normAutofit fontScale="90000"/>
          </a:bodyPr>
          <a:lstStyle/>
          <a:p>
            <a:r>
              <a:rPr lang="pl-PL" dirty="0" smtClean="0"/>
              <a:t>PARK KULTUROWY – </a:t>
            </a:r>
            <a:r>
              <a:rPr lang="pl-PL" sz="2900" dirty="0" smtClean="0">
                <a:latin typeface="+mn-lt"/>
                <a:ea typeface="+mn-ea"/>
                <a:cs typeface="+mn-cs"/>
              </a:rPr>
              <a:t>obowiązkowy plan zagospodarowania przestrzennego</a:t>
            </a:r>
          </a:p>
        </p:txBody>
      </p:sp>
      <p:sp>
        <p:nvSpPr>
          <p:cNvPr id="3" name="Symbol zastępczy zawartości 2"/>
          <p:cNvSpPr>
            <a:spLocks noGrp="1"/>
          </p:cNvSpPr>
          <p:nvPr>
            <p:ph idx="1"/>
          </p:nvPr>
        </p:nvSpPr>
        <p:spPr>
          <a:xfrm>
            <a:off x="636712" y="1556792"/>
            <a:ext cx="8507288" cy="4525963"/>
          </a:xfrm>
        </p:spPr>
        <p:txBody>
          <a:bodyPr>
            <a:normAutofit lnSpcReduction="10000"/>
          </a:bodyPr>
          <a:lstStyle/>
          <a:p>
            <a:pPr>
              <a:buNone/>
            </a:pPr>
            <a:r>
              <a:rPr lang="pl-PL" b="1" dirty="0" smtClean="0"/>
              <a:t>Art. 16.</a:t>
            </a:r>
            <a:r>
              <a:rPr lang="pl-PL" dirty="0" smtClean="0"/>
              <a:t> </a:t>
            </a:r>
            <a:r>
              <a:rPr lang="pl-PL" dirty="0" err="1" smtClean="0"/>
              <a:t>uoz</a:t>
            </a:r>
            <a:endParaRPr lang="pl-PL" dirty="0" smtClean="0"/>
          </a:p>
          <a:p>
            <a:pPr>
              <a:buNone/>
            </a:pPr>
            <a:r>
              <a:rPr lang="pl-PL" dirty="0" smtClean="0"/>
              <a:t>1</a:t>
            </a:r>
            <a:r>
              <a:rPr lang="pl-PL" sz="2600" dirty="0" smtClean="0"/>
              <a:t>.  Rada gminy, po zasięgnięciu opinii wojewódzkiego konserwatora zabytków, na podstawie uchwały, może utworzyć park kulturowy w celu ochrony krajobrazu kulturowego oraz zachowania wyróżniających się krajobrazowo terenów z zabytkami nieruchomymi charakterystycznymi dla miejscowej tradycji budowlanej i osadniczej.</a:t>
            </a:r>
          </a:p>
          <a:p>
            <a:pPr>
              <a:buNone/>
            </a:pPr>
            <a:r>
              <a:rPr lang="pl-PL" sz="2600" dirty="0" smtClean="0"/>
              <a:t>2. Uchwała określa nazwę parku kulturowego, jego granice, sposób ochrony, a także zakazy i ograniczenia, o których mowa w art. 17 ust. 1.</a:t>
            </a:r>
          </a:p>
          <a:p>
            <a:pPr>
              <a:buNone/>
            </a:pPr>
            <a:endParaRPr lang="pl-PL"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fontAlgn="auto">
              <a:spcAft>
                <a:spcPts val="0"/>
              </a:spcAft>
              <a:defRPr/>
            </a:pPr>
            <a:r>
              <a:rPr lang="pl-PL" sz="2700" b="1" dirty="0"/>
              <a:t>Zagospodarowanie zabytków, prowadzenie badań, prac </a:t>
            </a:r>
            <a:r>
              <a:rPr lang="pl-PL" sz="2700" b="1" dirty="0" smtClean="0"/>
              <a:t> robót raz </a:t>
            </a:r>
            <a:r>
              <a:rPr lang="pl-PL" sz="2700" b="1" dirty="0"/>
              <a:t>podejmowanie innych działań przy zabytkach</a:t>
            </a:r>
            <a:r>
              <a:rPr lang="pl-PL" dirty="0"/>
              <a:t/>
            </a:r>
            <a:br>
              <a:rPr lang="pl-PL" dirty="0"/>
            </a:br>
            <a:endParaRPr lang="pl-PL" dirty="0"/>
          </a:p>
        </p:txBody>
      </p:sp>
      <p:sp>
        <p:nvSpPr>
          <p:cNvPr id="3" name="Symbol zastępczy zawartości 2"/>
          <p:cNvSpPr>
            <a:spLocks noGrp="1"/>
          </p:cNvSpPr>
          <p:nvPr>
            <p:ph idx="1"/>
          </p:nvPr>
        </p:nvSpPr>
        <p:spPr>
          <a:xfrm>
            <a:off x="395288" y="1268413"/>
            <a:ext cx="8229600" cy="4824412"/>
          </a:xfrm>
        </p:spPr>
        <p:txBody>
          <a:bodyPr>
            <a:normAutofit fontScale="25000" lnSpcReduction="20000"/>
          </a:bodyPr>
          <a:lstStyle/>
          <a:p>
            <a:pPr marL="420624" indent="-384048" fontAlgn="auto">
              <a:spcAft>
                <a:spcPts val="0"/>
              </a:spcAft>
              <a:buFont typeface="Wingdings 2"/>
              <a:buChar char=""/>
              <a:defRPr/>
            </a:pPr>
            <a:r>
              <a:rPr lang="pl-PL" sz="8000" dirty="0"/>
              <a:t>Zagospodarowanie na cele użytkowe zabytku nieruchomego </a:t>
            </a:r>
            <a:r>
              <a:rPr lang="pl-PL" sz="8000" b="1" dirty="0"/>
              <a:t>wpisanego do </a:t>
            </a:r>
            <a:r>
              <a:rPr lang="pl-PL" sz="8000" b="1" dirty="0" smtClean="0"/>
              <a:t>rejestru </a:t>
            </a:r>
            <a:r>
              <a:rPr lang="pl-PL" sz="8000" dirty="0" smtClean="0"/>
              <a:t>wymaga :</a:t>
            </a:r>
            <a:endParaRPr lang="pl-PL" sz="8000" dirty="0"/>
          </a:p>
          <a:p>
            <a:pPr marL="109728" indent="0" fontAlgn="auto">
              <a:spcAft>
                <a:spcPts val="0"/>
              </a:spcAft>
              <a:buFont typeface="Wingdings 2"/>
              <a:buNone/>
              <a:defRPr/>
            </a:pPr>
            <a:r>
              <a:rPr lang="pl-PL" sz="8000" dirty="0" smtClean="0"/>
              <a:t>1) dokumentacji </a:t>
            </a:r>
            <a:r>
              <a:rPr lang="pl-PL" sz="8000" dirty="0"/>
              <a:t>konserwatorskiej określającej stan zachowania zabytku </a:t>
            </a:r>
            <a:r>
              <a:rPr lang="pl-PL" sz="8000" dirty="0" smtClean="0"/>
              <a:t>nieruchomego i </a:t>
            </a:r>
            <a:r>
              <a:rPr lang="pl-PL" sz="8000" dirty="0"/>
              <a:t>możliwości jego adaptacji, </a:t>
            </a:r>
            <a:endParaRPr lang="pl-PL" sz="8000" dirty="0" smtClean="0"/>
          </a:p>
          <a:p>
            <a:pPr marL="109728" indent="0" fontAlgn="auto">
              <a:spcAft>
                <a:spcPts val="0"/>
              </a:spcAft>
              <a:buFont typeface="Wingdings 2"/>
              <a:buNone/>
              <a:defRPr/>
            </a:pPr>
            <a:endParaRPr lang="pl-PL" sz="8000" dirty="0" smtClean="0"/>
          </a:p>
          <a:p>
            <a:pPr marL="109728" indent="0" fontAlgn="auto">
              <a:spcAft>
                <a:spcPts val="0"/>
              </a:spcAft>
              <a:buFont typeface="Wingdings 2"/>
              <a:buNone/>
              <a:defRPr/>
            </a:pPr>
            <a:r>
              <a:rPr lang="pl-PL" sz="8000" dirty="0" smtClean="0"/>
              <a:t>2</a:t>
            </a:r>
            <a:r>
              <a:rPr lang="pl-PL" sz="8000" dirty="0"/>
              <a:t>) uzgodnionego z wojewódzkim konserwatorem zabytków programu </a:t>
            </a:r>
            <a:r>
              <a:rPr lang="pl-PL" sz="8000" dirty="0" smtClean="0"/>
              <a:t>prac konserwatorskich </a:t>
            </a:r>
            <a:r>
              <a:rPr lang="pl-PL" sz="8000" dirty="0"/>
              <a:t>przy zabytku nieruchomym, określającego zakres i </a:t>
            </a:r>
            <a:r>
              <a:rPr lang="pl-PL" sz="8000" dirty="0" smtClean="0"/>
              <a:t>sposób ich </a:t>
            </a:r>
            <a:r>
              <a:rPr lang="pl-PL" sz="8000" dirty="0"/>
              <a:t>prowadzenia oraz </a:t>
            </a:r>
            <a:r>
              <a:rPr lang="pl-PL" sz="8000" dirty="0" smtClean="0"/>
              <a:t>materiały i technologie;</a:t>
            </a:r>
          </a:p>
          <a:p>
            <a:pPr marL="109728" indent="0" fontAlgn="auto">
              <a:spcAft>
                <a:spcPts val="0"/>
              </a:spcAft>
              <a:buFont typeface="Wingdings 2"/>
              <a:buNone/>
              <a:defRPr/>
            </a:pPr>
            <a:endParaRPr lang="pl-PL" sz="8000" dirty="0"/>
          </a:p>
          <a:p>
            <a:pPr marL="109728" indent="0" fontAlgn="auto">
              <a:spcAft>
                <a:spcPts val="0"/>
              </a:spcAft>
              <a:buFont typeface="Wingdings 2"/>
              <a:buNone/>
              <a:defRPr/>
            </a:pPr>
            <a:r>
              <a:rPr lang="pl-PL" sz="8000" dirty="0"/>
              <a:t>3) uzgodnionego z wojewódzkim konserwatorem zabytków programu </a:t>
            </a:r>
            <a:r>
              <a:rPr lang="pl-PL" sz="8000" dirty="0" smtClean="0"/>
              <a:t>zagospodarowania zabytku </a:t>
            </a:r>
            <a:r>
              <a:rPr lang="pl-PL" sz="8000" dirty="0"/>
              <a:t>nieruchomego wraz z </a:t>
            </a:r>
            <a:r>
              <a:rPr lang="pl-PL" sz="8000" dirty="0" smtClean="0"/>
              <a:t>otoczeniem</a:t>
            </a:r>
          </a:p>
          <a:p>
            <a:pPr marL="109728" indent="0" fontAlgn="auto">
              <a:spcAft>
                <a:spcPts val="0"/>
              </a:spcAft>
              <a:buFont typeface="Wingdings 2"/>
              <a:buNone/>
              <a:defRPr/>
            </a:pPr>
            <a:endParaRPr lang="pl-PL" sz="8000" dirty="0" smtClean="0"/>
          </a:p>
          <a:p>
            <a:pPr marL="109728" indent="0" fontAlgn="auto">
              <a:spcAft>
                <a:spcPts val="0"/>
              </a:spcAft>
              <a:buFont typeface="Wingdings 2"/>
              <a:buNone/>
              <a:defRPr/>
            </a:pPr>
            <a:r>
              <a:rPr lang="pl-PL" sz="8000" dirty="0" smtClean="0"/>
              <a:t>2. wojewódzki konserwator zabytków </a:t>
            </a:r>
            <a:r>
              <a:rPr lang="pl-PL" sz="8000" dirty="0"/>
              <a:t>jest obowiązany nieodpłatnie udostępnić do wglądu właścicielowi </a:t>
            </a:r>
            <a:r>
              <a:rPr lang="pl-PL" sz="8000" dirty="0" smtClean="0"/>
              <a:t>lub  posiadaczowi </a:t>
            </a:r>
            <a:r>
              <a:rPr lang="pl-PL" sz="8000" dirty="0"/>
              <a:t>zabytku nieruchomego posiadaną przez siebie dokumentację </a:t>
            </a:r>
            <a:r>
              <a:rPr lang="pl-PL" sz="8000" dirty="0" smtClean="0"/>
              <a:t>tego zabytku </a:t>
            </a:r>
            <a:r>
              <a:rPr lang="pl-PL" sz="8000" dirty="0"/>
              <a:t>oraz umożliwić dokonywanie niezbędnych odpisów z tej dokumentacji.</a:t>
            </a:r>
          </a:p>
          <a:p>
            <a:pPr marL="420624" indent="-384048" fontAlgn="auto">
              <a:spcAft>
                <a:spcPts val="0"/>
              </a:spcAft>
              <a:buFont typeface="Wingdings 2"/>
              <a:buChar char=""/>
              <a:defRPr/>
            </a:pPr>
            <a:endParaRPr lang="pl-PL"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ytuł 1"/>
          <p:cNvSpPr>
            <a:spLocks noGrp="1"/>
          </p:cNvSpPr>
          <p:nvPr>
            <p:ph type="title"/>
          </p:nvPr>
        </p:nvSpPr>
        <p:spPr/>
        <p:txBody>
          <a:bodyPr/>
          <a:lstStyle/>
          <a:p>
            <a:r>
              <a:rPr lang="pl-PL" smtClean="0"/>
              <a:t>Zalecenia konserwatorskie</a:t>
            </a:r>
          </a:p>
        </p:txBody>
      </p:sp>
      <p:sp>
        <p:nvSpPr>
          <p:cNvPr id="3" name="Symbol zastępczy zawartości 2"/>
          <p:cNvSpPr>
            <a:spLocks noGrp="1"/>
          </p:cNvSpPr>
          <p:nvPr>
            <p:ph idx="1"/>
          </p:nvPr>
        </p:nvSpPr>
        <p:spPr/>
        <p:txBody>
          <a:bodyPr>
            <a:normAutofit fontScale="92500"/>
          </a:bodyPr>
          <a:lstStyle/>
          <a:p>
            <a:pPr marL="36576" indent="0" fontAlgn="auto">
              <a:spcAft>
                <a:spcPts val="0"/>
              </a:spcAft>
              <a:buFont typeface="Wingdings 2"/>
              <a:buNone/>
              <a:defRPr/>
            </a:pPr>
            <a:r>
              <a:rPr lang="pl-PL" b="1" dirty="0"/>
              <a:t>Art. </a:t>
            </a:r>
            <a:r>
              <a:rPr lang="pl-PL" b="1" dirty="0" smtClean="0"/>
              <a:t>27 UOZ</a:t>
            </a:r>
            <a:endParaRPr lang="pl-PL" dirty="0"/>
          </a:p>
          <a:p>
            <a:pPr marL="420624" indent="-384048" fontAlgn="auto">
              <a:spcAft>
                <a:spcPts val="0"/>
              </a:spcAft>
              <a:buFont typeface="Wingdings 2"/>
              <a:buChar char=""/>
              <a:defRPr/>
            </a:pPr>
            <a:r>
              <a:rPr lang="pl-PL" dirty="0"/>
              <a:t>Na wniosek właściciela lub posiadacza zabytku wojewódzki konserwator zabytków</a:t>
            </a:r>
          </a:p>
          <a:p>
            <a:pPr marL="36576" indent="0" fontAlgn="auto">
              <a:spcAft>
                <a:spcPts val="0"/>
              </a:spcAft>
              <a:buFont typeface="Wingdings 2"/>
              <a:buNone/>
              <a:defRPr/>
            </a:pPr>
            <a:r>
              <a:rPr lang="pl-PL" dirty="0"/>
              <a:t>przedstawia, w formie pisemnej, zalecenia konserwatorskie, określające sposób </a:t>
            </a:r>
            <a:r>
              <a:rPr lang="pl-PL" dirty="0" smtClean="0"/>
              <a:t>korzystania z </a:t>
            </a:r>
            <a:r>
              <a:rPr lang="pl-PL" dirty="0"/>
              <a:t>zabytku, jego zabezpieczenia </a:t>
            </a:r>
            <a:r>
              <a:rPr lang="pl-PL" dirty="0" smtClean="0"/>
              <a:t>           i </a:t>
            </a:r>
            <a:r>
              <a:rPr lang="pl-PL" dirty="0"/>
              <a:t>wykonania prac konserwatorskich, a także</a:t>
            </a:r>
          </a:p>
          <a:p>
            <a:pPr marL="36576" indent="0" fontAlgn="auto">
              <a:spcAft>
                <a:spcPts val="0"/>
              </a:spcAft>
              <a:buFont typeface="Wingdings 2"/>
              <a:buNone/>
              <a:defRPr/>
            </a:pPr>
            <a:r>
              <a:rPr lang="pl-PL" b="1" dirty="0" smtClean="0">
                <a:solidFill>
                  <a:srgbClr val="0070C0"/>
                </a:solidFill>
              </a:rPr>
              <a:t>zakres </a:t>
            </a:r>
            <a:r>
              <a:rPr lang="pl-PL" b="1" dirty="0">
                <a:solidFill>
                  <a:srgbClr val="0070C0"/>
                </a:solidFill>
              </a:rPr>
              <a:t>dopuszczalnych zmian</a:t>
            </a:r>
            <a:r>
              <a:rPr lang="pl-PL" dirty="0"/>
              <a:t>, które mogą być wprowadzone w tym zabytku .</a:t>
            </a:r>
          </a:p>
          <a:p>
            <a:pPr marL="420624" indent="-384048" fontAlgn="auto">
              <a:spcAft>
                <a:spcPts val="0"/>
              </a:spcAft>
              <a:buFont typeface="Wingdings 2"/>
              <a:buChar char=""/>
              <a:defRPr/>
            </a:pPr>
            <a:endParaRPr lang="pl-PL"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endParaRPr lang="pl-PL"/>
          </a:p>
        </p:txBody>
      </p:sp>
      <p:sp>
        <p:nvSpPr>
          <p:cNvPr id="4" name="Prostokąt 3"/>
          <p:cNvSpPr/>
          <p:nvPr/>
        </p:nvSpPr>
        <p:spPr>
          <a:xfrm>
            <a:off x="755576" y="692696"/>
            <a:ext cx="7848872" cy="5262979"/>
          </a:xfrm>
          <a:prstGeom prst="rect">
            <a:avLst/>
          </a:prstGeom>
        </p:spPr>
        <p:txBody>
          <a:bodyPr wrap="square">
            <a:spAutoFit/>
          </a:bodyPr>
          <a:lstStyle/>
          <a:p>
            <a:r>
              <a:rPr lang="pl-PL" sz="2400" dirty="0" smtClean="0"/>
              <a:t>Art. 31 UOZ</a:t>
            </a:r>
          </a:p>
          <a:p>
            <a:r>
              <a:rPr lang="pl-PL" sz="2400" dirty="0" smtClean="0"/>
              <a:t>Osoba </a:t>
            </a:r>
            <a:r>
              <a:rPr lang="pl-PL" sz="2400" dirty="0"/>
              <a:t>fizyczna lub jednostka organizacyjna, która zamierza realizować roboty budowlane przy zabytkowej nieruchomości lub objętej ochroną konserwatorską na podstawie ustaleń miejscowego planu zagospodarowania przestrzennego jest zobowiązana pokryć koszty badań archeologicznych oraz ich dokumentacji (jeżeli przeprowadzenie tych badań jest niezbędne w celu ochrony tych zabytków). </a:t>
            </a:r>
            <a:endParaRPr lang="pl-PL" sz="2400" dirty="0" smtClean="0"/>
          </a:p>
          <a:p>
            <a:endParaRPr lang="pl-PL" sz="2400" dirty="0"/>
          </a:p>
          <a:p>
            <a:r>
              <a:rPr lang="pl-PL" sz="2400" dirty="0" smtClean="0"/>
              <a:t>Szczegółowy </a:t>
            </a:r>
            <a:r>
              <a:rPr lang="pl-PL" sz="2400" dirty="0"/>
              <a:t>zakres i rodzaj niezbędnych badań archeologicznych przy zabytku nieruchomym wojewódzki konserwator zabytków ustala w drodze decyzji.</a:t>
            </a:r>
          </a:p>
        </p:txBody>
      </p:sp>
    </p:spTree>
    <p:extLst>
      <p:ext uri="{BB962C8B-B14F-4D97-AF65-F5344CB8AC3E}">
        <p14:creationId xmlns:p14="http://schemas.microsoft.com/office/powerpoint/2010/main" xmlns="" val="2244122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normAutofit fontScale="77500" lnSpcReduction="20000"/>
          </a:bodyPr>
          <a:lstStyle/>
          <a:p>
            <a:r>
              <a:rPr lang="pl-PL" dirty="0"/>
              <a:t>Robotami budowlanymi przy zabytkach nieruchomych mogą kierować osoby, które posiadają odpowiednie uprawnienia budowlane określone przepisami Prawa budowlanego oraz odbyły co najmniej 2-letnią praktykę zawodową na budowie przy zabytkach nieruchomych – podstawa prawna</a:t>
            </a:r>
            <a:r>
              <a:rPr lang="pl-PL" dirty="0" smtClean="0"/>
              <a:t>:</a:t>
            </a:r>
          </a:p>
          <a:p>
            <a:r>
              <a:rPr lang="pl-PL" dirty="0"/>
              <a:t>Rozporządzenie Ministra Kultury i Dziedzictwa Narodowego z dnia 27 lipca 2011 r. w sprawie prowadzenia prac konserwatorskich, prac restauratorskich, robót budowlanych, badań konserwatorskich, badań architektonicznych i innych działań przy zabytku wpisanym do rejestru zabytków oraz badań archeologicznych</a:t>
            </a:r>
          </a:p>
          <a:p>
            <a:pPr marL="36576" indent="0">
              <a:buNone/>
            </a:pPr>
            <a:r>
              <a:rPr lang="pl-PL" dirty="0" smtClean="0"/>
              <a:t>	Dz. U. Nr 165, poz. 987.</a:t>
            </a:r>
            <a:r>
              <a:rPr lang="pl-PL" dirty="0"/>
              <a:t/>
            </a:r>
            <a:br>
              <a:rPr lang="pl-PL" dirty="0"/>
            </a:br>
            <a:endParaRPr lang="pl-PL" dirty="0"/>
          </a:p>
        </p:txBody>
      </p:sp>
    </p:spTree>
    <p:extLst>
      <p:ext uri="{BB962C8B-B14F-4D97-AF65-F5344CB8AC3E}">
        <p14:creationId xmlns:p14="http://schemas.microsoft.com/office/powerpoint/2010/main" xmlns="" val="11768551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3568" y="116632"/>
            <a:ext cx="7467600" cy="1143000"/>
          </a:xfrm>
        </p:spPr>
        <p:txBody>
          <a:bodyPr>
            <a:normAutofit fontScale="90000"/>
          </a:bodyPr>
          <a:lstStyle/>
          <a:p>
            <a:r>
              <a:rPr lang="pl-PL" dirty="0" smtClean="0"/>
              <a:t>Zmiana sposobu użytkowania zabytku </a:t>
            </a:r>
            <a:endParaRPr lang="pl-PL" dirty="0"/>
          </a:p>
        </p:txBody>
      </p:sp>
      <p:sp>
        <p:nvSpPr>
          <p:cNvPr id="3" name="Symbol zastępczy zawartości 2"/>
          <p:cNvSpPr>
            <a:spLocks noGrp="1"/>
          </p:cNvSpPr>
          <p:nvPr>
            <p:ph idx="1"/>
          </p:nvPr>
        </p:nvSpPr>
        <p:spPr>
          <a:xfrm>
            <a:off x="457200" y="1600200"/>
            <a:ext cx="8075240" cy="4853136"/>
          </a:xfrm>
        </p:spPr>
        <p:txBody>
          <a:bodyPr>
            <a:normAutofit fontScale="55000" lnSpcReduction="20000"/>
          </a:bodyPr>
          <a:lstStyle/>
          <a:p>
            <a:pPr>
              <a:buNone/>
            </a:pPr>
            <a:r>
              <a:rPr lang="pl-PL" dirty="0" smtClean="0"/>
              <a:t>Art. 71 ust. 2 PB</a:t>
            </a:r>
          </a:p>
          <a:p>
            <a:pPr>
              <a:buNone/>
            </a:pPr>
            <a:r>
              <a:rPr lang="pl-PL" sz="3800" dirty="0" smtClean="0"/>
              <a:t>Zmiana sposobu użytkowania obiektu budowlanego lub jego części wymaga </a:t>
            </a:r>
            <a:r>
              <a:rPr lang="pl-PL" sz="3800" b="1" dirty="0" smtClean="0">
                <a:solidFill>
                  <a:srgbClr val="00B0F0"/>
                </a:solidFill>
              </a:rPr>
              <a:t>zgłoszenia</a:t>
            </a:r>
            <a:r>
              <a:rPr lang="pl-PL" sz="3800" dirty="0" smtClean="0"/>
              <a:t> właściwemu organowi</a:t>
            </a:r>
          </a:p>
          <a:p>
            <a:pPr>
              <a:buNone/>
            </a:pPr>
            <a:endParaRPr lang="pl-PL" sz="3800" dirty="0" smtClean="0"/>
          </a:p>
          <a:p>
            <a:pPr>
              <a:buNone/>
            </a:pPr>
            <a:r>
              <a:rPr lang="pl-PL" sz="3800" dirty="0" smtClean="0"/>
              <a:t>Art. 7 ust. 5 </a:t>
            </a:r>
            <a:r>
              <a:rPr lang="pl-PL" sz="3800" dirty="0" err="1" smtClean="0"/>
              <a:t>pkt</a:t>
            </a:r>
            <a:r>
              <a:rPr lang="pl-PL" sz="3800" dirty="0" smtClean="0"/>
              <a:t> 3b PB. Właściwy organ wnosi sprzeciw, jeżeli zamierzona zmiana sposobu użytkowania obiektu budowlanego lub jego części:</a:t>
            </a:r>
          </a:p>
          <a:p>
            <a:pPr>
              <a:buNone/>
            </a:pPr>
            <a:endParaRPr lang="pl-PL" sz="3800" dirty="0" smtClean="0"/>
          </a:p>
          <a:p>
            <a:pPr>
              <a:buNone/>
            </a:pPr>
            <a:r>
              <a:rPr lang="pl-PL" sz="3800" dirty="0" smtClean="0"/>
              <a:t>narusza ustalenia obowiązującego miejscowego planu zagospodarowania przestrzennego albo decyzji o warunkach budowy i zagospodarowania terenu, w przypadku braku obowiązującego miejscowego planu zagospodarowania przestrzennego;</a:t>
            </a:r>
          </a:p>
          <a:p>
            <a:pPr>
              <a:buNone/>
            </a:pPr>
            <a:r>
              <a:rPr lang="pl-PL" sz="3800" dirty="0" smtClean="0"/>
              <a:t>     może spowodować pogorszenie stanu zachowania zabytków</a:t>
            </a:r>
          </a:p>
          <a:p>
            <a:pPr>
              <a:buNone/>
            </a:pPr>
            <a:endParaRPr lang="pl-PL" sz="3800" dirty="0"/>
          </a:p>
          <a:p>
            <a:pPr>
              <a:buNone/>
            </a:pPr>
            <a:r>
              <a:rPr lang="pl-PL" sz="3800" dirty="0" smtClean="0"/>
              <a:t>Art. 36 pkt 9 UOZ – pozwolenie WKZ (decyzja)</a:t>
            </a:r>
            <a:endParaRPr lang="pl-PL" sz="3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Pozwolenie WKZ - decyzja</a:t>
            </a:r>
            <a:endParaRPr lang="pl-PL" dirty="0"/>
          </a:p>
        </p:txBody>
      </p:sp>
      <p:sp>
        <p:nvSpPr>
          <p:cNvPr id="3" name="Symbol zastępczy zawartości 2"/>
          <p:cNvSpPr>
            <a:spLocks noGrp="1"/>
          </p:cNvSpPr>
          <p:nvPr>
            <p:ph idx="1"/>
          </p:nvPr>
        </p:nvSpPr>
        <p:spPr/>
        <p:txBody>
          <a:bodyPr/>
          <a:lstStyle/>
          <a:p>
            <a:pPr>
              <a:buNone/>
            </a:pPr>
            <a:endParaRPr lang="pl-PL" dirty="0" smtClean="0"/>
          </a:p>
          <a:p>
            <a:pPr>
              <a:buNone/>
            </a:pPr>
            <a:r>
              <a:rPr lang="pl-PL" dirty="0" smtClean="0"/>
              <a:t>Postępowanie w sprawie udzielenia pozwolenia na prowadzenie robót budowlanych przy zabytku wpisanym do rejestru lub w jego otoczeniu jest postępowaniem odrębnym, niezależnym od postępowania o wydanie pozwolenia na budowę.</a:t>
            </a:r>
            <a:endParaRPr lang="pl-P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Pożyteczne strony www</a:t>
            </a:r>
            <a:endParaRPr lang="pl-PL" dirty="0"/>
          </a:p>
        </p:txBody>
      </p:sp>
      <p:sp>
        <p:nvSpPr>
          <p:cNvPr id="3" name="Symbol zastępczy zawartości 2"/>
          <p:cNvSpPr>
            <a:spLocks noGrp="1"/>
          </p:cNvSpPr>
          <p:nvPr>
            <p:ph idx="1"/>
          </p:nvPr>
        </p:nvSpPr>
        <p:spPr/>
        <p:txBody>
          <a:bodyPr/>
          <a:lstStyle/>
          <a:p>
            <a:r>
              <a:rPr lang="pl-PL" dirty="0" smtClean="0">
                <a:hlinkClick r:id="rId2"/>
              </a:rPr>
              <a:t>Narodowy Instytut  dziedzictwa www.nid.pl</a:t>
            </a:r>
            <a:endParaRPr lang="pl-PL" dirty="0" smtClean="0"/>
          </a:p>
          <a:p>
            <a:pPr marL="36576" indent="0">
              <a:buNone/>
            </a:pPr>
            <a:r>
              <a:rPr lang="pl-PL" dirty="0"/>
              <a:t> </a:t>
            </a:r>
            <a:r>
              <a:rPr lang="pl-PL" dirty="0" smtClean="0"/>
              <a:t>   lista pomników historii</a:t>
            </a:r>
          </a:p>
          <a:p>
            <a:pPr marL="36576" indent="0">
              <a:buNone/>
            </a:pPr>
            <a:r>
              <a:rPr lang="pl-PL" dirty="0"/>
              <a:t> </a:t>
            </a:r>
            <a:r>
              <a:rPr lang="pl-PL" dirty="0" smtClean="0"/>
              <a:t>   krajowa ewidencja zabytków</a:t>
            </a:r>
          </a:p>
          <a:p>
            <a:pPr marL="36576" indent="0">
              <a:buNone/>
            </a:pPr>
            <a:endParaRPr lang="pl-PL" dirty="0"/>
          </a:p>
        </p:txBody>
      </p:sp>
    </p:spTree>
    <p:extLst>
      <p:ext uri="{BB962C8B-B14F-4D97-AF65-F5344CB8AC3E}">
        <p14:creationId xmlns:p14="http://schemas.microsoft.com/office/powerpoint/2010/main" xmlns="" val="179238986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Art. 36 ust. 1 </a:t>
            </a:r>
            <a:r>
              <a:rPr lang="pl-PL" dirty="0" err="1" smtClean="0"/>
              <a:t>uoz</a:t>
            </a:r>
            <a:r>
              <a:rPr lang="pl-PL" sz="2700" dirty="0" smtClean="0"/>
              <a:t> Pozwolenia wojewódzkiego konserwatora zabytków wymaga:</a:t>
            </a:r>
            <a:endParaRPr lang="pl-PL" sz="2700" dirty="0"/>
          </a:p>
        </p:txBody>
      </p:sp>
      <p:sp>
        <p:nvSpPr>
          <p:cNvPr id="3" name="Symbol zastępczy zawartości 2"/>
          <p:cNvSpPr>
            <a:spLocks noGrp="1"/>
          </p:cNvSpPr>
          <p:nvPr>
            <p:ph idx="1"/>
          </p:nvPr>
        </p:nvSpPr>
        <p:spPr>
          <a:xfrm>
            <a:off x="457200" y="1600200"/>
            <a:ext cx="8075240" cy="5069160"/>
          </a:xfrm>
        </p:spPr>
        <p:txBody>
          <a:bodyPr>
            <a:normAutofit fontScale="92500"/>
          </a:bodyPr>
          <a:lstStyle/>
          <a:p>
            <a:pPr>
              <a:buNone/>
            </a:pPr>
            <a:r>
              <a:rPr lang="pl-PL" dirty="0" smtClean="0"/>
              <a:t>1) prowadzenie prac konserwatorskich, restauratorskich lub robót budowlanych przy zabytku wpisanym do rejestru;</a:t>
            </a:r>
          </a:p>
          <a:p>
            <a:pPr>
              <a:buNone/>
            </a:pPr>
            <a:r>
              <a:rPr lang="pl-PL" dirty="0" smtClean="0"/>
              <a:t>2) wykonywanie robót budowlanych w otoczeniu zabytku;</a:t>
            </a:r>
          </a:p>
          <a:p>
            <a:pPr>
              <a:buNone/>
            </a:pPr>
            <a:r>
              <a:rPr lang="pl-PL" dirty="0" smtClean="0"/>
              <a:t>10) umieszczanie na zabytku wpisanym do rejestru urządzeń technicznych, tablic, reklam oraz napisów; </a:t>
            </a:r>
          </a:p>
          <a:p>
            <a:pPr>
              <a:buNone/>
            </a:pPr>
            <a:r>
              <a:rPr lang="pl-PL" dirty="0" smtClean="0"/>
              <a:t>11) podejmowanie innych działań, które mogłyby prowadzić do naruszenia substancji lub zmiany wyglądu zabytku wpisanego do rejestru;</a:t>
            </a:r>
          </a:p>
          <a:p>
            <a:pPr>
              <a:buNone/>
            </a:pPr>
            <a:endParaRPr lang="pl-PL" dirty="0" smtClean="0"/>
          </a:p>
          <a:p>
            <a:endParaRPr lang="pl-PL"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Remont zabytku</a:t>
            </a:r>
            <a:endParaRPr lang="pl-PL" dirty="0"/>
          </a:p>
        </p:txBody>
      </p:sp>
      <p:sp>
        <p:nvSpPr>
          <p:cNvPr id="3" name="Symbol zastępczy zawartości 2"/>
          <p:cNvSpPr>
            <a:spLocks noGrp="1"/>
          </p:cNvSpPr>
          <p:nvPr>
            <p:ph idx="1"/>
          </p:nvPr>
        </p:nvSpPr>
        <p:spPr>
          <a:xfrm>
            <a:off x="457200" y="1196752"/>
            <a:ext cx="7931224" cy="4929411"/>
          </a:xfrm>
        </p:spPr>
        <p:txBody>
          <a:bodyPr>
            <a:normAutofit fontScale="92500" lnSpcReduction="20000"/>
          </a:bodyPr>
          <a:lstStyle/>
          <a:p>
            <a:r>
              <a:rPr lang="pl-PL" dirty="0" smtClean="0"/>
              <a:t>Art. 29 ust 2 Prawa budowlanego Pozwolenia na budowę nie wymaga wykonywanie robót budowlanych polegających na:</a:t>
            </a:r>
          </a:p>
          <a:p>
            <a:endParaRPr lang="pl-PL" dirty="0" smtClean="0"/>
          </a:p>
          <a:p>
            <a:pPr>
              <a:buNone/>
            </a:pPr>
            <a:r>
              <a:rPr lang="pl-PL" dirty="0" smtClean="0"/>
              <a:t>1) remoncie istniejących obiektów budowlanych i urządzeń budowlanych, z wyjątkiem obiektów wpisanych do rejestru zabytków;</a:t>
            </a:r>
          </a:p>
          <a:p>
            <a:pPr>
              <a:buNone/>
            </a:pPr>
            <a:r>
              <a:rPr lang="pl-PL" dirty="0" smtClean="0"/>
              <a:t>6) instalowaniu tablic i urządzeń reklamowych, z wyjątkiem usytuowanych na obiektach wpisanych do rejestru zabytków w rozumieniu przepisów o ochronie zabytków i opiece nad zabytkami</a:t>
            </a:r>
          </a:p>
          <a:p>
            <a:endParaRPr lang="pl-PL"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0"/>
            <a:ext cx="7467600" cy="1143000"/>
          </a:xfrm>
        </p:spPr>
        <p:txBody>
          <a:bodyPr/>
          <a:lstStyle/>
          <a:p>
            <a:r>
              <a:rPr lang="pl-PL" dirty="0" smtClean="0"/>
              <a:t>Pozwolenie WKZ</a:t>
            </a:r>
            <a:endParaRPr lang="pl-PL" dirty="0"/>
          </a:p>
        </p:txBody>
      </p:sp>
      <p:sp>
        <p:nvSpPr>
          <p:cNvPr id="3" name="Symbol zastępczy zawartości 2"/>
          <p:cNvSpPr>
            <a:spLocks noGrp="1"/>
          </p:cNvSpPr>
          <p:nvPr>
            <p:ph idx="1"/>
          </p:nvPr>
        </p:nvSpPr>
        <p:spPr>
          <a:xfrm>
            <a:off x="457200" y="953344"/>
            <a:ext cx="8686800" cy="5904656"/>
          </a:xfrm>
        </p:spPr>
        <p:txBody>
          <a:bodyPr>
            <a:normAutofit fontScale="62500" lnSpcReduction="20000"/>
          </a:bodyPr>
          <a:lstStyle/>
          <a:p>
            <a:pPr>
              <a:buNone/>
            </a:pPr>
            <a:r>
              <a:rPr lang="pl-PL" b="1" dirty="0" smtClean="0"/>
              <a:t>Art. 39.</a:t>
            </a:r>
            <a:r>
              <a:rPr lang="pl-PL" dirty="0" smtClean="0"/>
              <a:t> 1. PB</a:t>
            </a:r>
          </a:p>
          <a:p>
            <a:r>
              <a:rPr lang="pl-PL" dirty="0" smtClean="0"/>
              <a:t> Prowadzenie robót budowlanych przy obiekcie budowlanym wpisanym do rejestru zabytków lub na obszarze wpisanym do rejestru zabytków wymaga, przed wydaniem decyzji o pozwoleniu na budowę, uzyskania pozwolenia na prowadzenie tych robót, wydanego przez właściwego wojewódzkiego konserwatora zabytków.</a:t>
            </a:r>
          </a:p>
          <a:p>
            <a:pPr>
              <a:buNone/>
            </a:pPr>
            <a:endParaRPr lang="pl-PL" dirty="0" smtClean="0"/>
          </a:p>
          <a:p>
            <a:r>
              <a:rPr lang="pl-PL" dirty="0" smtClean="0"/>
              <a:t>2. Pozwolenie na rozbiórkę obiektu budowlanego wpisanego do rejestru zabytków może być wydane po uzyskaniu decyzji Generalnego Konserwatora Zabytków działającego w imieniu ministra właściwego do spraw kultury i ochrony dziedzictwa narodowego o skreśleniu tego obiektu z rejestru zabytków.</a:t>
            </a:r>
          </a:p>
          <a:p>
            <a:pPr>
              <a:buNone/>
            </a:pPr>
            <a:endParaRPr lang="pl-PL" dirty="0" smtClean="0"/>
          </a:p>
          <a:p>
            <a:r>
              <a:rPr lang="pl-PL" dirty="0" smtClean="0"/>
              <a:t>3. W stosunku do obiektów budowlanych oraz obszarów niewpisanych do rejestru zabytków, a ujętych w gminnej ewidencji zabytków, pozwolenie na budowę lub rozbiórkę obiektu budowlanego wydaje właściwy organ w uzgodnieniu z wojewódzkim konserwatorem zabytków.</a:t>
            </a:r>
          </a:p>
          <a:p>
            <a:pPr>
              <a:buNone/>
            </a:pPr>
            <a:endParaRPr lang="pl-PL" dirty="0" smtClean="0"/>
          </a:p>
          <a:p>
            <a:r>
              <a:rPr lang="pl-PL" dirty="0" smtClean="0"/>
              <a:t>4. Wojewódzki konserwator zabytków jest obowiązany zająć stanowisko w sprawie wniosku o pozwolenie na budowę lub rozbiórkę obiektów budowlanych, o których mowa w ust. 3, w terminie 30 dni od dnia jego doręczenia. Niezajęcie stanowiska w tym terminie uznaje się jako brak zastrzeżeń do przedstawionych we wniosku rozwiązań projektowych.</a:t>
            </a:r>
          </a:p>
          <a:p>
            <a:endParaRPr lang="pl-PL"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686800" cy="1143000"/>
          </a:xfrm>
        </p:spPr>
        <p:txBody>
          <a:bodyPr>
            <a:normAutofit/>
          </a:bodyPr>
          <a:lstStyle/>
          <a:p>
            <a:pPr fontAlgn="auto">
              <a:spcAft>
                <a:spcPts val="0"/>
              </a:spcAft>
              <a:defRPr/>
            </a:pPr>
            <a:r>
              <a:rPr lang="pl-PL" dirty="0" smtClean="0"/>
              <a:t>Pozwolenie WKZ - art. 36 UOZ</a:t>
            </a:r>
            <a:endParaRPr lang="pl-PL" dirty="0"/>
          </a:p>
        </p:txBody>
      </p:sp>
      <p:sp>
        <p:nvSpPr>
          <p:cNvPr id="3" name="Symbol zastępczy zawartości 2"/>
          <p:cNvSpPr>
            <a:spLocks noGrp="1"/>
          </p:cNvSpPr>
          <p:nvPr>
            <p:ph idx="1"/>
          </p:nvPr>
        </p:nvSpPr>
        <p:spPr>
          <a:xfrm>
            <a:off x="250825" y="908050"/>
            <a:ext cx="8893175" cy="5949950"/>
          </a:xfrm>
        </p:spPr>
        <p:txBody>
          <a:bodyPr>
            <a:normAutofit fontScale="70000" lnSpcReduction="20000"/>
          </a:bodyPr>
          <a:lstStyle/>
          <a:p>
            <a:pPr marL="36576" indent="0" fontAlgn="auto">
              <a:spcAft>
                <a:spcPts val="0"/>
              </a:spcAft>
              <a:buFont typeface="Wingdings 2"/>
              <a:buNone/>
              <a:defRPr/>
            </a:pPr>
            <a:endParaRPr lang="pl-PL" dirty="0"/>
          </a:p>
          <a:p>
            <a:pPr marL="36576" indent="0" fontAlgn="auto">
              <a:spcAft>
                <a:spcPts val="0"/>
              </a:spcAft>
              <a:buFont typeface="Wingdings 2"/>
              <a:buNone/>
              <a:defRPr/>
            </a:pPr>
            <a:endParaRPr lang="pl-PL" dirty="0"/>
          </a:p>
          <a:p>
            <a:pPr marL="420624" indent="-384048" fontAlgn="auto">
              <a:spcAft>
                <a:spcPts val="0"/>
              </a:spcAft>
              <a:buFont typeface="Wingdings 2"/>
              <a:buChar char=""/>
              <a:defRPr/>
            </a:pPr>
            <a:r>
              <a:rPr lang="pl-PL" dirty="0"/>
              <a:t>1) </a:t>
            </a:r>
            <a:r>
              <a:rPr lang="pl-PL" sz="3400" dirty="0"/>
              <a:t>prowadzenie prac konserwatorskich, restauratorskich lub robót </a:t>
            </a:r>
            <a:r>
              <a:rPr lang="pl-PL" sz="3400" dirty="0" smtClean="0"/>
              <a:t>budowlanych  przy </a:t>
            </a:r>
            <a:r>
              <a:rPr lang="pl-PL" sz="3400" dirty="0"/>
              <a:t>zabytku wpisanym do rejestru;</a:t>
            </a:r>
          </a:p>
          <a:p>
            <a:pPr marL="420624" indent="-384048" fontAlgn="auto">
              <a:spcAft>
                <a:spcPts val="0"/>
              </a:spcAft>
              <a:buFont typeface="Wingdings 2"/>
              <a:buChar char=""/>
              <a:defRPr/>
            </a:pPr>
            <a:r>
              <a:rPr lang="pl-PL" sz="3400" dirty="0"/>
              <a:t>2) wykonywanie robót budowlanych w otoczeniu zabytku;</a:t>
            </a:r>
          </a:p>
          <a:p>
            <a:pPr marL="420624" indent="-384048" fontAlgn="auto">
              <a:spcAft>
                <a:spcPts val="0"/>
              </a:spcAft>
              <a:buFont typeface="Wingdings 2"/>
              <a:buChar char=""/>
              <a:defRPr/>
            </a:pPr>
            <a:r>
              <a:rPr lang="pl-PL" sz="3400" dirty="0"/>
              <a:t>3) prowadzenie badań konserwatorskich zabytku wpisanego do rejestru;</a:t>
            </a:r>
          </a:p>
          <a:p>
            <a:pPr marL="420624" indent="-384048" fontAlgn="auto">
              <a:spcAft>
                <a:spcPts val="0"/>
              </a:spcAft>
              <a:buFont typeface="Wingdings 2"/>
              <a:buChar char=""/>
              <a:defRPr/>
            </a:pPr>
            <a:r>
              <a:rPr lang="pl-PL" sz="3400" dirty="0" smtClean="0"/>
              <a:t>4</a:t>
            </a:r>
            <a:r>
              <a:rPr lang="pl-PL" sz="3400" dirty="0"/>
              <a:t>) prowadzenie badań architektonicznych zabytku wpisanego do rejestru</a:t>
            </a:r>
            <a:r>
              <a:rPr lang="pl-PL" sz="3400" dirty="0" smtClean="0"/>
              <a:t>;</a:t>
            </a:r>
          </a:p>
          <a:p>
            <a:pPr marL="420624" indent="-384048" fontAlgn="auto">
              <a:spcAft>
                <a:spcPts val="0"/>
              </a:spcAft>
              <a:buFont typeface="Wingdings 2"/>
              <a:buChar char=""/>
              <a:defRPr/>
            </a:pPr>
            <a:endParaRPr lang="pl-PL" sz="3400" dirty="0"/>
          </a:p>
          <a:p>
            <a:pPr marL="420624" indent="-384048" fontAlgn="auto">
              <a:spcAft>
                <a:spcPts val="0"/>
              </a:spcAft>
              <a:buFont typeface="Wingdings 2"/>
              <a:buChar char=""/>
              <a:defRPr/>
            </a:pPr>
            <a:r>
              <a:rPr lang="pl-PL" sz="3400" dirty="0"/>
              <a:t>5) prowadzenie badań archeologicznych</a:t>
            </a:r>
            <a:r>
              <a:rPr lang="pl-PL" sz="3400" dirty="0" smtClean="0"/>
              <a:t>;</a:t>
            </a:r>
          </a:p>
          <a:p>
            <a:pPr marL="420624" indent="-384048" fontAlgn="auto">
              <a:spcAft>
                <a:spcPts val="0"/>
              </a:spcAft>
              <a:buFont typeface="Wingdings 2"/>
              <a:buChar char=""/>
              <a:defRPr/>
            </a:pPr>
            <a:endParaRPr lang="pl-PL" sz="3400" dirty="0"/>
          </a:p>
          <a:p>
            <a:pPr marL="420624" indent="-384048" fontAlgn="auto">
              <a:spcAft>
                <a:spcPts val="0"/>
              </a:spcAft>
              <a:buFont typeface="Wingdings 2"/>
              <a:buChar char=""/>
              <a:defRPr/>
            </a:pPr>
            <a:r>
              <a:rPr lang="pl-PL" sz="3400" dirty="0" smtClean="0"/>
              <a:t>12</a:t>
            </a:r>
            <a:r>
              <a:rPr lang="pl-PL" sz="3400" dirty="0"/>
              <a:t>) poszukiwanie ukrytych lub porzuconych zabytków ruchomych, w tym </a:t>
            </a:r>
            <a:r>
              <a:rPr lang="pl-PL" sz="3400" dirty="0" smtClean="0"/>
              <a:t>zabytków archeologicznych</a:t>
            </a:r>
            <a:r>
              <a:rPr lang="pl-PL" sz="3400" dirty="0"/>
              <a:t>, przy użyciu wszelkiego rodzaju urządzeń </a:t>
            </a:r>
            <a:r>
              <a:rPr lang="pl-PL" sz="3400" dirty="0" smtClean="0"/>
              <a:t>elektronicznych i </a:t>
            </a:r>
            <a:r>
              <a:rPr lang="pl-PL" sz="3400" dirty="0"/>
              <a:t>technicznych oraz sprzętu do nurkowania</a:t>
            </a:r>
          </a:p>
        </p:txBody>
      </p:sp>
    </p:spTree>
    <p:extLst>
      <p:ext uri="{BB962C8B-B14F-4D97-AF65-F5344CB8AC3E}">
        <p14:creationId xmlns:p14="http://schemas.microsoft.com/office/powerpoint/2010/main" xmlns="" val="10589477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ytuł 1"/>
          <p:cNvSpPr>
            <a:spLocks noGrp="1"/>
          </p:cNvSpPr>
          <p:nvPr>
            <p:ph type="title"/>
          </p:nvPr>
        </p:nvSpPr>
        <p:spPr/>
        <p:txBody>
          <a:bodyPr/>
          <a:lstStyle/>
          <a:p>
            <a:r>
              <a:rPr lang="pl-PL" smtClean="0"/>
              <a:t>Pozwolenie WKZ c.d.</a:t>
            </a:r>
          </a:p>
        </p:txBody>
      </p:sp>
      <p:sp>
        <p:nvSpPr>
          <p:cNvPr id="3" name="Symbol zastępczy zawartości 2"/>
          <p:cNvSpPr>
            <a:spLocks noGrp="1"/>
          </p:cNvSpPr>
          <p:nvPr>
            <p:ph idx="1"/>
          </p:nvPr>
        </p:nvSpPr>
        <p:spPr>
          <a:xfrm>
            <a:off x="107950" y="1268413"/>
            <a:ext cx="9036050" cy="5329237"/>
          </a:xfrm>
        </p:spPr>
        <p:txBody>
          <a:bodyPr>
            <a:normAutofit fontScale="70000" lnSpcReduction="20000"/>
          </a:bodyPr>
          <a:lstStyle/>
          <a:p>
            <a:pPr marL="420624" indent="-384048" fontAlgn="auto">
              <a:spcAft>
                <a:spcPts val="0"/>
              </a:spcAft>
              <a:buFont typeface="Wingdings 2"/>
              <a:buChar char=""/>
              <a:defRPr/>
            </a:pPr>
            <a:r>
              <a:rPr lang="pl-PL" sz="3200" dirty="0" smtClean="0"/>
              <a:t>6) przemieszczanie </a:t>
            </a:r>
            <a:r>
              <a:rPr lang="pl-PL" sz="3200" dirty="0"/>
              <a:t>zabytku nieruchomego wpisanego do rejestru;</a:t>
            </a:r>
          </a:p>
          <a:p>
            <a:pPr marL="420624" indent="-384048" fontAlgn="auto">
              <a:spcAft>
                <a:spcPts val="0"/>
              </a:spcAft>
              <a:buFont typeface="Wingdings 2"/>
              <a:buChar char=""/>
              <a:defRPr/>
            </a:pPr>
            <a:r>
              <a:rPr lang="pl-PL" sz="3200" dirty="0"/>
              <a:t>7) trwałe przeniesienie zabytku ruchomego wpisanego do rejestru</a:t>
            </a:r>
            <a:r>
              <a:rPr lang="pl-PL" sz="3200" dirty="0" smtClean="0"/>
              <a:t>,              </a:t>
            </a:r>
            <a:r>
              <a:rPr lang="pl-PL" sz="3200" dirty="0"/>
              <a:t>z </a:t>
            </a:r>
            <a:r>
              <a:rPr lang="pl-PL" sz="3200" dirty="0" smtClean="0"/>
              <a:t>naruszeniem ustalonego </a:t>
            </a:r>
            <a:r>
              <a:rPr lang="pl-PL" sz="3200" dirty="0"/>
              <a:t>tradycją wystroju wnętrza, w którym zabytek ten się znajduje</a:t>
            </a:r>
            <a:r>
              <a:rPr lang="pl-PL" sz="3200" dirty="0" smtClean="0"/>
              <a:t>;</a:t>
            </a:r>
          </a:p>
          <a:p>
            <a:pPr marL="420624" indent="-384048" fontAlgn="auto">
              <a:spcAft>
                <a:spcPts val="0"/>
              </a:spcAft>
              <a:buFont typeface="Wingdings 2"/>
              <a:buChar char=""/>
              <a:defRPr/>
            </a:pPr>
            <a:endParaRPr lang="pl-PL" sz="3200" dirty="0"/>
          </a:p>
          <a:p>
            <a:pPr marL="420624" indent="-384048" fontAlgn="auto">
              <a:spcAft>
                <a:spcPts val="0"/>
              </a:spcAft>
              <a:buFont typeface="Wingdings 2"/>
              <a:buChar char=""/>
              <a:defRPr/>
            </a:pPr>
            <a:r>
              <a:rPr lang="pl-PL" sz="3200" dirty="0"/>
              <a:t>8) dokonywanie </a:t>
            </a:r>
            <a:r>
              <a:rPr lang="pl-PL" sz="3200" b="1" dirty="0">
                <a:solidFill>
                  <a:srgbClr val="0070C0"/>
                </a:solidFill>
              </a:rPr>
              <a:t>podziału zabytku nieruchomego </a:t>
            </a:r>
            <a:r>
              <a:rPr lang="pl-PL" sz="3200" dirty="0"/>
              <a:t>wpisanego do rejestru;</a:t>
            </a:r>
          </a:p>
          <a:p>
            <a:pPr marL="420624" indent="-384048" fontAlgn="auto">
              <a:spcAft>
                <a:spcPts val="0"/>
              </a:spcAft>
              <a:buFont typeface="Wingdings 2"/>
              <a:buChar char=""/>
              <a:defRPr/>
            </a:pPr>
            <a:r>
              <a:rPr lang="pl-PL" sz="3200" dirty="0"/>
              <a:t>9) zmiana przeznaczenia zabytku wpisanego do rejestru lub sposobu </a:t>
            </a:r>
            <a:r>
              <a:rPr lang="pl-PL" sz="3200" dirty="0" smtClean="0"/>
              <a:t>korzystania z </a:t>
            </a:r>
            <a:r>
              <a:rPr lang="pl-PL" sz="3200" dirty="0"/>
              <a:t>tego zabytku</a:t>
            </a:r>
            <a:r>
              <a:rPr lang="pl-PL" sz="3200" dirty="0" smtClean="0"/>
              <a:t>;</a:t>
            </a:r>
          </a:p>
          <a:p>
            <a:pPr marL="36576" indent="0" fontAlgn="auto">
              <a:spcAft>
                <a:spcPts val="0"/>
              </a:spcAft>
              <a:buNone/>
              <a:defRPr/>
            </a:pPr>
            <a:endParaRPr lang="pl-PL" sz="3200" dirty="0"/>
          </a:p>
          <a:p>
            <a:pPr marL="420624" indent="-384048" fontAlgn="auto">
              <a:spcAft>
                <a:spcPts val="0"/>
              </a:spcAft>
              <a:buFont typeface="Wingdings 2"/>
              <a:buChar char=""/>
              <a:defRPr/>
            </a:pPr>
            <a:r>
              <a:rPr lang="pl-PL" sz="3200" dirty="0"/>
              <a:t>10) </a:t>
            </a:r>
            <a:r>
              <a:rPr lang="pl-PL" sz="3200" b="1" dirty="0">
                <a:solidFill>
                  <a:srgbClr val="0070C0"/>
                </a:solidFill>
              </a:rPr>
              <a:t>umieszczanie na zabytku wpisanym do rejestru urządzeń technicznych, tablic</a:t>
            </a:r>
            <a:r>
              <a:rPr lang="pl-PL" sz="3200" b="1" dirty="0" smtClean="0">
                <a:solidFill>
                  <a:srgbClr val="0070C0"/>
                </a:solidFill>
              </a:rPr>
              <a:t>, reklam </a:t>
            </a:r>
            <a:r>
              <a:rPr lang="pl-PL" sz="3200" b="1" dirty="0">
                <a:solidFill>
                  <a:srgbClr val="0070C0"/>
                </a:solidFill>
              </a:rPr>
              <a:t>oraz napisów</a:t>
            </a:r>
            <a:r>
              <a:rPr lang="pl-PL" sz="3200" dirty="0" smtClean="0"/>
              <a:t>;</a:t>
            </a:r>
          </a:p>
          <a:p>
            <a:pPr marL="420624" indent="-384048" fontAlgn="auto">
              <a:spcAft>
                <a:spcPts val="0"/>
              </a:spcAft>
              <a:buFont typeface="Wingdings 2"/>
              <a:buChar char=""/>
              <a:defRPr/>
            </a:pPr>
            <a:endParaRPr lang="pl-PL" sz="3200" dirty="0"/>
          </a:p>
          <a:p>
            <a:pPr marL="420624" indent="-384048" fontAlgn="auto">
              <a:spcAft>
                <a:spcPts val="0"/>
              </a:spcAft>
              <a:buFont typeface="Wingdings 2"/>
              <a:buChar char=""/>
              <a:defRPr/>
            </a:pPr>
            <a:r>
              <a:rPr lang="pl-PL" sz="3200" dirty="0"/>
              <a:t>11) podejmowanie innych działań, które mogłyby prowadzić do naruszenia substancji lub zmiany wyglądu zabytku wpisanego do rejestru;</a:t>
            </a:r>
          </a:p>
        </p:txBody>
      </p:sp>
    </p:spTree>
    <p:extLst>
      <p:ext uri="{BB962C8B-B14F-4D97-AF65-F5344CB8AC3E}">
        <p14:creationId xmlns:p14="http://schemas.microsoft.com/office/powerpoint/2010/main" xmlns="" val="5516846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686800" cy="1143000"/>
          </a:xfrm>
        </p:spPr>
        <p:txBody>
          <a:bodyPr>
            <a:normAutofit fontScale="90000"/>
          </a:bodyPr>
          <a:lstStyle/>
          <a:p>
            <a:pPr fontAlgn="auto">
              <a:spcAft>
                <a:spcPts val="0"/>
              </a:spcAft>
              <a:defRPr/>
            </a:pPr>
            <a:r>
              <a:rPr lang="pl-PL" dirty="0" smtClean="0"/>
              <a:t>Decyzja o nakazie prac konserwatorskich art. 49 UOZ</a:t>
            </a:r>
            <a:endParaRPr lang="pl-PL" dirty="0"/>
          </a:p>
        </p:txBody>
      </p:sp>
      <p:sp>
        <p:nvSpPr>
          <p:cNvPr id="3" name="Symbol zastępczy zawartości 2"/>
          <p:cNvSpPr>
            <a:spLocks noGrp="1"/>
          </p:cNvSpPr>
          <p:nvPr>
            <p:ph idx="1"/>
          </p:nvPr>
        </p:nvSpPr>
        <p:spPr>
          <a:xfrm>
            <a:off x="457200" y="1268413"/>
            <a:ext cx="8435975" cy="5689600"/>
          </a:xfrm>
        </p:spPr>
        <p:txBody>
          <a:bodyPr>
            <a:normAutofit fontScale="40000" lnSpcReduction="20000"/>
          </a:bodyPr>
          <a:lstStyle/>
          <a:p>
            <a:pPr marL="36576" indent="0" fontAlgn="auto">
              <a:spcAft>
                <a:spcPts val="0"/>
              </a:spcAft>
              <a:buFont typeface="Wingdings 2"/>
              <a:buNone/>
              <a:defRPr/>
            </a:pPr>
            <a:endParaRPr lang="pl-PL" dirty="0"/>
          </a:p>
          <a:p>
            <a:pPr marL="550926" indent="-514350" fontAlgn="auto">
              <a:spcAft>
                <a:spcPts val="0"/>
              </a:spcAft>
              <a:buFont typeface="Wingdings 2"/>
              <a:buAutoNum type="arabicPeriod"/>
              <a:defRPr/>
            </a:pPr>
            <a:r>
              <a:rPr lang="pl-PL" sz="4500" dirty="0" smtClean="0"/>
              <a:t>WKZ może </a:t>
            </a:r>
            <a:r>
              <a:rPr lang="pl-PL" sz="4500" dirty="0"/>
              <a:t>wydać decyzję nakazującą osobie </a:t>
            </a:r>
            <a:r>
              <a:rPr lang="pl-PL" sz="4500" dirty="0" smtClean="0"/>
              <a:t>fizycznej  lub jednostce organizacyjnej </a:t>
            </a:r>
            <a:r>
              <a:rPr lang="pl-PL" sz="4500" dirty="0"/>
              <a:t>posiadającej tytuł prawny do korzystania </a:t>
            </a:r>
            <a:r>
              <a:rPr lang="pl-PL" sz="4500" dirty="0" smtClean="0"/>
              <a:t>z  zabytku </a:t>
            </a:r>
            <a:r>
              <a:rPr lang="pl-PL" sz="4500" dirty="0"/>
              <a:t>wpisanego do rejestru, wynikający z prawa własności, </a:t>
            </a:r>
            <a:r>
              <a:rPr lang="pl-PL" sz="4500" dirty="0" smtClean="0"/>
              <a:t>użytkowania wieczystego</a:t>
            </a:r>
            <a:r>
              <a:rPr lang="pl-PL" sz="4500" dirty="0"/>
              <a:t>, trwałego zarządu albo ograniczonego prawa rzeczowego lub </a:t>
            </a:r>
            <a:r>
              <a:rPr lang="pl-PL" sz="4500" dirty="0" smtClean="0"/>
              <a:t>stosunku zobowiązaniowego</a:t>
            </a:r>
            <a:r>
              <a:rPr lang="pl-PL" sz="4500" dirty="0"/>
              <a:t>, </a:t>
            </a:r>
            <a:r>
              <a:rPr lang="pl-PL" sz="4500" b="1" dirty="0">
                <a:solidFill>
                  <a:srgbClr val="0070C0"/>
                </a:solidFill>
              </a:rPr>
              <a:t>przeprowadzenie, w terminie określonym w tej decyzji</a:t>
            </a:r>
            <a:r>
              <a:rPr lang="pl-PL" sz="4500" b="1" dirty="0" smtClean="0">
                <a:solidFill>
                  <a:srgbClr val="0070C0"/>
                </a:solidFill>
              </a:rPr>
              <a:t>, prac </a:t>
            </a:r>
            <a:r>
              <a:rPr lang="pl-PL" sz="4500" b="1" dirty="0">
                <a:solidFill>
                  <a:srgbClr val="0070C0"/>
                </a:solidFill>
              </a:rPr>
              <a:t>konserwatorskich lub robót </a:t>
            </a:r>
            <a:r>
              <a:rPr lang="pl-PL" sz="4500" b="1" dirty="0" smtClean="0">
                <a:solidFill>
                  <a:srgbClr val="0070C0"/>
                </a:solidFill>
              </a:rPr>
              <a:t>budowlanych, </a:t>
            </a:r>
            <a:r>
              <a:rPr lang="pl-PL" sz="4500" b="1" dirty="0">
                <a:solidFill>
                  <a:srgbClr val="0070C0"/>
                </a:solidFill>
              </a:rPr>
              <a:t>jeżeli </a:t>
            </a:r>
            <a:r>
              <a:rPr lang="pl-PL" sz="4500" b="1" dirty="0" smtClean="0">
                <a:solidFill>
                  <a:srgbClr val="0070C0"/>
                </a:solidFill>
              </a:rPr>
              <a:t>ich wykonanie </a:t>
            </a:r>
            <a:r>
              <a:rPr lang="pl-PL" sz="4500" b="1" dirty="0">
                <a:solidFill>
                  <a:srgbClr val="0070C0"/>
                </a:solidFill>
              </a:rPr>
              <a:t>jest niezbędne ze względu na zagrożenie zniszczeniem lub </a:t>
            </a:r>
            <a:r>
              <a:rPr lang="pl-PL" sz="4500" b="1" dirty="0" smtClean="0">
                <a:solidFill>
                  <a:srgbClr val="0070C0"/>
                </a:solidFill>
              </a:rPr>
              <a:t>istotnym uszkodzeniem </a:t>
            </a:r>
            <a:r>
              <a:rPr lang="pl-PL" sz="4500" b="1" dirty="0">
                <a:solidFill>
                  <a:srgbClr val="0070C0"/>
                </a:solidFill>
              </a:rPr>
              <a:t>tego zabytku</a:t>
            </a:r>
            <a:r>
              <a:rPr lang="pl-PL" sz="4500" b="1" dirty="0" smtClean="0">
                <a:solidFill>
                  <a:srgbClr val="0070C0"/>
                </a:solidFill>
              </a:rPr>
              <a:t>.</a:t>
            </a:r>
          </a:p>
          <a:p>
            <a:pPr marL="36576" indent="0" fontAlgn="auto">
              <a:spcAft>
                <a:spcPts val="0"/>
              </a:spcAft>
              <a:buFont typeface="Wingdings 2"/>
              <a:buNone/>
              <a:defRPr/>
            </a:pPr>
            <a:endParaRPr lang="pl-PL" sz="4500" dirty="0"/>
          </a:p>
          <a:p>
            <a:pPr marL="36576" indent="0" fontAlgn="auto">
              <a:spcAft>
                <a:spcPts val="0"/>
              </a:spcAft>
              <a:buFont typeface="Wingdings 2"/>
              <a:buNone/>
              <a:defRPr/>
            </a:pPr>
            <a:r>
              <a:rPr lang="pl-PL" sz="4500" dirty="0" smtClean="0"/>
              <a:t>Obowiązek uzyskania  pozwolenia </a:t>
            </a:r>
            <a:r>
              <a:rPr lang="pl-PL" sz="4500" dirty="0"/>
              <a:t>na budowę albo </a:t>
            </a:r>
            <a:r>
              <a:rPr lang="pl-PL" sz="4500" dirty="0" smtClean="0"/>
              <a:t>zgłoszenia robót </a:t>
            </a:r>
          </a:p>
          <a:p>
            <a:pPr marL="36576" indent="0" fontAlgn="auto">
              <a:spcAft>
                <a:spcPts val="0"/>
              </a:spcAft>
              <a:buFont typeface="Wingdings 2"/>
              <a:buNone/>
              <a:defRPr/>
            </a:pPr>
            <a:endParaRPr lang="pl-PL" sz="4500" dirty="0"/>
          </a:p>
          <a:p>
            <a:pPr marL="36576" indent="0" fontAlgn="auto">
              <a:spcAft>
                <a:spcPts val="0"/>
              </a:spcAft>
              <a:buFont typeface="Wingdings 2"/>
              <a:buNone/>
              <a:defRPr/>
            </a:pPr>
            <a:r>
              <a:rPr lang="pl-PL" sz="4500" dirty="0" smtClean="0"/>
              <a:t>3</a:t>
            </a:r>
            <a:r>
              <a:rPr lang="pl-PL" sz="4500" dirty="0"/>
              <a:t>. W przypadku wykonania zastępczego prac konserwatorskich lub robót </a:t>
            </a:r>
            <a:r>
              <a:rPr lang="pl-PL" sz="4500" dirty="0" smtClean="0"/>
              <a:t>budowlanych przy </a:t>
            </a:r>
            <a:r>
              <a:rPr lang="pl-PL" sz="4500" dirty="0"/>
              <a:t>zabytku nieruchomym wojewódzki konserwator zabytków wydaje </a:t>
            </a:r>
            <a:r>
              <a:rPr lang="pl-PL" sz="4500" dirty="0" smtClean="0"/>
              <a:t>decyzję określającą </a:t>
            </a:r>
            <a:r>
              <a:rPr lang="pl-PL" sz="4500" dirty="0"/>
              <a:t>wysokość wierzytelności Skarbu Państwa z tytułu </a:t>
            </a:r>
            <a:r>
              <a:rPr lang="pl-PL" sz="4500" dirty="0" smtClean="0"/>
              <a:t>wykonania zastępczego </a:t>
            </a:r>
            <a:r>
              <a:rPr lang="pl-PL" sz="4500" dirty="0"/>
              <a:t>tych prac lub robót, ich zakres oraz termin wymagalności tej wierzytelności</a:t>
            </a:r>
            <a:r>
              <a:rPr lang="pl-PL" sz="4500" dirty="0" smtClean="0"/>
              <a:t>. </a:t>
            </a:r>
          </a:p>
          <a:p>
            <a:pPr marL="36576" indent="0" fontAlgn="auto">
              <a:spcAft>
                <a:spcPts val="0"/>
              </a:spcAft>
              <a:buFont typeface="Wingdings 2"/>
              <a:buNone/>
              <a:defRPr/>
            </a:pPr>
            <a:endParaRPr lang="pl-PL" sz="4500" dirty="0"/>
          </a:p>
          <a:p>
            <a:pPr marL="36576" indent="0" fontAlgn="auto">
              <a:spcAft>
                <a:spcPts val="0"/>
              </a:spcAft>
              <a:buFont typeface="Wingdings 2"/>
              <a:buNone/>
              <a:defRPr/>
            </a:pPr>
            <a:r>
              <a:rPr lang="pl-PL" sz="4500" dirty="0"/>
              <a:t>4. Wierzytelność Skarbu Państwa z tytułu wykonania zastępczego prac </a:t>
            </a:r>
            <a:r>
              <a:rPr lang="pl-PL" sz="4500" dirty="0" smtClean="0"/>
              <a:t> może być zabezpieczona </a:t>
            </a:r>
            <a:r>
              <a:rPr lang="pl-PL" sz="4500" b="1" dirty="0" smtClean="0">
                <a:solidFill>
                  <a:srgbClr val="FF0000"/>
                </a:solidFill>
              </a:rPr>
              <a:t>hipoteką </a:t>
            </a:r>
            <a:r>
              <a:rPr lang="pl-PL" sz="4500" b="1" dirty="0">
                <a:solidFill>
                  <a:srgbClr val="FF0000"/>
                </a:solidFill>
              </a:rPr>
              <a:t>przymusową </a:t>
            </a:r>
            <a:r>
              <a:rPr lang="pl-PL" sz="4500" dirty="0"/>
              <a:t>na tej nieruchomości, na wniosek </a:t>
            </a:r>
            <a:r>
              <a:rPr lang="pl-PL" sz="4500" dirty="0" smtClean="0"/>
              <a:t>wojewódzkiego  konserwatora </a:t>
            </a:r>
            <a:r>
              <a:rPr lang="pl-PL" sz="4500" dirty="0"/>
              <a:t>zabytków, na podstawie decyzji, </a:t>
            </a:r>
          </a:p>
          <a:p>
            <a:pPr marL="36576" indent="0" fontAlgn="auto">
              <a:spcAft>
                <a:spcPts val="0"/>
              </a:spcAft>
              <a:buFont typeface="Wingdings 2"/>
              <a:buNone/>
              <a:defRPr/>
            </a:pPr>
            <a:r>
              <a:rPr lang="pl-PL" sz="4500" dirty="0"/>
              <a:t>5. Przepisu ust. 4 nie stosuje się do zabytków nieruchomych stanowiących </a:t>
            </a:r>
            <a:r>
              <a:rPr lang="pl-PL" sz="4500" dirty="0" smtClean="0"/>
              <a:t>własność Skarbu </a:t>
            </a:r>
            <a:r>
              <a:rPr lang="pl-PL" sz="4500" dirty="0"/>
              <a:t>Państwa.</a:t>
            </a:r>
          </a:p>
          <a:p>
            <a:pPr marL="420624" indent="-384048" fontAlgn="auto">
              <a:spcAft>
                <a:spcPts val="0"/>
              </a:spcAft>
              <a:buFont typeface="Wingdings 2"/>
              <a:buChar char=""/>
              <a:defRPr/>
            </a:pPr>
            <a:endParaRPr lang="pl-PL" sz="4500" dirty="0"/>
          </a:p>
        </p:txBody>
      </p:sp>
    </p:spTree>
    <p:extLst>
      <p:ext uri="{BB962C8B-B14F-4D97-AF65-F5344CB8AC3E}">
        <p14:creationId xmlns:p14="http://schemas.microsoft.com/office/powerpoint/2010/main" xmlns="" val="19052744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Rozbiórka zabytku</a:t>
            </a:r>
            <a:endParaRPr lang="pl-PL" dirty="0"/>
          </a:p>
        </p:txBody>
      </p:sp>
      <p:sp>
        <p:nvSpPr>
          <p:cNvPr id="3" name="Symbol zastępczy zawartości 2"/>
          <p:cNvSpPr>
            <a:spLocks noGrp="1"/>
          </p:cNvSpPr>
          <p:nvPr>
            <p:ph idx="1"/>
          </p:nvPr>
        </p:nvSpPr>
        <p:spPr/>
        <p:txBody>
          <a:bodyPr>
            <a:normAutofit fontScale="85000" lnSpcReduction="20000"/>
          </a:bodyPr>
          <a:lstStyle/>
          <a:p>
            <a:pPr>
              <a:buNone/>
            </a:pPr>
            <a:r>
              <a:rPr lang="pl-PL" b="1" dirty="0" smtClean="0"/>
              <a:t>Art. 31. </a:t>
            </a:r>
            <a:r>
              <a:rPr lang="pl-PL" dirty="0" smtClean="0"/>
              <a:t>1 PB</a:t>
            </a:r>
          </a:p>
          <a:p>
            <a:pPr>
              <a:buNone/>
            </a:pPr>
            <a:r>
              <a:rPr lang="pl-PL" dirty="0" smtClean="0"/>
              <a:t> Pozwolenia nie wymaga rozbiórka:</a:t>
            </a:r>
          </a:p>
          <a:p>
            <a:r>
              <a:rPr lang="pl-PL" dirty="0" smtClean="0"/>
              <a:t>1) budynków i budowli - niewpisanych do rejestru zabytków oraz nieobjętych ochroną konserwatorską - o wysokości poniżej 8 m, jeżeli ich odległość od granicy działki jest nie mniejsza niż połowa wysokości;</a:t>
            </a:r>
          </a:p>
          <a:p>
            <a:pPr>
              <a:buNone/>
            </a:pPr>
            <a:endParaRPr lang="pl-PL" dirty="0" smtClean="0"/>
          </a:p>
          <a:p>
            <a:r>
              <a:rPr lang="pl-PL" dirty="0" smtClean="0"/>
              <a:t>2) obiektów i urządzeń budowlanych, na budowę których nie jest wymagane pozwolenie na budowę, jeżeli nie podlegają ochronie jako zabytki.</a:t>
            </a:r>
          </a:p>
          <a:p>
            <a:endParaRPr lang="pl-PL"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0"/>
            <a:ext cx="7467600" cy="1143000"/>
          </a:xfrm>
        </p:spPr>
        <p:txBody>
          <a:bodyPr/>
          <a:lstStyle/>
          <a:p>
            <a:r>
              <a:rPr lang="pl-PL" dirty="0" smtClean="0"/>
              <a:t>Decyzja nakazująca rozbiórkę</a:t>
            </a:r>
            <a:endParaRPr lang="pl-PL" dirty="0"/>
          </a:p>
        </p:txBody>
      </p:sp>
      <p:sp>
        <p:nvSpPr>
          <p:cNvPr id="3" name="Symbol zastępczy zawartości 2"/>
          <p:cNvSpPr>
            <a:spLocks noGrp="1"/>
          </p:cNvSpPr>
          <p:nvPr>
            <p:ph idx="1"/>
          </p:nvPr>
        </p:nvSpPr>
        <p:spPr>
          <a:xfrm>
            <a:off x="457200" y="1196752"/>
            <a:ext cx="8003232" cy="5661248"/>
          </a:xfrm>
        </p:spPr>
        <p:txBody>
          <a:bodyPr>
            <a:normAutofit fontScale="70000" lnSpcReduction="20000"/>
          </a:bodyPr>
          <a:lstStyle/>
          <a:p>
            <a:pPr marL="36576" indent="0">
              <a:buNone/>
            </a:pPr>
            <a:r>
              <a:rPr lang="pl-PL" b="1" dirty="0" smtClean="0"/>
              <a:t>Art. 67. </a:t>
            </a:r>
            <a:r>
              <a:rPr lang="pl-PL" dirty="0" smtClean="0"/>
              <a:t>1. PB</a:t>
            </a:r>
          </a:p>
          <a:p>
            <a:pPr marL="36576" indent="0">
              <a:buNone/>
            </a:pPr>
            <a:r>
              <a:rPr lang="pl-PL" dirty="0" smtClean="0"/>
              <a:t> Jeżeli nieużytkowany lub niewykończony obiekt budowlany nie nadaje się do remontu, odbudowy lub wykończenia, właściwy organ wydaje decyzję nakazującą właścicielowi lub zarządcy rozbiórkę tego obiektu i uporządkowanie terenu oraz określającą terminy przystąpienia do tych robót i ich zakończenia.</a:t>
            </a:r>
          </a:p>
          <a:p>
            <a:pPr marL="36576" indent="0">
              <a:buNone/>
            </a:pPr>
            <a:endParaRPr lang="pl-PL" dirty="0" smtClean="0"/>
          </a:p>
          <a:p>
            <a:pPr marL="36576" indent="0">
              <a:buNone/>
            </a:pPr>
            <a:r>
              <a:rPr lang="pl-PL" dirty="0" smtClean="0"/>
              <a:t>2. Przepisu ust. 1 nie stosuje się do obiektów budowlanych wpisanych do rejestru zabytków.</a:t>
            </a:r>
          </a:p>
          <a:p>
            <a:pPr marL="36576" indent="0">
              <a:buNone/>
            </a:pPr>
            <a:endParaRPr lang="pl-PL" dirty="0" smtClean="0"/>
          </a:p>
          <a:p>
            <a:pPr marL="36576" indent="0">
              <a:buNone/>
            </a:pPr>
            <a:r>
              <a:rPr lang="pl-PL" dirty="0" smtClean="0"/>
              <a:t>3. W stosunku do obiektów budowlanych niewpisanych do rejestru zabytków, a objętych ochroną konserwatorską na podstawie miejscowego planu zagospodarowania przestrzennego, decyzję, o której mowa w ust. 1, właściwy organ wydaje po uzgodnieniu z wojewódzkim konserwatorem zabytków.</a:t>
            </a:r>
          </a:p>
          <a:p>
            <a:pPr marL="36576" indent="0">
              <a:buNone/>
            </a:pPr>
            <a:endParaRPr lang="pl-PL" dirty="0"/>
          </a:p>
          <a:p>
            <a:pPr marL="36576" indent="0">
              <a:buNone/>
            </a:pPr>
            <a:r>
              <a:rPr lang="pl-PL" dirty="0" smtClean="0"/>
              <a:t>4. Wojewódzki konserwator zabytków jest obowiązany zająć stanowisko w terminie 30 dni. Niezajęcie stanowiska w tym terminie uznaje się za uzgodnienie.</a:t>
            </a:r>
            <a:endParaRPr lang="pl-PL"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5858"/>
            <a:ext cx="8435280" cy="1143000"/>
          </a:xfrm>
        </p:spPr>
        <p:txBody>
          <a:bodyPr>
            <a:normAutofit fontScale="90000"/>
          </a:bodyPr>
          <a:lstStyle/>
          <a:p>
            <a:r>
              <a:rPr lang="pl-PL" dirty="0" smtClean="0"/>
              <a:t>Zabytki archeologiczne – prace budowlane</a:t>
            </a:r>
            <a:endParaRPr lang="pl-PL" dirty="0"/>
          </a:p>
        </p:txBody>
      </p:sp>
      <p:sp>
        <p:nvSpPr>
          <p:cNvPr id="3" name="Symbol zastępczy zawartości 2"/>
          <p:cNvSpPr>
            <a:spLocks noGrp="1"/>
          </p:cNvSpPr>
          <p:nvPr>
            <p:ph idx="1"/>
          </p:nvPr>
        </p:nvSpPr>
        <p:spPr>
          <a:xfrm>
            <a:off x="457200" y="1124744"/>
            <a:ext cx="8219256" cy="5472608"/>
          </a:xfrm>
        </p:spPr>
        <p:txBody>
          <a:bodyPr>
            <a:normAutofit fontScale="25000" lnSpcReduction="20000"/>
          </a:bodyPr>
          <a:lstStyle/>
          <a:p>
            <a:pPr>
              <a:defRPr/>
            </a:pPr>
            <a:r>
              <a:rPr lang="pl-PL" sz="6000" b="1" dirty="0"/>
              <a:t>Art. </a:t>
            </a:r>
            <a:r>
              <a:rPr lang="pl-PL" sz="6000" b="1" dirty="0" smtClean="0"/>
              <a:t>33 UOZ</a:t>
            </a:r>
          </a:p>
          <a:p>
            <a:pPr>
              <a:defRPr/>
            </a:pPr>
            <a:endParaRPr lang="pl-PL" sz="6000" dirty="0"/>
          </a:p>
          <a:p>
            <a:pPr marL="36576" indent="0">
              <a:lnSpc>
                <a:spcPct val="120000"/>
              </a:lnSpc>
              <a:spcBef>
                <a:spcPts val="0"/>
              </a:spcBef>
              <a:buNone/>
              <a:defRPr/>
            </a:pPr>
            <a:r>
              <a:rPr lang="pl-PL" sz="4300" dirty="0" smtClean="0"/>
              <a:t>1. </a:t>
            </a:r>
            <a:r>
              <a:rPr lang="pl-PL" sz="8000" dirty="0" smtClean="0"/>
              <a:t>Kto </a:t>
            </a:r>
            <a:r>
              <a:rPr lang="pl-PL" sz="8000" dirty="0"/>
              <a:t>przypadkowo znalazł przedmiot, co do którego istnieje przypuszczenie, iż jest on zabytkiem archeologicznym, jest obowiązany, przy użyciu dostępnych środków, zabezpieczyć ten przedmiot i oznakować miejsce jego znalezienia oraz niezwłocznie zawiadomić o znalezieniu tego przedmiotu właściwego wojewódzkiego konserwatora zabytków, a jeśli nie jest to możliwe, właściwego wójta (burmistrza, prezydenta miasta).</a:t>
            </a:r>
          </a:p>
          <a:p>
            <a:pPr marL="36576" indent="0">
              <a:lnSpc>
                <a:spcPct val="120000"/>
              </a:lnSpc>
              <a:spcBef>
                <a:spcPts val="0"/>
              </a:spcBef>
              <a:buNone/>
              <a:defRPr/>
            </a:pPr>
            <a:endParaRPr lang="pl-PL" sz="8000" dirty="0"/>
          </a:p>
          <a:p>
            <a:pPr marL="36576" indent="0">
              <a:lnSpc>
                <a:spcPct val="120000"/>
              </a:lnSpc>
              <a:spcBef>
                <a:spcPts val="0"/>
              </a:spcBef>
              <a:buNone/>
              <a:defRPr/>
            </a:pPr>
            <a:r>
              <a:rPr lang="pl-PL" sz="8000" dirty="0"/>
              <a:t>2. Wójt (burmistrz, prezydent miasta) jest obowiązany niezwłocznie, nie dłużej niż w terminie 3 dni, przekazać wojewódzkiemu konserwatorowi zabytków przyjęte zawiadomienie, o którym mowa w ust. 1.</a:t>
            </a:r>
          </a:p>
          <a:p>
            <a:pPr>
              <a:spcBef>
                <a:spcPts val="0"/>
              </a:spcBef>
              <a:defRPr/>
            </a:pPr>
            <a:endParaRPr lang="pl-PL" sz="8000" dirty="0"/>
          </a:p>
          <a:p>
            <a:pPr marL="36576" indent="0">
              <a:spcBef>
                <a:spcPts val="0"/>
              </a:spcBef>
              <a:buNone/>
              <a:defRPr/>
            </a:pPr>
            <a:r>
              <a:rPr lang="pl-PL" sz="8000" dirty="0"/>
              <a:t>3. W terminie 3 dni od dnia przyjęcia zawiadomienia, wojewódzki konserwator zabytków jest obowiązany dokonać oględzin znalezionego  przedmiotu i miejsca jego znalezienia oraz, w razie potrzeby, zorganizować badania archeologiczne</a:t>
            </a:r>
            <a:r>
              <a:rPr lang="pl-PL" sz="8000" dirty="0" smtClean="0"/>
              <a:t>.</a:t>
            </a:r>
            <a:endParaRPr lang="pl-PL" sz="80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850" y="-242888"/>
            <a:ext cx="8507413" cy="1143001"/>
          </a:xfrm>
        </p:spPr>
        <p:txBody>
          <a:bodyPr>
            <a:normAutofit fontScale="90000"/>
          </a:bodyPr>
          <a:lstStyle/>
          <a:p>
            <a:pPr fontAlgn="auto">
              <a:spcAft>
                <a:spcPts val="0"/>
              </a:spcAft>
              <a:defRPr/>
            </a:pPr>
            <a:r>
              <a:rPr lang="pl-PL" dirty="0" smtClean="0"/>
              <a:t>Odkrycie zabytku archeologicznego</a:t>
            </a:r>
            <a:endParaRPr lang="pl-PL" dirty="0"/>
          </a:p>
        </p:txBody>
      </p:sp>
      <p:sp>
        <p:nvSpPr>
          <p:cNvPr id="3" name="Symbol zastępczy zawartości 2"/>
          <p:cNvSpPr>
            <a:spLocks noGrp="1"/>
          </p:cNvSpPr>
          <p:nvPr>
            <p:ph idx="1"/>
          </p:nvPr>
        </p:nvSpPr>
        <p:spPr>
          <a:xfrm>
            <a:off x="457200" y="692150"/>
            <a:ext cx="8507413" cy="5434013"/>
          </a:xfrm>
        </p:spPr>
        <p:txBody>
          <a:bodyPr>
            <a:noAutofit/>
          </a:bodyPr>
          <a:lstStyle/>
          <a:p>
            <a:pPr marL="36576" indent="0" fontAlgn="auto">
              <a:spcAft>
                <a:spcPts val="0"/>
              </a:spcAft>
              <a:buFont typeface="Wingdings 2"/>
              <a:buNone/>
              <a:defRPr/>
            </a:pPr>
            <a:r>
              <a:rPr lang="pl-PL" sz="2000" dirty="0" smtClean="0"/>
              <a:t>Art. 32 UOZ </a:t>
            </a:r>
          </a:p>
          <a:p>
            <a:pPr marL="36576" indent="0" fontAlgn="auto">
              <a:spcAft>
                <a:spcPts val="0"/>
              </a:spcAft>
              <a:buFont typeface="Wingdings 2"/>
              <a:buNone/>
              <a:defRPr/>
            </a:pPr>
            <a:r>
              <a:rPr lang="pl-PL" sz="2000" dirty="0" smtClean="0"/>
              <a:t>Po </a:t>
            </a:r>
            <a:r>
              <a:rPr lang="pl-PL" sz="2000" dirty="0"/>
              <a:t>dokonaniu oględzin odkrytego przedmiotu wojewódzki konserwator </a:t>
            </a:r>
            <a:r>
              <a:rPr lang="pl-PL" sz="2000" dirty="0" smtClean="0"/>
              <a:t>zabytków wydaje </a:t>
            </a:r>
            <a:r>
              <a:rPr lang="pl-PL" sz="2000" dirty="0"/>
              <a:t>decyzję</a:t>
            </a:r>
            <a:r>
              <a:rPr lang="pl-PL" sz="2000" dirty="0" smtClean="0"/>
              <a:t>:</a:t>
            </a:r>
          </a:p>
          <a:p>
            <a:pPr marL="36576" indent="0" fontAlgn="auto">
              <a:spcAft>
                <a:spcPts val="0"/>
              </a:spcAft>
              <a:buFont typeface="Wingdings 2"/>
              <a:buNone/>
              <a:defRPr/>
            </a:pPr>
            <a:endParaRPr lang="pl-PL" sz="2000" dirty="0"/>
          </a:p>
          <a:p>
            <a:pPr marL="36576" indent="0" fontAlgn="auto">
              <a:spcAft>
                <a:spcPts val="0"/>
              </a:spcAft>
              <a:buFont typeface="Wingdings 2"/>
              <a:buNone/>
              <a:defRPr/>
            </a:pPr>
            <a:r>
              <a:rPr lang="pl-PL" sz="2000" dirty="0"/>
              <a:t>1) pozwalającą na kontynuację przerwanych robót, jeżeli odkryty </a:t>
            </a:r>
            <a:r>
              <a:rPr lang="pl-PL" sz="2000" dirty="0" smtClean="0"/>
              <a:t>przedmiot nie </a:t>
            </a:r>
            <a:r>
              <a:rPr lang="pl-PL" sz="2000" dirty="0"/>
              <a:t>jest zabytkiem;</a:t>
            </a:r>
          </a:p>
          <a:p>
            <a:pPr marL="420624" indent="-384048" fontAlgn="auto">
              <a:spcAft>
                <a:spcPts val="0"/>
              </a:spcAft>
              <a:buFont typeface="Wingdings 2"/>
              <a:buChar char=""/>
              <a:defRPr/>
            </a:pPr>
            <a:endParaRPr lang="pl-PL" sz="2000" dirty="0" smtClean="0"/>
          </a:p>
          <a:p>
            <a:pPr marL="36576" indent="0" fontAlgn="auto">
              <a:spcAft>
                <a:spcPts val="0"/>
              </a:spcAft>
              <a:buFont typeface="Wingdings 2"/>
              <a:buNone/>
              <a:defRPr/>
            </a:pPr>
            <a:r>
              <a:rPr lang="pl-PL" sz="2000" dirty="0" smtClean="0"/>
              <a:t>2</a:t>
            </a:r>
            <a:r>
              <a:rPr lang="pl-PL" sz="2000" dirty="0"/>
              <a:t>) pozwalającą na kontynuację przerwanych robót, jeżeli odkryty </a:t>
            </a:r>
            <a:r>
              <a:rPr lang="pl-PL" sz="2000" dirty="0" smtClean="0"/>
              <a:t>przedmiot jest </a:t>
            </a:r>
            <a:r>
              <a:rPr lang="pl-PL" sz="2000" dirty="0"/>
              <a:t>zabytkiem, a kontynuacja robót nie doprowadzi do jego zniszczenia </a:t>
            </a:r>
            <a:r>
              <a:rPr lang="pl-PL" sz="2000" dirty="0" smtClean="0"/>
              <a:t>lub uszkodzenia</a:t>
            </a:r>
            <a:r>
              <a:rPr lang="pl-PL" sz="2000" dirty="0"/>
              <a:t>;</a:t>
            </a:r>
          </a:p>
          <a:p>
            <a:pPr marL="36576" indent="0" fontAlgn="auto">
              <a:spcAft>
                <a:spcPts val="0"/>
              </a:spcAft>
              <a:buFont typeface="Wingdings 2"/>
              <a:buNone/>
              <a:defRPr/>
            </a:pPr>
            <a:endParaRPr lang="pl-PL" sz="2000" dirty="0" smtClean="0"/>
          </a:p>
          <a:p>
            <a:pPr marL="36576" indent="0" fontAlgn="auto">
              <a:spcAft>
                <a:spcPts val="0"/>
              </a:spcAft>
              <a:buFont typeface="Wingdings 2"/>
              <a:buNone/>
              <a:defRPr/>
            </a:pPr>
            <a:r>
              <a:rPr lang="pl-PL" sz="2000" dirty="0" smtClean="0"/>
              <a:t>3</a:t>
            </a:r>
            <a:r>
              <a:rPr lang="pl-PL" sz="2000" dirty="0"/>
              <a:t>) nakazującą dalsze wstrzymanie robót i przeprowadzenie, na koszt osoby </a:t>
            </a:r>
            <a:r>
              <a:rPr lang="pl-PL" sz="2000" dirty="0" smtClean="0"/>
              <a:t>fizycznej lub </a:t>
            </a:r>
            <a:r>
              <a:rPr lang="pl-PL" sz="2000" dirty="0"/>
              <a:t>jednostki organizacyjnej finansującej te roboty, badań </a:t>
            </a:r>
            <a:r>
              <a:rPr lang="pl-PL" sz="2000" dirty="0" smtClean="0"/>
              <a:t>archeologicznych w </a:t>
            </a:r>
            <a:r>
              <a:rPr lang="pl-PL" sz="2000" dirty="0"/>
              <a:t>niezbędnym zakresie.</a:t>
            </a:r>
          </a:p>
          <a:p>
            <a:pPr marL="36576" indent="0" fontAlgn="auto">
              <a:spcAft>
                <a:spcPts val="0"/>
              </a:spcAft>
              <a:buFont typeface="Wingdings 2"/>
              <a:buNone/>
              <a:defRPr/>
            </a:pPr>
            <a:endParaRPr lang="pl-PL" sz="2000" dirty="0" smtClean="0"/>
          </a:p>
          <a:p>
            <a:pPr marL="420624" indent="-384048" fontAlgn="auto">
              <a:spcAft>
                <a:spcPts val="0"/>
              </a:spcAft>
              <a:buFont typeface="Wingdings 2"/>
              <a:buChar char=""/>
              <a:defRPr/>
            </a:pPr>
            <a:endParaRPr lang="pl-PL" sz="2000" b="1" dirty="0">
              <a:solidFill>
                <a:srgbClr val="0070C0"/>
              </a:solidFill>
            </a:endParaRPr>
          </a:p>
        </p:txBody>
      </p:sp>
    </p:spTree>
    <p:extLst>
      <p:ext uri="{BB962C8B-B14F-4D97-AF65-F5344CB8AC3E}">
        <p14:creationId xmlns:p14="http://schemas.microsoft.com/office/powerpoint/2010/main" xmlns="" val="12372134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ytuł 1"/>
          <p:cNvSpPr>
            <a:spLocks noGrp="1"/>
          </p:cNvSpPr>
          <p:nvPr>
            <p:ph type="title"/>
          </p:nvPr>
        </p:nvSpPr>
        <p:spPr/>
        <p:txBody>
          <a:bodyPr/>
          <a:lstStyle/>
          <a:p>
            <a:r>
              <a:rPr lang="pl-PL" smtClean="0"/>
              <a:t>Organy ochrony zabytków</a:t>
            </a:r>
          </a:p>
        </p:txBody>
      </p:sp>
      <p:graphicFrame>
        <p:nvGraphicFramePr>
          <p:cNvPr id="4" name="Symbol zastępczy zawartości 3"/>
          <p:cNvGraphicFramePr>
            <a:graphicFrameLocks noGrp="1"/>
          </p:cNvGraphicFramePr>
          <p:nvPr>
            <p:ph idx="1"/>
          </p:nvPr>
        </p:nvGraphicFramePr>
        <p:xfrm>
          <a:off x="457200" y="1600200"/>
          <a:ext cx="7467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Świadectwo charakterystyki energetycznej</a:t>
            </a:r>
            <a:endParaRPr lang="pl-PL" dirty="0"/>
          </a:p>
        </p:txBody>
      </p:sp>
      <p:sp>
        <p:nvSpPr>
          <p:cNvPr id="3" name="Symbol zastępczy zawartości 2"/>
          <p:cNvSpPr>
            <a:spLocks noGrp="1"/>
          </p:cNvSpPr>
          <p:nvPr>
            <p:ph idx="1"/>
          </p:nvPr>
        </p:nvSpPr>
        <p:spPr/>
        <p:txBody>
          <a:bodyPr/>
          <a:lstStyle/>
          <a:p>
            <a:r>
              <a:rPr lang="pl-PL" dirty="0" smtClean="0"/>
              <a:t>Art. 5 ust.7 </a:t>
            </a:r>
            <a:r>
              <a:rPr lang="pl-PL" dirty="0" err="1" smtClean="0"/>
              <a:t>pkt</a:t>
            </a:r>
            <a:r>
              <a:rPr lang="pl-PL" dirty="0" smtClean="0"/>
              <a:t> 1) Prawa budowlanego</a:t>
            </a:r>
          </a:p>
          <a:p>
            <a:pPr>
              <a:buNone/>
            </a:pPr>
            <a:r>
              <a:rPr lang="pl-PL" dirty="0" smtClean="0"/>
              <a:t>   Przepisów art. 5 ust. 3-6 dotyczących świadectw charakterystyki energetycznej nie stosuje się do budynków:</a:t>
            </a:r>
          </a:p>
          <a:p>
            <a:pPr marL="36576" indent="0">
              <a:buNone/>
            </a:pPr>
            <a:endParaRPr lang="pl-PL" dirty="0" smtClean="0"/>
          </a:p>
          <a:p>
            <a:pPr marL="36576" indent="0">
              <a:buNone/>
            </a:pPr>
            <a:r>
              <a:rPr lang="pl-PL" dirty="0" smtClean="0"/>
              <a:t>podlegających ochronie na podstawie </a:t>
            </a:r>
            <a:r>
              <a:rPr lang="pl-PL" dirty="0" smtClean="0">
                <a:hlinkClick r:id="rId2"/>
              </a:rPr>
              <a:t>przepisów</a:t>
            </a:r>
            <a:r>
              <a:rPr lang="pl-PL" dirty="0" smtClean="0"/>
              <a:t> o ochronie zabytków i opiece nad zabytkami;</a:t>
            </a:r>
          </a:p>
          <a:p>
            <a:endParaRPr lang="pl-PL"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Odstępstwo od wymogów technicznych</a:t>
            </a:r>
            <a:endParaRPr lang="pl-PL" dirty="0"/>
          </a:p>
        </p:txBody>
      </p:sp>
      <p:sp>
        <p:nvSpPr>
          <p:cNvPr id="3" name="Symbol zastępczy zawartości 2"/>
          <p:cNvSpPr>
            <a:spLocks noGrp="1"/>
          </p:cNvSpPr>
          <p:nvPr>
            <p:ph idx="1"/>
          </p:nvPr>
        </p:nvSpPr>
        <p:spPr/>
        <p:txBody>
          <a:bodyPr>
            <a:normAutofit fontScale="92500" lnSpcReduction="10000"/>
          </a:bodyPr>
          <a:lstStyle/>
          <a:p>
            <a:pPr>
              <a:buNone/>
            </a:pPr>
            <a:r>
              <a:rPr lang="pl-PL" b="1" dirty="0" smtClean="0"/>
              <a:t>Art. 9. </a:t>
            </a:r>
            <a:r>
              <a:rPr lang="pl-PL" dirty="0" smtClean="0"/>
              <a:t>1 Prawa budowlanego . W przypadkach szczególnie uzasadnionych dopuszcza się odstępstwo od przepisów techniczno-budowlanych.</a:t>
            </a:r>
          </a:p>
          <a:p>
            <a:pPr>
              <a:buNone/>
            </a:pPr>
            <a:r>
              <a:rPr lang="pl-PL" dirty="0" smtClean="0"/>
              <a:t>Wymagana jest pozytywna opinia wojewódzkiego konserwatora zabytków w odniesieniu do obiektów budowlanych wpisanych do rejestru zabytków oraz innych obiektów budowlanych usytuowanych na obszarach objętych ochroną konserwatorską;</a:t>
            </a:r>
          </a:p>
          <a:p>
            <a:endParaRPr lang="pl-PL"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Zgłoszenie</a:t>
            </a:r>
            <a:endParaRPr lang="pl-PL" dirty="0"/>
          </a:p>
        </p:txBody>
      </p:sp>
      <p:sp>
        <p:nvSpPr>
          <p:cNvPr id="3" name="Symbol zastępczy zawartości 2"/>
          <p:cNvSpPr>
            <a:spLocks noGrp="1"/>
          </p:cNvSpPr>
          <p:nvPr>
            <p:ph idx="1"/>
          </p:nvPr>
        </p:nvSpPr>
        <p:spPr>
          <a:xfrm>
            <a:off x="457200" y="1268760"/>
            <a:ext cx="8686800" cy="5589240"/>
          </a:xfrm>
        </p:spPr>
        <p:txBody>
          <a:bodyPr>
            <a:normAutofit fontScale="77500" lnSpcReduction="20000"/>
          </a:bodyPr>
          <a:lstStyle/>
          <a:p>
            <a:pPr>
              <a:buNone/>
            </a:pPr>
            <a:r>
              <a:rPr lang="pl-PL" b="1" dirty="0" smtClean="0"/>
              <a:t>Art. 30. </a:t>
            </a:r>
            <a:r>
              <a:rPr lang="pl-PL" dirty="0" smtClean="0"/>
              <a:t>1. PB</a:t>
            </a:r>
          </a:p>
          <a:p>
            <a:pPr>
              <a:buNone/>
            </a:pPr>
            <a:r>
              <a:rPr lang="pl-PL" dirty="0" smtClean="0"/>
              <a:t>Zgłoszenia właściwemu organowi wymaga instalowanie krat  na obiektach wpisanych do rejestru zabytków</a:t>
            </a:r>
          </a:p>
          <a:p>
            <a:pPr>
              <a:buNone/>
            </a:pPr>
            <a:endParaRPr lang="pl-PL" dirty="0" smtClean="0"/>
          </a:p>
          <a:p>
            <a:pPr>
              <a:buNone/>
            </a:pPr>
            <a:r>
              <a:rPr lang="pl-PL" dirty="0" smtClean="0"/>
              <a:t>Art. 30 ust. 7 pkt 2) PB </a:t>
            </a:r>
          </a:p>
          <a:p>
            <a:pPr>
              <a:buNone/>
            </a:pPr>
            <a:endParaRPr lang="pl-PL" dirty="0"/>
          </a:p>
          <a:p>
            <a:pPr>
              <a:buNone/>
            </a:pPr>
            <a:r>
              <a:rPr lang="pl-PL" dirty="0" smtClean="0"/>
              <a:t>Właściwy organ może nałożyć, w drodze decyzji, obowiązek uzyskania pozwolenia na wykonanie określonego obiektu lub robót budowlanych objętych obowiązkiem zgłoszenia, o którym mowa w ust. 1, jeżeli ich realizacja może spowodować:</a:t>
            </a:r>
          </a:p>
          <a:p>
            <a:pPr>
              <a:buNone/>
            </a:pPr>
            <a:r>
              <a:rPr lang="pl-PL" dirty="0" smtClean="0"/>
              <a:t>pogorszenie stanu środowiska lub stanu zachowania zabytków;</a:t>
            </a:r>
          </a:p>
          <a:p>
            <a:pPr>
              <a:buNone/>
            </a:pPr>
            <a:endParaRPr lang="pl-PL" dirty="0" smtClean="0"/>
          </a:p>
          <a:p>
            <a:pPr>
              <a:buNone/>
            </a:pPr>
            <a:r>
              <a:rPr lang="pl-PL" dirty="0" smtClean="0"/>
              <a:t>Niezależnie od formy ich ochrony i niezależnie od tego czy wpisane są do rejestru zabytków. </a:t>
            </a:r>
          </a:p>
          <a:p>
            <a:endParaRPr lang="pl-PL"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ytuł 1"/>
          <p:cNvSpPr>
            <a:spLocks noGrp="1"/>
          </p:cNvSpPr>
          <p:nvPr>
            <p:ph type="title"/>
          </p:nvPr>
        </p:nvSpPr>
        <p:spPr/>
        <p:txBody>
          <a:bodyPr/>
          <a:lstStyle/>
          <a:p>
            <a:r>
              <a:rPr lang="pl-PL" smtClean="0"/>
              <a:t>Zgoda na usunięcie drzewa</a:t>
            </a:r>
          </a:p>
        </p:txBody>
      </p:sp>
      <p:sp>
        <p:nvSpPr>
          <p:cNvPr id="3" name="Symbol zastępczy zawartości 2"/>
          <p:cNvSpPr>
            <a:spLocks noGrp="1"/>
          </p:cNvSpPr>
          <p:nvPr>
            <p:ph idx="1"/>
          </p:nvPr>
        </p:nvSpPr>
        <p:spPr>
          <a:xfrm>
            <a:off x="457200" y="1600200"/>
            <a:ext cx="8362950" cy="4525963"/>
          </a:xfrm>
        </p:spPr>
        <p:txBody>
          <a:bodyPr>
            <a:normAutofit/>
          </a:bodyPr>
          <a:lstStyle/>
          <a:p>
            <a:pPr marL="420624" indent="-384048" fontAlgn="auto">
              <a:spcAft>
                <a:spcPts val="0"/>
              </a:spcAft>
              <a:buFont typeface="Wingdings 2"/>
              <a:buChar char=""/>
              <a:defRPr/>
            </a:pPr>
            <a:r>
              <a:rPr lang="pl-PL" dirty="0" smtClean="0"/>
              <a:t>art</a:t>
            </a:r>
            <a:r>
              <a:rPr lang="pl-PL" dirty="0"/>
              <a:t>. 83 ust. 2 ustawy z dnia </a:t>
            </a:r>
            <a:endParaRPr lang="pl-PL" dirty="0" smtClean="0"/>
          </a:p>
          <a:p>
            <a:pPr marL="36576" indent="0" fontAlgn="auto">
              <a:spcAft>
                <a:spcPts val="0"/>
              </a:spcAft>
              <a:buFont typeface="Wingdings 2"/>
              <a:buNone/>
              <a:defRPr/>
            </a:pPr>
            <a:r>
              <a:rPr lang="pl-PL" dirty="0" smtClean="0"/>
              <a:t>16 kwietnia 2004 </a:t>
            </a:r>
            <a:r>
              <a:rPr lang="pl-PL" dirty="0"/>
              <a:t>r. o ochronie przyrody (Dz</a:t>
            </a:r>
            <a:r>
              <a:rPr lang="pl-PL" dirty="0" smtClean="0"/>
              <a:t>. U</a:t>
            </a:r>
            <a:r>
              <a:rPr lang="pl-PL" dirty="0"/>
              <a:t>. Nr 92, poz. </a:t>
            </a:r>
            <a:r>
              <a:rPr lang="pl-PL" dirty="0" smtClean="0"/>
              <a:t>880 ze  </a:t>
            </a:r>
            <a:r>
              <a:rPr lang="pl-PL" dirty="0"/>
              <a:t>zm.) zezwolenie na usunięcie drzew lub </a:t>
            </a:r>
            <a:r>
              <a:rPr lang="pl-PL" dirty="0" smtClean="0"/>
              <a:t>krzewów z </a:t>
            </a:r>
            <a:r>
              <a:rPr lang="pl-PL" dirty="0"/>
              <a:t>terenu nieruchomości wpisanej do rejestru </a:t>
            </a:r>
            <a:r>
              <a:rPr lang="pl-PL" dirty="0" smtClean="0"/>
              <a:t>zabytków </a:t>
            </a:r>
          </a:p>
          <a:p>
            <a:pPr marL="36576" indent="0" fontAlgn="auto">
              <a:spcAft>
                <a:spcPts val="0"/>
              </a:spcAft>
              <a:buFont typeface="Wingdings 2"/>
              <a:buNone/>
              <a:defRPr/>
            </a:pPr>
            <a:endParaRPr lang="pl-PL" dirty="0"/>
          </a:p>
          <a:p>
            <a:pPr marL="420624" indent="-384048" fontAlgn="auto">
              <a:spcAft>
                <a:spcPts val="0"/>
              </a:spcAft>
              <a:buFont typeface="Wingdings 2"/>
              <a:buChar char=""/>
              <a:defRPr/>
            </a:pPr>
            <a:r>
              <a:rPr lang="pl-PL" dirty="0"/>
              <a:t>wydaje wojewódzki konserwator zabytków.</a:t>
            </a:r>
          </a:p>
        </p:txBody>
      </p:sp>
      <p:pic>
        <p:nvPicPr>
          <p:cNvPr id="2150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36296" y="260648"/>
            <a:ext cx="1727200" cy="15668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81304630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Prostokąt 1"/>
          <p:cNvSpPr>
            <a:spLocks noChangeArrowheads="1"/>
          </p:cNvSpPr>
          <p:nvPr/>
        </p:nvSpPr>
        <p:spPr bwMode="auto">
          <a:xfrm>
            <a:off x="539750" y="188913"/>
            <a:ext cx="8135938" cy="56015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pl-PL" sz="2000" dirty="0"/>
              <a:t>Wpis do rejestru historycznego układu urbanistycznego lub historycznego zespołu </a:t>
            </a:r>
            <a:r>
              <a:rPr lang="pl-PL" sz="2000" dirty="0" smtClean="0"/>
              <a:t>budowlanego oraz dokonywanie </a:t>
            </a:r>
            <a:r>
              <a:rPr lang="pl-PL" sz="2000" dirty="0"/>
              <a:t>na jego obszarze wycinki drzew lub krzewów wymaga uzyskania zezwolenia właściwego wojewódzkiego konserwatora zabytków.</a:t>
            </a:r>
          </a:p>
          <a:p>
            <a:r>
              <a:rPr lang="pl-PL" sz="2000" dirty="0"/>
              <a:t>To zaś oznacza, że organem właściwym w </a:t>
            </a:r>
            <a:r>
              <a:rPr lang="pl-PL" sz="2000" dirty="0" smtClean="0"/>
              <a:t>tej </a:t>
            </a:r>
            <a:r>
              <a:rPr lang="pl-PL" sz="2000" dirty="0"/>
              <a:t>sprawie do wydawania decyzji w przedmiocie zezwolenia na usunięcie drzew i krzewów jest wojewódzki konserwator </a:t>
            </a:r>
            <a:r>
              <a:rPr lang="pl-PL" sz="2000" dirty="0" smtClean="0"/>
              <a:t>zabytków</a:t>
            </a:r>
            <a:endParaRPr lang="pl-PL" sz="2000" dirty="0"/>
          </a:p>
          <a:p>
            <a:endParaRPr lang="pl-PL" sz="2000" i="1" dirty="0"/>
          </a:p>
          <a:p>
            <a:r>
              <a:rPr lang="pl-PL" sz="2000" dirty="0" smtClean="0"/>
              <a:t>Jeżeli </a:t>
            </a:r>
            <a:r>
              <a:rPr lang="pl-PL" sz="2000" dirty="0"/>
              <a:t>jakiś teren został wpisany do rejestru zabytków – </a:t>
            </a:r>
            <a:r>
              <a:rPr lang="pl-PL" sz="2000" dirty="0" smtClean="0"/>
              <a:t>obojętnie</a:t>
            </a:r>
          </a:p>
          <a:p>
            <a:r>
              <a:rPr lang="pl-PL" sz="2000" dirty="0" smtClean="0"/>
              <a:t>czy </a:t>
            </a:r>
            <a:r>
              <a:rPr lang="pl-PL" sz="2000" dirty="0"/>
              <a:t>chodzi o cały układ urbanistyczny, czy o poszczególne nieruchomości wchodzące w jego skład  – to o ewentualnym usunięciu </a:t>
            </a:r>
            <a:r>
              <a:rPr lang="pl-PL" sz="2000" dirty="0" smtClean="0"/>
              <a:t>drzewa lub </a:t>
            </a:r>
            <a:r>
              <a:rPr lang="pl-PL" sz="2000" dirty="0"/>
              <a:t>krzewu powinien decydować organ najbardziej do tego</a:t>
            </a:r>
          </a:p>
          <a:p>
            <a:r>
              <a:rPr lang="pl-PL" sz="2000" dirty="0"/>
              <a:t>powołany, a jest nim wojewódzki </a:t>
            </a:r>
            <a:r>
              <a:rPr lang="pl-PL" sz="2000"/>
              <a:t>konserwator </a:t>
            </a:r>
            <a:r>
              <a:rPr lang="pl-PL" sz="2000" smtClean="0"/>
              <a:t>zabytków.</a:t>
            </a:r>
            <a:endParaRPr lang="pl-PL" sz="2000" dirty="0"/>
          </a:p>
          <a:p>
            <a:endParaRPr lang="pl-PL" sz="2000" dirty="0"/>
          </a:p>
          <a:p>
            <a:r>
              <a:rPr lang="pl-PL" sz="2000" dirty="0"/>
              <a:t>WKZ  ma dbać nie tylko o poszczególne nieruchomości,</a:t>
            </a:r>
          </a:p>
          <a:p>
            <a:r>
              <a:rPr lang="pl-PL" sz="2000" dirty="0"/>
              <a:t>lecz o cały układ</a:t>
            </a:r>
          </a:p>
          <a:p>
            <a:endParaRPr lang="pl-PL" sz="2000" i="1" dirty="0"/>
          </a:p>
          <a:p>
            <a:endParaRPr lang="pl-PL" dirty="0"/>
          </a:p>
        </p:txBody>
      </p:sp>
    </p:spTree>
    <p:extLst>
      <p:ext uri="{BB962C8B-B14F-4D97-AF65-F5344CB8AC3E}">
        <p14:creationId xmlns:p14="http://schemas.microsoft.com/office/powerpoint/2010/main" xmlns="" val="2563911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ytuł 1"/>
          <p:cNvSpPr>
            <a:spLocks noGrp="1"/>
          </p:cNvSpPr>
          <p:nvPr>
            <p:ph type="title"/>
          </p:nvPr>
        </p:nvSpPr>
        <p:spPr/>
        <p:txBody>
          <a:bodyPr/>
          <a:lstStyle/>
          <a:p>
            <a:r>
              <a:rPr lang="pl-PL" smtClean="0"/>
              <a:t>Organy ochrony zabytków </a:t>
            </a:r>
          </a:p>
        </p:txBody>
      </p:sp>
      <p:sp>
        <p:nvSpPr>
          <p:cNvPr id="3" name="Symbol zastępczy zawartości 2"/>
          <p:cNvSpPr>
            <a:spLocks noGrp="1"/>
          </p:cNvSpPr>
          <p:nvPr>
            <p:ph idx="1"/>
          </p:nvPr>
        </p:nvSpPr>
        <p:spPr>
          <a:xfrm>
            <a:off x="457200" y="1600200"/>
            <a:ext cx="8686800" cy="4525963"/>
          </a:xfrm>
        </p:spPr>
        <p:txBody>
          <a:bodyPr>
            <a:normAutofit fontScale="77500" lnSpcReduction="20000"/>
          </a:bodyPr>
          <a:lstStyle/>
          <a:p>
            <a:pPr marL="420624" indent="-384048" fontAlgn="auto">
              <a:spcAft>
                <a:spcPts val="0"/>
              </a:spcAft>
              <a:buNone/>
              <a:defRPr/>
            </a:pPr>
            <a:r>
              <a:rPr lang="pl-PL" dirty="0" smtClean="0"/>
              <a:t>Minister </a:t>
            </a:r>
            <a:r>
              <a:rPr lang="pl-PL" dirty="0"/>
              <a:t>właściwy do spraw kultury i ochrony </a:t>
            </a:r>
            <a:r>
              <a:rPr lang="pl-PL" dirty="0" smtClean="0"/>
              <a:t>dziedzictwa narodowego, w imieniu </a:t>
            </a:r>
            <a:r>
              <a:rPr lang="pl-PL" dirty="0"/>
              <a:t>którego zadania i kompetencje, w tym zakresie, wykonuje </a:t>
            </a:r>
            <a:r>
              <a:rPr lang="pl-PL" dirty="0" smtClean="0"/>
              <a:t> Generalny Konserwator </a:t>
            </a:r>
            <a:r>
              <a:rPr lang="pl-PL" dirty="0"/>
              <a:t>Zabytków</a:t>
            </a:r>
            <a:r>
              <a:rPr lang="pl-PL" dirty="0" smtClean="0"/>
              <a:t>;</a:t>
            </a:r>
          </a:p>
          <a:p>
            <a:pPr marL="420624" indent="-384048" fontAlgn="auto">
              <a:spcAft>
                <a:spcPts val="0"/>
              </a:spcAft>
              <a:buFont typeface="Wingdings 2"/>
              <a:buChar char=""/>
              <a:defRPr/>
            </a:pPr>
            <a:endParaRPr lang="pl-PL" dirty="0"/>
          </a:p>
          <a:p>
            <a:pPr marL="420624" indent="-384048" fontAlgn="auto">
              <a:spcAft>
                <a:spcPts val="0"/>
              </a:spcAft>
              <a:buNone/>
              <a:defRPr/>
            </a:pPr>
            <a:r>
              <a:rPr lang="pl-PL" dirty="0" smtClean="0"/>
              <a:t>Wojewoda</a:t>
            </a:r>
            <a:r>
              <a:rPr lang="pl-PL" dirty="0"/>
              <a:t>, w imieniu którego zadania i kompetencje, w tym zakresie, </a:t>
            </a:r>
            <a:r>
              <a:rPr lang="pl-PL" dirty="0" smtClean="0"/>
              <a:t>wykonuje wojewódzki </a:t>
            </a:r>
            <a:r>
              <a:rPr lang="pl-PL" dirty="0"/>
              <a:t>konserwator </a:t>
            </a:r>
            <a:r>
              <a:rPr lang="pl-PL" dirty="0" smtClean="0"/>
              <a:t>zabytków</a:t>
            </a:r>
          </a:p>
          <a:p>
            <a:pPr marL="420624" indent="-384048" fontAlgn="auto">
              <a:spcAft>
                <a:spcPts val="0"/>
              </a:spcAft>
              <a:buFont typeface="Wingdings 2"/>
              <a:buChar char=""/>
              <a:defRPr/>
            </a:pPr>
            <a:endParaRPr lang="pl-PL" dirty="0" smtClean="0"/>
          </a:p>
          <a:p>
            <a:pPr marL="420624" indent="-384048" fontAlgn="auto">
              <a:spcAft>
                <a:spcPts val="0"/>
              </a:spcAft>
              <a:buNone/>
              <a:defRPr/>
            </a:pPr>
            <a:r>
              <a:rPr lang="pl-PL" dirty="0"/>
              <a:t>Kierownik delegatury</a:t>
            </a:r>
            <a:r>
              <a:rPr lang="pl-PL" dirty="0" smtClean="0"/>
              <a:t>, </a:t>
            </a:r>
            <a:r>
              <a:rPr lang="pl-PL" dirty="0"/>
              <a:t>z upoważnienia wojewódzkiego</a:t>
            </a:r>
          </a:p>
          <a:p>
            <a:pPr marL="36576" indent="0" fontAlgn="auto">
              <a:spcAft>
                <a:spcPts val="0"/>
              </a:spcAft>
              <a:buFont typeface="Wingdings 2"/>
              <a:buNone/>
              <a:defRPr/>
            </a:pPr>
            <a:r>
              <a:rPr lang="pl-PL" dirty="0"/>
              <a:t>konserwatora zabytków, na terenie swojego działania prowadzi kontrole i </a:t>
            </a:r>
            <a:r>
              <a:rPr lang="pl-PL" dirty="0" smtClean="0"/>
              <a:t>sprawy, w </a:t>
            </a:r>
            <a:r>
              <a:rPr lang="pl-PL" dirty="0"/>
              <a:t>tym, w szczególności, wydaje decyzje administracyjne.</a:t>
            </a:r>
          </a:p>
          <a:p>
            <a:pPr marL="420624" indent="-384048" fontAlgn="auto">
              <a:spcAft>
                <a:spcPts val="0"/>
              </a:spcAft>
              <a:buFont typeface="Wingdings 2"/>
              <a:buChar char=""/>
              <a:defRPr/>
            </a:pPr>
            <a:endParaRPr lang="pl-P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686800" cy="1143000"/>
          </a:xfrm>
        </p:spPr>
        <p:txBody>
          <a:bodyPr>
            <a:noAutofit/>
          </a:bodyPr>
          <a:lstStyle/>
          <a:p>
            <a:pPr fontAlgn="auto">
              <a:spcAft>
                <a:spcPts val="0"/>
              </a:spcAft>
              <a:defRPr/>
            </a:pPr>
            <a:r>
              <a:rPr lang="pl-PL" sz="2400" dirty="0" smtClean="0"/>
              <a:t>Art. 96 UOZ –</a:t>
            </a:r>
            <a:br>
              <a:rPr lang="pl-PL" sz="2400" dirty="0" smtClean="0"/>
            </a:br>
            <a:r>
              <a:rPr lang="pl-PL" sz="2400" dirty="0" smtClean="0"/>
              <a:t>Miejski Konserwator Zabytków</a:t>
            </a:r>
            <a:br>
              <a:rPr lang="pl-PL" sz="2400" dirty="0" smtClean="0"/>
            </a:br>
            <a:r>
              <a:rPr lang="pl-PL" sz="2400" dirty="0" smtClean="0"/>
              <a:t>Kierownik instytucji kultury</a:t>
            </a:r>
            <a:br>
              <a:rPr lang="pl-PL" sz="2400" dirty="0" smtClean="0"/>
            </a:br>
            <a:endParaRPr lang="pl-PL" sz="2400" dirty="0"/>
          </a:p>
        </p:txBody>
      </p:sp>
      <p:sp>
        <p:nvSpPr>
          <p:cNvPr id="3" name="Symbol zastępczy zawartości 2"/>
          <p:cNvSpPr>
            <a:spLocks noGrp="1"/>
          </p:cNvSpPr>
          <p:nvPr>
            <p:ph idx="1"/>
          </p:nvPr>
        </p:nvSpPr>
        <p:spPr>
          <a:xfrm>
            <a:off x="457200" y="1600200"/>
            <a:ext cx="8686800" cy="5257800"/>
          </a:xfrm>
        </p:spPr>
        <p:txBody>
          <a:bodyPr>
            <a:normAutofit/>
          </a:bodyPr>
          <a:lstStyle/>
          <a:p>
            <a:pPr marL="420624" indent="-384048" fontAlgn="auto">
              <a:spcAft>
                <a:spcPts val="0"/>
              </a:spcAft>
              <a:buFont typeface="Wingdings 2"/>
              <a:buChar char=""/>
              <a:defRPr/>
            </a:pPr>
            <a:r>
              <a:rPr lang="pl-PL" sz="1800" dirty="0"/>
              <a:t>Wojewoda, na wniosek wojewódzkiego konserwatora zabytków, może </a:t>
            </a:r>
            <a:r>
              <a:rPr lang="pl-PL" sz="1800" dirty="0" smtClean="0"/>
              <a:t>powierzyć,  w </a:t>
            </a:r>
            <a:r>
              <a:rPr lang="pl-PL" sz="1800" dirty="0"/>
              <a:t>drodze porozumienia, prowadzenie niektórych spraw z zakresu </a:t>
            </a:r>
            <a:r>
              <a:rPr lang="pl-PL" sz="1800" dirty="0" smtClean="0"/>
              <a:t>swojej  właściwości</a:t>
            </a:r>
            <a:r>
              <a:rPr lang="pl-PL" sz="1800" dirty="0"/>
              <a:t>, w tym wydawanie decyzji administracyjnych, gminom i </a:t>
            </a:r>
            <a:r>
              <a:rPr lang="pl-PL" sz="1800" dirty="0" smtClean="0"/>
              <a:t>powiatom</a:t>
            </a:r>
            <a:endParaRPr lang="pl-PL" sz="1800" dirty="0"/>
          </a:p>
          <a:p>
            <a:pPr marL="420624" indent="-384048" algn="just" fontAlgn="auto">
              <a:spcAft>
                <a:spcPts val="0"/>
              </a:spcAft>
              <a:buFont typeface="Wingdings 2"/>
              <a:buChar char=""/>
              <a:defRPr/>
            </a:pPr>
            <a:endParaRPr lang="pl-PL" sz="1800" dirty="0"/>
          </a:p>
          <a:p>
            <a:pPr marL="420624" indent="-384048" fontAlgn="auto">
              <a:spcAft>
                <a:spcPts val="0"/>
              </a:spcAft>
              <a:buFont typeface="Wingdings 2"/>
              <a:buChar char=""/>
              <a:defRPr/>
            </a:pPr>
            <a:r>
              <a:rPr lang="pl-PL" sz="1800" dirty="0" smtClean="0"/>
              <a:t>Wojewoda</a:t>
            </a:r>
            <a:r>
              <a:rPr lang="pl-PL" sz="1800" dirty="0"/>
              <a:t>, na wniosek wojewódzkiego konserwatora zabytków, może powierzyć</a:t>
            </a:r>
            <a:r>
              <a:rPr lang="pl-PL" sz="1800" dirty="0" smtClean="0"/>
              <a:t>, w </a:t>
            </a:r>
            <a:r>
              <a:rPr lang="pl-PL" sz="1800" dirty="0"/>
              <a:t>drodze porozumienia, prowadzenie niektórych spraw z zakresu </a:t>
            </a:r>
            <a:r>
              <a:rPr lang="pl-PL" sz="1800" dirty="0" smtClean="0"/>
              <a:t>swojej właściwości</a:t>
            </a:r>
            <a:r>
              <a:rPr lang="pl-PL" sz="1800" dirty="0"/>
              <a:t>, w tym wydawanie decyzji administracyjnych, kierownikom </a:t>
            </a:r>
            <a:r>
              <a:rPr lang="pl-PL" sz="1800" dirty="0" smtClean="0"/>
              <a:t>instytucji kultury wyspecjalizowanych </a:t>
            </a:r>
            <a:r>
              <a:rPr lang="pl-PL" sz="1800" dirty="0"/>
              <a:t>w opiece nad zabytkami.</a:t>
            </a:r>
          </a:p>
          <a:p>
            <a:pPr marL="36576" indent="0" fontAlgn="auto">
              <a:spcAft>
                <a:spcPts val="0"/>
              </a:spcAft>
              <a:buFont typeface="Wingdings 2"/>
              <a:buNone/>
              <a:defRPr/>
            </a:pPr>
            <a:endParaRPr lang="pl-PL" sz="1800" dirty="0" smtClean="0"/>
          </a:p>
          <a:p>
            <a:pPr marL="36576" indent="0" fontAlgn="auto">
              <a:spcAft>
                <a:spcPts val="0"/>
              </a:spcAft>
              <a:buFont typeface="Wingdings 2"/>
              <a:buNone/>
              <a:defRPr/>
            </a:pPr>
            <a:r>
              <a:rPr lang="pl-PL" sz="1800" b="1" dirty="0" smtClean="0"/>
              <a:t>Nie dotyczy to do </a:t>
            </a:r>
            <a:r>
              <a:rPr lang="pl-PL" sz="1800" b="1" dirty="0"/>
              <a:t>spraw dotyczących prowadzenia rejestru </a:t>
            </a:r>
            <a:r>
              <a:rPr lang="pl-PL" sz="1800" b="1" dirty="0" smtClean="0"/>
              <a:t>i wojewódzkiej </a:t>
            </a:r>
            <a:r>
              <a:rPr lang="pl-PL" sz="1800" b="1" dirty="0"/>
              <a:t>ewidencji zabytków, a także wydawania w tym zakresie </a:t>
            </a:r>
            <a:r>
              <a:rPr lang="pl-PL" sz="1800" b="1" dirty="0" smtClean="0"/>
              <a:t>decyzji administracyjnych.</a:t>
            </a:r>
          </a:p>
          <a:p>
            <a:pPr marL="36576" indent="0" fontAlgn="auto">
              <a:spcAft>
                <a:spcPts val="0"/>
              </a:spcAft>
              <a:buFont typeface="Wingdings 2"/>
              <a:buNone/>
              <a:defRPr/>
            </a:pPr>
            <a:endParaRPr lang="pl-PL" sz="1800" dirty="0"/>
          </a:p>
          <a:p>
            <a:pPr marL="36576" indent="0" fontAlgn="auto">
              <a:spcBef>
                <a:spcPts val="0"/>
              </a:spcBef>
              <a:spcAft>
                <a:spcPts val="0"/>
              </a:spcAft>
              <a:buFont typeface="Wingdings 2"/>
              <a:buNone/>
              <a:defRPr/>
            </a:pPr>
            <a:r>
              <a:rPr lang="pl-PL" sz="1800" dirty="0" smtClean="0"/>
              <a:t> </a:t>
            </a:r>
            <a:r>
              <a:rPr lang="pl-PL" sz="1800" dirty="0"/>
              <a:t>Powierzenie spraw, w tym wydawania decyzji administracyjnych, kierownikom,</a:t>
            </a:r>
          </a:p>
          <a:p>
            <a:pPr marL="36576" indent="0" fontAlgn="auto">
              <a:spcBef>
                <a:spcPts val="0"/>
              </a:spcBef>
              <a:spcAft>
                <a:spcPts val="0"/>
              </a:spcAft>
              <a:buFont typeface="Wingdings 2"/>
              <a:buNone/>
              <a:defRPr/>
            </a:pPr>
            <a:r>
              <a:rPr lang="pl-PL" sz="1800" dirty="0"/>
              <a:t>o których mowa w ust. 3, może nastąpić za zgodą organizatora właściwego dla</a:t>
            </a:r>
          </a:p>
          <a:p>
            <a:pPr marL="36576" indent="0" algn="just" fontAlgn="auto">
              <a:spcBef>
                <a:spcPts val="0"/>
              </a:spcBef>
              <a:spcAft>
                <a:spcPts val="0"/>
              </a:spcAft>
              <a:buFont typeface="Wingdings 2"/>
              <a:buNone/>
              <a:defRPr/>
            </a:pPr>
            <a:r>
              <a:rPr lang="pl-PL" sz="1800" dirty="0"/>
              <a:t>tych instytucji.</a:t>
            </a:r>
          </a:p>
          <a:p>
            <a:pPr marL="420624" indent="-384048" fontAlgn="auto">
              <a:spcAft>
                <a:spcPts val="0"/>
              </a:spcAft>
              <a:buFont typeface="Wingdings 2"/>
              <a:buChar char=""/>
              <a:defRPr/>
            </a:pPr>
            <a:endParaRPr lang="pl-PL"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0"/>
            <a:ext cx="7467600" cy="1143000"/>
          </a:xfrm>
        </p:spPr>
        <p:txBody>
          <a:bodyPr/>
          <a:lstStyle/>
          <a:p>
            <a:r>
              <a:rPr lang="pl-PL" dirty="0" smtClean="0"/>
              <a:t>Definicja zabytku w UOZ</a:t>
            </a:r>
            <a:endParaRPr lang="pl-PL" dirty="0"/>
          </a:p>
        </p:txBody>
      </p:sp>
      <p:sp>
        <p:nvSpPr>
          <p:cNvPr id="3" name="Symbol zastępczy zawartości 2"/>
          <p:cNvSpPr>
            <a:spLocks noGrp="1"/>
          </p:cNvSpPr>
          <p:nvPr>
            <p:ph idx="1"/>
          </p:nvPr>
        </p:nvSpPr>
        <p:spPr>
          <a:xfrm>
            <a:off x="457200" y="1196752"/>
            <a:ext cx="8363272" cy="5976664"/>
          </a:xfrm>
        </p:spPr>
        <p:txBody>
          <a:bodyPr>
            <a:normAutofit fontScale="77500" lnSpcReduction="20000"/>
          </a:bodyPr>
          <a:lstStyle/>
          <a:p>
            <a:pPr>
              <a:buNone/>
            </a:pPr>
            <a:r>
              <a:rPr lang="pl-PL" b="1" dirty="0" smtClean="0"/>
              <a:t>Art. 3.</a:t>
            </a:r>
            <a:r>
              <a:rPr lang="pl-PL" dirty="0" smtClean="0"/>
              <a:t> Użyte w ustawie określenia oznaczają:</a:t>
            </a:r>
          </a:p>
          <a:p>
            <a:pPr marL="550926" indent="-514350">
              <a:buAutoNum type="arabicParenR"/>
            </a:pPr>
            <a:r>
              <a:rPr lang="pl-PL" dirty="0" smtClean="0"/>
              <a:t>zabytek - nieruchomość lub rzecz ruchomą, ich części lub zespoły, będące dziełem człowieka lub związane z jego działalnością i stanowiące świadectwo minionej epoki bądź zdarzenia, których zachowanie leży w interesie społecznym ze względu na posiadaną wartość historyczną, artystyczną lub naukową;</a:t>
            </a:r>
          </a:p>
          <a:p>
            <a:pPr marL="550926" indent="-514350">
              <a:buAutoNum type="arabicParenR"/>
            </a:pPr>
            <a:endParaRPr lang="pl-PL" dirty="0" smtClean="0"/>
          </a:p>
          <a:p>
            <a:pPr>
              <a:buNone/>
            </a:pPr>
            <a:r>
              <a:rPr lang="pl-PL" dirty="0" smtClean="0"/>
              <a:t>2) zabytek nieruchomy - nieruchomość, jej część lub zespół nieruchomości, o których mowa w </a:t>
            </a:r>
            <a:r>
              <a:rPr lang="pl-PL" dirty="0" err="1" smtClean="0"/>
              <a:t>pkt</a:t>
            </a:r>
            <a:r>
              <a:rPr lang="pl-PL" dirty="0" smtClean="0"/>
              <a:t> 1;</a:t>
            </a:r>
          </a:p>
          <a:p>
            <a:pPr>
              <a:buNone/>
            </a:pPr>
            <a:endParaRPr lang="pl-PL" dirty="0" smtClean="0"/>
          </a:p>
          <a:p>
            <a:pPr>
              <a:buNone/>
            </a:pPr>
            <a:r>
              <a:rPr lang="pl-PL" dirty="0" smtClean="0"/>
              <a:t>4) zabytek archeologiczny - zabytek nieruchomy, będący powierzchniową, podziemną lub podwodną pozostałością egzystencji i działalności człowieka, złożoną z nawarstwień kulturowych i znajdujących się w nich wytworów bądź ich śladów albo zabytek ruchomy, będący tym wytworem;</a:t>
            </a:r>
          </a:p>
          <a:p>
            <a:pPr>
              <a:buNone/>
            </a:pPr>
            <a:endParaRPr lang="pl-P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Zespoły nieruchomości i obszary:</a:t>
            </a:r>
            <a:endParaRPr lang="pl-PL" dirty="0"/>
          </a:p>
        </p:txBody>
      </p:sp>
      <p:sp>
        <p:nvSpPr>
          <p:cNvPr id="3" name="Symbol zastępczy zawartości 2"/>
          <p:cNvSpPr>
            <a:spLocks noGrp="1"/>
          </p:cNvSpPr>
          <p:nvPr>
            <p:ph idx="1"/>
          </p:nvPr>
        </p:nvSpPr>
        <p:spPr>
          <a:xfrm>
            <a:off x="457200" y="1600200"/>
            <a:ext cx="7931224" cy="5069160"/>
          </a:xfrm>
        </p:spPr>
        <p:txBody>
          <a:bodyPr>
            <a:normAutofit fontScale="70000" lnSpcReduction="20000"/>
          </a:bodyPr>
          <a:lstStyle/>
          <a:p>
            <a:pPr>
              <a:buNone/>
            </a:pPr>
            <a:r>
              <a:rPr lang="pl-PL" dirty="0" smtClean="0"/>
              <a:t>12) historyczny układ urbanistyczny lub ruralistyczny - przestrzenne założenie miejskie lub wiejskie, zawierające zespoły budowlane, pojedyncze budynki i formy zaprojektowanej zieleni, rozmieszczone w układzie historycznych podziałów własnościowych i funkcjonalnych, w tym ulic lub sieci dróg;</a:t>
            </a:r>
          </a:p>
          <a:p>
            <a:pPr>
              <a:buNone/>
            </a:pPr>
            <a:endParaRPr lang="pl-PL" dirty="0" smtClean="0"/>
          </a:p>
          <a:p>
            <a:pPr>
              <a:buNone/>
            </a:pPr>
            <a:r>
              <a:rPr lang="pl-PL" dirty="0" smtClean="0"/>
              <a:t>13) historyczny zespół budowlany - powiązaną przestrzennie grupę budynków wyodrębnioną ze względu na formę architektoniczną, styl, zastosowane materiały, funkcję, czas powstania lub związek z wydarzeniami historycznymi;</a:t>
            </a:r>
          </a:p>
          <a:p>
            <a:pPr>
              <a:buNone/>
            </a:pPr>
            <a:endParaRPr lang="pl-PL" dirty="0" smtClean="0"/>
          </a:p>
          <a:p>
            <a:pPr marL="36576" indent="0">
              <a:buNone/>
            </a:pPr>
            <a:r>
              <a:rPr lang="pl-PL" dirty="0" smtClean="0"/>
              <a:t>14)  krajobraz </a:t>
            </a:r>
            <a:r>
              <a:rPr lang="pl-PL" dirty="0"/>
              <a:t>kulturowy - przestrzeń historycznie  </a:t>
            </a:r>
            <a:r>
              <a:rPr lang="pl-PL" dirty="0" smtClean="0"/>
              <a:t>    </a:t>
            </a:r>
          </a:p>
          <a:p>
            <a:pPr marL="36576" indent="0">
              <a:buNone/>
            </a:pPr>
            <a:r>
              <a:rPr lang="pl-PL" dirty="0"/>
              <a:t> </a:t>
            </a:r>
            <a:r>
              <a:rPr lang="pl-PL" dirty="0" smtClean="0"/>
              <a:t>     ukształtowaną </a:t>
            </a:r>
            <a:r>
              <a:rPr lang="pl-PL" dirty="0"/>
              <a:t>w wyniku </a:t>
            </a:r>
            <a:r>
              <a:rPr lang="pl-PL" dirty="0" smtClean="0"/>
              <a:t>działalności człowieka</a:t>
            </a:r>
            <a:r>
              <a:rPr lang="pl-PL" dirty="0"/>
              <a:t>, </a:t>
            </a:r>
            <a:r>
              <a:rPr lang="pl-PL" dirty="0" smtClean="0"/>
              <a:t> </a:t>
            </a:r>
          </a:p>
          <a:p>
            <a:pPr marL="36576" indent="0">
              <a:buNone/>
            </a:pPr>
            <a:r>
              <a:rPr lang="pl-PL" dirty="0"/>
              <a:t> </a:t>
            </a:r>
            <a:r>
              <a:rPr lang="pl-PL" dirty="0" smtClean="0"/>
              <a:t>     zawierającą </a:t>
            </a:r>
            <a:r>
              <a:rPr lang="pl-PL" dirty="0"/>
              <a:t>wytwory cywilizacji oraz elementy przyrodnicze;</a:t>
            </a:r>
            <a:endParaRPr lang="pl-PL" dirty="0" smtClean="0"/>
          </a:p>
          <a:p>
            <a:endParaRPr lang="pl-P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OTOCZENIE ZABYTKU</a:t>
            </a:r>
            <a:endParaRPr lang="pl-PL" dirty="0"/>
          </a:p>
        </p:txBody>
      </p:sp>
      <p:sp>
        <p:nvSpPr>
          <p:cNvPr id="3" name="Symbol zastępczy zawartości 2"/>
          <p:cNvSpPr>
            <a:spLocks noGrp="1"/>
          </p:cNvSpPr>
          <p:nvPr>
            <p:ph idx="1"/>
          </p:nvPr>
        </p:nvSpPr>
        <p:spPr/>
        <p:txBody>
          <a:bodyPr/>
          <a:lstStyle/>
          <a:p>
            <a:r>
              <a:rPr lang="pl-PL" dirty="0" smtClean="0"/>
              <a:t>Art. 3 </a:t>
            </a:r>
            <a:r>
              <a:rPr lang="pl-PL" dirty="0" err="1" smtClean="0"/>
              <a:t>pkt</a:t>
            </a:r>
            <a:r>
              <a:rPr lang="pl-PL" dirty="0" smtClean="0"/>
              <a:t> 15) UOZ</a:t>
            </a:r>
          </a:p>
          <a:p>
            <a:pPr>
              <a:buNone/>
            </a:pPr>
            <a:r>
              <a:rPr lang="pl-PL" dirty="0" smtClean="0"/>
              <a:t> otoczenie - teren wokół lub przy zabytku wyznaczony w decyzji o wpisie tego terenu do rejestru zabytków w celu ochrony wartości widokowych zabytku oraz jego ochrony przed szkodliwym oddziaływaniem czynników zewnętrznych.</a:t>
            </a:r>
            <a:endParaRPr lang="pl-PL"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zny">
  <a:themeElements>
    <a:clrScheme name="Techniczny">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zny">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zny">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606</TotalTime>
  <Words>3694</Words>
  <Application>Microsoft Office PowerPoint</Application>
  <PresentationFormat>Pokaz na ekranie (4:3)</PresentationFormat>
  <Paragraphs>335</Paragraphs>
  <Slides>44</Slides>
  <Notes>0</Notes>
  <HiddenSlides>0</HiddenSlides>
  <MMClips>0</MMClips>
  <ScaleCrop>false</ScaleCrop>
  <HeadingPairs>
    <vt:vector size="4" baseType="variant">
      <vt:variant>
        <vt:lpstr>Motyw</vt:lpstr>
      </vt:variant>
      <vt:variant>
        <vt:i4>1</vt:i4>
      </vt:variant>
      <vt:variant>
        <vt:lpstr>Tytuły slajdów</vt:lpstr>
      </vt:variant>
      <vt:variant>
        <vt:i4>44</vt:i4>
      </vt:variant>
    </vt:vector>
  </HeadingPairs>
  <TitlesOfParts>
    <vt:vector size="45" baseType="lpstr">
      <vt:lpstr>Techniczny</vt:lpstr>
      <vt:lpstr>Zabytki  w  prawie budowlanym</vt:lpstr>
      <vt:lpstr>Akty prawne</vt:lpstr>
      <vt:lpstr>Pożyteczne strony www</vt:lpstr>
      <vt:lpstr>Organy ochrony zabytków</vt:lpstr>
      <vt:lpstr>Organy ochrony zabytków </vt:lpstr>
      <vt:lpstr>Art. 96 UOZ – Miejski Konserwator Zabytków Kierownik instytucji kultury </vt:lpstr>
      <vt:lpstr>Definicja zabytku w UOZ</vt:lpstr>
      <vt:lpstr>Zespoły nieruchomości i obszary:</vt:lpstr>
      <vt:lpstr>OTOCZENIE ZABYTKU</vt:lpstr>
      <vt:lpstr>Przykładowy katalog</vt:lpstr>
      <vt:lpstr>Slajd 11</vt:lpstr>
      <vt:lpstr>FORMY ochrony</vt:lpstr>
      <vt:lpstr>Zbiory informacji o zabytkach</vt:lpstr>
      <vt:lpstr>WPIS do rejestru</vt:lpstr>
      <vt:lpstr>Slajd 15</vt:lpstr>
      <vt:lpstr>Slajd 16</vt:lpstr>
      <vt:lpstr>SKREŚLENIE z REJESTRU</vt:lpstr>
      <vt:lpstr>EWIDENCJA ZABYTÓW</vt:lpstr>
      <vt:lpstr>Gminna ewidencja zabytków</vt:lpstr>
      <vt:lpstr>Slajd 20</vt:lpstr>
      <vt:lpstr>Slajd 21</vt:lpstr>
      <vt:lpstr>Pomnik historii zarządzenie  Min. Kultury z dnia 8 września 1994 r.</vt:lpstr>
      <vt:lpstr>PARK KULTUROWY – obowiązkowy plan zagospodarowania przestrzennego</vt:lpstr>
      <vt:lpstr>Zagospodarowanie zabytków, prowadzenie badań, prac  robót raz podejmowanie innych działań przy zabytkach </vt:lpstr>
      <vt:lpstr>Zalecenia konserwatorskie</vt:lpstr>
      <vt:lpstr>Slajd 26</vt:lpstr>
      <vt:lpstr>Slajd 27</vt:lpstr>
      <vt:lpstr>Zmiana sposobu użytkowania zabytku </vt:lpstr>
      <vt:lpstr>Pozwolenie WKZ - decyzja</vt:lpstr>
      <vt:lpstr>Art. 36 ust. 1 uoz Pozwolenia wojewódzkiego konserwatora zabytków wymaga:</vt:lpstr>
      <vt:lpstr>Remont zabytku</vt:lpstr>
      <vt:lpstr>Pozwolenie WKZ</vt:lpstr>
      <vt:lpstr>Pozwolenie WKZ - art. 36 UOZ</vt:lpstr>
      <vt:lpstr>Pozwolenie WKZ c.d.</vt:lpstr>
      <vt:lpstr>Decyzja o nakazie prac konserwatorskich art. 49 UOZ</vt:lpstr>
      <vt:lpstr>Rozbiórka zabytku</vt:lpstr>
      <vt:lpstr>Decyzja nakazująca rozbiórkę</vt:lpstr>
      <vt:lpstr>Zabytki archeologiczne – prace budowlane</vt:lpstr>
      <vt:lpstr>Odkrycie zabytku archeologicznego</vt:lpstr>
      <vt:lpstr>Świadectwo charakterystyki energetycznej</vt:lpstr>
      <vt:lpstr>Odstępstwo od wymogów technicznych</vt:lpstr>
      <vt:lpstr>Zgłoszenie</vt:lpstr>
      <vt:lpstr>Zgoda na usunięcie drzewa</vt:lpstr>
      <vt:lpstr>Slajd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Zabytki  w  prawie budowlanym</dc:title>
  <dc:creator>MD</dc:creator>
  <cp:lastModifiedBy>drela</cp:lastModifiedBy>
  <cp:revision>86</cp:revision>
  <dcterms:created xsi:type="dcterms:W3CDTF">2012-06-28T08:32:23Z</dcterms:created>
  <dcterms:modified xsi:type="dcterms:W3CDTF">2015-02-05T12:58:39Z</dcterms:modified>
</cp:coreProperties>
</file>