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7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2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7094"/>
            <a:ext cx="7772400" cy="1470025"/>
          </a:xfrm>
        </p:spPr>
        <p:txBody>
          <a:bodyPr anchor="b" anchorCtr="0"/>
          <a:lstStyle>
            <a:lvl1pPr>
              <a:defRPr sz="54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pl-PL" smtClean="0"/>
              <a:t>Kliknij, aby edyt. styl wz. tyt.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810000"/>
            <a:ext cx="7770812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18.12.14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CoverGly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025" y="3048000"/>
            <a:ext cx="1123950" cy="771525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powyżej po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738282"/>
            <a:ext cx="7770813" cy="1048870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edyt. styl wz. tyt.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0" y="457200"/>
            <a:ext cx="4572000" cy="3173506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Przeciągnij obraz na symbol zastępczy lub kliknij ikonę, aby go dodać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81600"/>
            <a:ext cx="7770813" cy="6858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18.12.14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‹nr›</a:t>
            </a:fld>
            <a:endParaRPr lang="en-US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4890247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edyt. styl wz. tyt.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18.12.14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‹nr›</a:t>
            </a:fld>
            <a:endParaRPr lang="en-US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7882"/>
            <a:ext cx="1524000" cy="5325036"/>
          </a:xfrm>
        </p:spPr>
        <p:txBody>
          <a:bodyPr vert="eaVert"/>
          <a:lstStyle/>
          <a:p>
            <a:r>
              <a:rPr lang="pl-PL" smtClean="0"/>
              <a:t>Kliknij, aby edyt. styl wz. tyt.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7882"/>
            <a:ext cx="5889812" cy="5325036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18.12.14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‹nr›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052928" y="3115195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edyt. styl wz. tyt.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18.12.14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‹nr›</a:t>
            </a:fld>
            <a:endParaRPr lang="en-US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26440"/>
            <a:ext cx="7770813" cy="1472184"/>
          </a:xfrm>
        </p:spPr>
        <p:txBody>
          <a:bodyPr anchor="b" anchorCtr="0"/>
          <a:lstStyle>
            <a:lvl1pPr algn="ctr">
              <a:defRPr sz="5400" b="0" i="0" cap="none" baseline="0"/>
            </a:lvl1pPr>
          </a:lstStyle>
          <a:p>
            <a:r>
              <a:rPr lang="pl-PL" smtClean="0"/>
              <a:t>Kliknij, aby edyt. styl wz. tyt.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13048"/>
            <a:ext cx="7770813" cy="1755648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18.12.14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‹nr›</a:t>
            </a:fld>
            <a:endParaRPr lang="en-US"/>
          </a:p>
        </p:txBody>
      </p:sp>
      <p:pic>
        <p:nvPicPr>
          <p:cNvPr id="7" name="Picture 6" descr="Glyph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3174066"/>
            <a:ext cx="1066800" cy="5905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edyt. styl wz. tyt.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18.12.14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‹nr›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edyt. styl wz. tyt.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18.12.14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‹nr›</a:t>
            </a:fld>
            <a:endParaRPr lang="en-US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edyt. styl wz. tyt.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18.12.14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‹nr›</a:t>
            </a:fld>
            <a:endParaRPr lang="en-US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18.12.14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‹nr›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6" y="914400"/>
            <a:ext cx="3657600" cy="1162050"/>
          </a:xfrm>
        </p:spPr>
        <p:txBody>
          <a:bodyPr anchor="b"/>
          <a:lstStyle>
            <a:lvl1pPr algn="ctr">
              <a:defRPr sz="3800" b="0"/>
            </a:lvl1pPr>
          </a:lstStyle>
          <a:p>
            <a:r>
              <a:rPr lang="pl-PL" smtClean="0"/>
              <a:t>Kliknij, aby edyt. styl wz. tyt.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6118" y="457199"/>
            <a:ext cx="3657600" cy="54102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tabLst/>
              <a:defRPr sz="2000"/>
            </a:lvl6pPr>
            <a:lvl7pPr marL="2290763" indent="-461963">
              <a:tabLst/>
              <a:defRPr sz="2000"/>
            </a:lvl7pPr>
            <a:lvl8pPr marL="2290763" indent="-461963">
              <a:tabLst/>
              <a:defRPr sz="2000"/>
            </a:lvl8pPr>
            <a:lvl9pPr marL="2290763" indent="-461963">
              <a:tabLst/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6" y="2590799"/>
            <a:ext cx="3657600" cy="28956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18.12.14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‹nr›</a:t>
            </a:fld>
            <a:endParaRPr lang="en-US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4746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9013" y="914400"/>
            <a:ext cx="3657600" cy="1161288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edyt. styl wz. tyt.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58906" y="457200"/>
            <a:ext cx="3657600" cy="5413248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Przeciągnij obraz na symbol zastępczy lub kliknij ikonę, aby go dodać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013" y="2587752"/>
            <a:ext cx="3657600" cy="2898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18.12.14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‹nr›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04853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89115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D9BD3-E57B-4194-A545-2804EB95D970}" type="slidenum">
              <a:rPr lang="en-US" smtClean="0"/>
              <a:t>‹nr›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67236"/>
            <a:ext cx="7770813" cy="1371600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pl-PL" smtClean="0"/>
              <a:t>Kliknij, aby edyt. styl wz. tyt.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9800"/>
            <a:ext cx="7770813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289115"/>
            <a:ext cx="23756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8F24D-EB19-4AE0-B015-2BEA6D5224F2}" type="datetimeFigureOut">
              <a:rPr lang="en-US" smtClean="0"/>
              <a:t>18.12.14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9624" y="6289115"/>
            <a:ext cx="31555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2"/>
          </a:solidFill>
          <a:effectLst>
            <a:outerShdw blurRad="38100" dist="127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chemeClr val="accent3"/>
        </a:buClr>
        <a:buFont typeface="Wingdings" pitchFamily="2" charset="2"/>
        <a:buChar char="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l.wikipedia.org/wiki/Rzy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627094"/>
            <a:ext cx="7772400" cy="4148064"/>
          </a:xfrm>
        </p:spPr>
        <p:txBody>
          <a:bodyPr/>
          <a:lstStyle/>
          <a:p>
            <a:r>
              <a:rPr lang="pl-PL" sz="4400" i="1" dirty="0" smtClean="0">
                <a:effectLst/>
                <a:latin typeface="Cambria"/>
                <a:cs typeface="Cambria"/>
              </a:rPr>
              <a:t>Zakaz </a:t>
            </a:r>
            <a:r>
              <a:rPr lang="pl-PL" sz="4400" i="1" dirty="0">
                <a:effectLst/>
                <a:latin typeface="Cambria"/>
                <a:cs typeface="Cambria"/>
              </a:rPr>
              <a:t>dyskryminacji i zasada </a:t>
            </a:r>
            <a:r>
              <a:rPr lang="pl-PL" sz="4400" i="1" dirty="0" err="1" smtClean="0">
                <a:effectLst/>
                <a:latin typeface="Cambria"/>
                <a:cs typeface="Cambria"/>
              </a:rPr>
              <a:t>równo</a:t>
            </a:r>
            <a:r>
              <a:rPr lang="pl-PL" sz="4400" dirty="0" err="1" smtClean="0">
                <a:effectLst/>
                <a:latin typeface="Cambria"/>
                <a:cs typeface="Cambria"/>
              </a:rPr>
              <a:t>ś</a:t>
            </a:r>
            <a:r>
              <a:rPr lang="pl-PL" sz="4400" i="1" dirty="0" err="1" smtClean="0">
                <a:effectLst/>
                <a:latin typeface="Cambria"/>
                <a:cs typeface="Cambria"/>
              </a:rPr>
              <a:t>ci</a:t>
            </a:r>
            <a:r>
              <a:rPr lang="pl-PL" sz="4400" i="1" dirty="0" smtClean="0">
                <a:effectLst/>
                <a:latin typeface="Cambria"/>
                <a:cs typeface="Cambria"/>
              </a:rPr>
              <a:t> </a:t>
            </a:r>
            <a:r>
              <a:rPr lang="pl-PL" sz="4400" i="1" dirty="0">
                <a:effectLst/>
                <a:latin typeface="Cambria"/>
                <a:cs typeface="Cambria"/>
              </a:rPr>
              <a:t>w regionalnych systemach ochrony praw człowieka na przykładzie Europejskiej Konwencji Praw Człowieka i Arabskiej Karty Praw </a:t>
            </a:r>
            <a:r>
              <a:rPr lang="pl-PL" sz="4400" i="1" dirty="0" smtClean="0">
                <a:effectLst/>
                <a:latin typeface="Cambria"/>
                <a:cs typeface="Cambria"/>
              </a:rPr>
              <a:t>Człowieka</a:t>
            </a:r>
            <a:endParaRPr lang="pl-PL" sz="44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768613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>
                <a:latin typeface="Cambria"/>
                <a:cs typeface="Cambria"/>
              </a:rPr>
              <a:t>Zakres swobodnego działania państwa jest zasadniczo szeroki. Natomiast w przypadku dyskryminacji ze względu na płeć ogranicza </a:t>
            </a:r>
            <a:r>
              <a:rPr lang="pl-PL" dirty="0" err="1">
                <a:latin typeface="Cambria"/>
                <a:cs typeface="Cambria"/>
              </a:rPr>
              <a:t>dużo</a:t>
            </a:r>
            <a:r>
              <a:rPr lang="pl-PL" dirty="0">
                <a:latin typeface="Cambria"/>
                <a:cs typeface="Cambria"/>
              </a:rPr>
              <a:t> silniej zakres swobodnego uznania dla </a:t>
            </a:r>
            <a:r>
              <a:rPr lang="pl-PL" dirty="0" err="1">
                <a:latin typeface="Cambria"/>
                <a:cs typeface="Cambria"/>
              </a:rPr>
              <a:t>państw</a:t>
            </a:r>
            <a:r>
              <a:rPr lang="pl-PL" dirty="0">
                <a:latin typeface="Cambria"/>
                <a:cs typeface="Cambria"/>
              </a:rPr>
              <a:t> członkowskich w </a:t>
            </a:r>
            <a:r>
              <a:rPr lang="pl-PL" dirty="0" err="1">
                <a:latin typeface="Cambria"/>
                <a:cs typeface="Cambria"/>
              </a:rPr>
              <a:t>porównaniu</a:t>
            </a:r>
            <a:r>
              <a:rPr lang="pl-PL" dirty="0">
                <a:latin typeface="Cambria"/>
                <a:cs typeface="Cambria"/>
              </a:rPr>
              <a:t> do dyskryminacji ze </a:t>
            </a:r>
            <a:r>
              <a:rPr lang="pl-PL" dirty="0" err="1">
                <a:latin typeface="Cambria"/>
                <a:cs typeface="Cambria"/>
              </a:rPr>
              <a:t>względu</a:t>
            </a:r>
            <a:r>
              <a:rPr lang="pl-PL" dirty="0">
                <a:latin typeface="Cambria"/>
                <a:cs typeface="Cambria"/>
              </a:rPr>
              <a:t> na inne cechy.  Rozstrzygnięcia ETPC determinowane są przez dwa aspekty</a:t>
            </a:r>
          </a:p>
          <a:p>
            <a:pPr lvl="1"/>
            <a:r>
              <a:rPr lang="pl-PL" dirty="0">
                <a:latin typeface="Cambria"/>
                <a:cs typeface="Cambria"/>
              </a:rPr>
              <a:t>brak </a:t>
            </a:r>
            <a:r>
              <a:rPr lang="pl-PL" dirty="0" err="1">
                <a:latin typeface="Cambria"/>
                <a:cs typeface="Cambria"/>
              </a:rPr>
              <a:t>dużej</a:t>
            </a:r>
            <a:r>
              <a:rPr lang="pl-PL" dirty="0">
                <a:latin typeface="Cambria"/>
                <a:cs typeface="Cambria"/>
              </a:rPr>
              <a:t> liczby </a:t>
            </a:r>
            <a:r>
              <a:rPr lang="pl-PL" dirty="0" err="1">
                <a:latin typeface="Cambria"/>
                <a:cs typeface="Cambria"/>
              </a:rPr>
              <a:t>dostępnych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rozstrzygnięc</a:t>
            </a:r>
            <a:r>
              <a:rPr lang="pl-PL" dirty="0">
                <a:latin typeface="Cambria"/>
                <a:cs typeface="Cambria"/>
              </a:rPr>
              <a:t>́, </a:t>
            </a:r>
            <a:r>
              <a:rPr lang="pl-PL" dirty="0" err="1">
                <a:latin typeface="Cambria"/>
                <a:cs typeface="Cambria"/>
              </a:rPr>
              <a:t>które</a:t>
            </a:r>
            <a:r>
              <a:rPr lang="pl-PL" dirty="0">
                <a:latin typeface="Cambria"/>
                <a:cs typeface="Cambria"/>
              </a:rPr>
              <a:t> miałyby za przedmiot dyskryminację płci ze względu na fakt, iż Konwencja nastawiona jest na </a:t>
            </a:r>
            <a:r>
              <a:rPr lang="pl-PL" dirty="0" err="1">
                <a:latin typeface="Cambria"/>
                <a:cs typeface="Cambria"/>
              </a:rPr>
              <a:t>ochrone</a:t>
            </a:r>
            <a:r>
              <a:rPr lang="pl-PL" dirty="0">
                <a:latin typeface="Cambria"/>
                <a:cs typeface="Cambria"/>
              </a:rPr>
              <a:t>̨ praw obywatelskich i politycznych</a:t>
            </a:r>
          </a:p>
          <a:p>
            <a:pPr lvl="1"/>
            <a:r>
              <a:rPr lang="pl-PL" dirty="0">
                <a:latin typeface="Cambria"/>
                <a:cs typeface="Cambria"/>
              </a:rPr>
              <a:t>w obliczu skarg nie można stwierdzić, że jedna płeć dotknięta jest </a:t>
            </a:r>
            <a:r>
              <a:rPr lang="pl-PL" dirty="0" smtClean="0">
                <a:latin typeface="Cambria"/>
                <a:cs typeface="Cambria"/>
              </a:rPr>
              <a:t>dyskryminacją</a:t>
            </a:r>
            <a:endParaRPr lang="pl-PL" dirty="0">
              <a:latin typeface="Cambria"/>
              <a:cs typeface="Cambria"/>
            </a:endParaRPr>
          </a:p>
          <a:p>
            <a:r>
              <a:rPr lang="pl-PL" dirty="0">
                <a:latin typeface="Cambria"/>
                <a:cs typeface="Cambria"/>
              </a:rPr>
              <a:t>W orzecznictwie poruszane są sprawy przede wszystkim </a:t>
            </a:r>
            <a:r>
              <a:rPr lang="pl-PL" dirty="0" err="1" smtClean="0">
                <a:latin typeface="Cambria"/>
                <a:cs typeface="Cambria"/>
              </a:rPr>
              <a:t>związane</a:t>
            </a:r>
            <a:r>
              <a:rPr lang="pl-PL" dirty="0" smtClean="0">
                <a:latin typeface="Cambria"/>
                <a:cs typeface="Cambria"/>
              </a:rPr>
              <a:t> </a:t>
            </a:r>
            <a:r>
              <a:rPr lang="pl-PL" dirty="0">
                <a:latin typeface="Cambria"/>
                <a:cs typeface="Cambria"/>
              </a:rPr>
              <a:t>z rodzinną lub prywatną sferą</a:t>
            </a:r>
          </a:p>
          <a:p>
            <a:endParaRPr lang="pl-PL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229320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dirty="0" err="1"/>
              <a:t>Protokół</a:t>
            </a:r>
            <a:r>
              <a:rPr lang="pl-PL" sz="3600" dirty="0"/>
              <a:t> Dodatkowy- kwiecień 2005 </a:t>
            </a:r>
            <a:br>
              <a:rPr lang="pl-PL" sz="3600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latin typeface="Cambria"/>
                <a:cs typeface="Cambria"/>
              </a:rPr>
              <a:t>„</a:t>
            </a:r>
            <a:r>
              <a:rPr lang="pl-PL" dirty="0">
                <a:latin typeface="Cambria"/>
                <a:cs typeface="Cambria"/>
              </a:rPr>
              <a:t>korzystanie z </a:t>
            </a:r>
            <a:r>
              <a:rPr lang="pl-PL" dirty="0" err="1">
                <a:latin typeface="Cambria"/>
                <a:cs typeface="Cambria"/>
              </a:rPr>
              <a:t>każdego</a:t>
            </a:r>
            <a:r>
              <a:rPr lang="pl-PL" dirty="0">
                <a:latin typeface="Cambria"/>
                <a:cs typeface="Cambria"/>
              </a:rPr>
              <a:t> prawa zagwarantowanego przepisami prawa powinno </a:t>
            </a:r>
            <a:r>
              <a:rPr lang="pl-PL" dirty="0" err="1">
                <a:latin typeface="Cambria"/>
                <a:cs typeface="Cambria"/>
              </a:rPr>
              <a:t>byc</a:t>
            </a:r>
            <a:r>
              <a:rPr lang="pl-PL" dirty="0">
                <a:latin typeface="Cambria"/>
                <a:cs typeface="Cambria"/>
              </a:rPr>
              <a:t>́ zapewnione bez dyskryminacji </a:t>
            </a:r>
            <a:r>
              <a:rPr lang="pl-PL" dirty="0" err="1">
                <a:latin typeface="Cambria"/>
                <a:cs typeface="Cambria"/>
              </a:rPr>
              <a:t>wynikającej</a:t>
            </a:r>
            <a:r>
              <a:rPr lang="pl-PL" dirty="0">
                <a:latin typeface="Cambria"/>
                <a:cs typeface="Cambria"/>
              </a:rPr>
              <a:t> z takich </a:t>
            </a:r>
            <a:r>
              <a:rPr lang="pl-PL" dirty="0" err="1">
                <a:latin typeface="Cambria"/>
                <a:cs typeface="Cambria"/>
              </a:rPr>
              <a:t>powodów</a:t>
            </a:r>
            <a:r>
              <a:rPr lang="pl-PL" dirty="0">
                <a:latin typeface="Cambria"/>
                <a:cs typeface="Cambria"/>
              </a:rPr>
              <a:t>, jak: </a:t>
            </a:r>
            <a:r>
              <a:rPr lang="pl-PL" dirty="0" err="1">
                <a:latin typeface="Cambria"/>
                <a:cs typeface="Cambria"/>
              </a:rPr>
              <a:t>płec</a:t>
            </a:r>
            <a:r>
              <a:rPr lang="pl-PL" dirty="0">
                <a:latin typeface="Cambria"/>
                <a:cs typeface="Cambria"/>
              </a:rPr>
              <a:t>́, rasa, kolor </a:t>
            </a:r>
            <a:r>
              <a:rPr lang="pl-PL" dirty="0" err="1">
                <a:latin typeface="Cambria"/>
                <a:cs typeface="Cambria"/>
              </a:rPr>
              <a:t>skóry</a:t>
            </a:r>
            <a:r>
              <a:rPr lang="pl-PL" dirty="0">
                <a:latin typeface="Cambria"/>
                <a:cs typeface="Cambria"/>
              </a:rPr>
              <a:t>, </a:t>
            </a:r>
            <a:r>
              <a:rPr lang="pl-PL" dirty="0" err="1">
                <a:latin typeface="Cambria"/>
                <a:cs typeface="Cambria"/>
              </a:rPr>
              <a:t>język</a:t>
            </a:r>
            <a:r>
              <a:rPr lang="pl-PL" dirty="0">
                <a:latin typeface="Cambria"/>
                <a:cs typeface="Cambria"/>
              </a:rPr>
              <a:t>, religia, przekonania polityczne i inne, pochodzenie narodowe lub społeczne, </a:t>
            </a:r>
            <a:r>
              <a:rPr lang="pl-PL" dirty="0" err="1">
                <a:latin typeface="Cambria"/>
                <a:cs typeface="Cambria"/>
              </a:rPr>
              <a:t>przynależnośc</a:t>
            </a:r>
            <a:r>
              <a:rPr lang="pl-PL" dirty="0">
                <a:latin typeface="Cambria"/>
                <a:cs typeface="Cambria"/>
              </a:rPr>
              <a:t>́ do </a:t>
            </a:r>
            <a:r>
              <a:rPr lang="pl-PL" dirty="0" err="1">
                <a:latin typeface="Cambria"/>
                <a:cs typeface="Cambria"/>
              </a:rPr>
              <a:t>mniejszości</a:t>
            </a:r>
            <a:r>
              <a:rPr lang="pl-PL" dirty="0">
                <a:latin typeface="Cambria"/>
                <a:cs typeface="Cambria"/>
              </a:rPr>
              <a:t> narodowej, </a:t>
            </a:r>
            <a:r>
              <a:rPr lang="pl-PL" dirty="0" err="1">
                <a:latin typeface="Cambria"/>
                <a:cs typeface="Cambria"/>
              </a:rPr>
              <a:t>majątek</a:t>
            </a:r>
            <a:r>
              <a:rPr lang="pl-PL" dirty="0">
                <a:latin typeface="Cambria"/>
                <a:cs typeface="Cambria"/>
              </a:rPr>
              <a:t>, urodzenie, </a:t>
            </a:r>
            <a:r>
              <a:rPr lang="pl-PL" dirty="0" err="1">
                <a:latin typeface="Cambria"/>
                <a:cs typeface="Cambria"/>
              </a:rPr>
              <a:t>bądz</a:t>
            </a:r>
            <a:r>
              <a:rPr lang="pl-PL" dirty="0">
                <a:latin typeface="Cambria"/>
                <a:cs typeface="Cambria"/>
              </a:rPr>
              <a:t>́ z jakichkolwiek innych przyczyn”. </a:t>
            </a:r>
          </a:p>
          <a:p>
            <a:endParaRPr lang="pl-PL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112854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>
                <a:latin typeface="Cambria"/>
                <a:cs typeface="Cambria"/>
              </a:rPr>
              <a:t>poszerzenie katalogu przesłanek dyskryminacji </a:t>
            </a:r>
          </a:p>
          <a:p>
            <a:r>
              <a:rPr lang="pl-PL" dirty="0">
                <a:latin typeface="Cambria"/>
                <a:cs typeface="Cambria"/>
              </a:rPr>
              <a:t>wpływ na wszystkie dziedziny prawa </a:t>
            </a:r>
            <a:r>
              <a:rPr lang="pl-PL" dirty="0" err="1">
                <a:latin typeface="Cambria"/>
                <a:cs typeface="Cambria"/>
              </a:rPr>
              <a:t>wewnątrzkrajowego</a:t>
            </a:r>
            <a:r>
              <a:rPr lang="pl-PL" dirty="0">
                <a:latin typeface="Cambria"/>
                <a:cs typeface="Cambria"/>
              </a:rPr>
              <a:t>. </a:t>
            </a:r>
          </a:p>
          <a:p>
            <a:r>
              <a:rPr lang="pl-PL" dirty="0">
                <a:latin typeface="Cambria"/>
                <a:cs typeface="Cambria"/>
              </a:rPr>
              <a:t>o</a:t>
            </a:r>
            <a:r>
              <a:rPr lang="pl-PL" dirty="0" smtClean="0">
                <a:latin typeface="Cambria"/>
                <a:cs typeface="Cambria"/>
              </a:rPr>
              <a:t>dnosi </a:t>
            </a:r>
            <a:r>
              <a:rPr lang="pl-PL" dirty="0" err="1">
                <a:latin typeface="Cambria"/>
                <a:cs typeface="Cambria"/>
              </a:rPr>
              <a:t>sie</a:t>
            </a:r>
            <a:r>
              <a:rPr lang="pl-PL" dirty="0">
                <a:latin typeface="Cambria"/>
                <a:cs typeface="Cambria"/>
              </a:rPr>
              <a:t>̨ on do wszystkich praw ustanawianych przez narodowe akty prawne </a:t>
            </a:r>
          </a:p>
          <a:p>
            <a:r>
              <a:rPr lang="pl-PL" dirty="0">
                <a:latin typeface="Cambria"/>
                <a:cs typeface="Cambria"/>
              </a:rPr>
              <a:t>nie jest wyczerpujący</a:t>
            </a:r>
          </a:p>
          <a:p>
            <a:r>
              <a:rPr lang="pl-PL" dirty="0">
                <a:latin typeface="Cambria"/>
                <a:cs typeface="Cambria"/>
              </a:rPr>
              <a:t>ustanawia zakaz dyskryminacji w małżeństwie,  ustala równe prawa i obowiązki dla małżonków, a </a:t>
            </a:r>
            <a:r>
              <a:rPr lang="pl-PL" dirty="0" err="1">
                <a:latin typeface="Cambria"/>
                <a:cs typeface="Cambria"/>
              </a:rPr>
              <a:t>Państwo</a:t>
            </a:r>
            <a:r>
              <a:rPr lang="pl-PL" dirty="0">
                <a:latin typeface="Cambria"/>
                <a:cs typeface="Cambria"/>
              </a:rPr>
              <a:t> ma </a:t>
            </a:r>
            <a:r>
              <a:rPr lang="pl-PL" dirty="0" err="1">
                <a:latin typeface="Cambria"/>
                <a:cs typeface="Cambria"/>
              </a:rPr>
              <a:t>obowiązek</a:t>
            </a:r>
            <a:r>
              <a:rPr lang="pl-PL" dirty="0">
                <a:latin typeface="Cambria"/>
                <a:cs typeface="Cambria"/>
              </a:rPr>
              <a:t>, w dziedzinie prywatnoprawnej poprzez odpowiednie ustawodawstwo, </a:t>
            </a:r>
            <a:r>
              <a:rPr lang="pl-PL" dirty="0" err="1">
                <a:latin typeface="Cambria"/>
                <a:cs typeface="Cambria"/>
              </a:rPr>
              <a:t>troszczyc</a:t>
            </a:r>
            <a:r>
              <a:rPr lang="pl-PL" dirty="0">
                <a:latin typeface="Cambria"/>
                <a:cs typeface="Cambria"/>
              </a:rPr>
              <a:t>́ </a:t>
            </a:r>
            <a:r>
              <a:rPr lang="pl-PL" dirty="0" err="1">
                <a:latin typeface="Cambria"/>
                <a:cs typeface="Cambria"/>
              </a:rPr>
              <a:t>sie</a:t>
            </a:r>
            <a:r>
              <a:rPr lang="pl-PL" dirty="0">
                <a:latin typeface="Cambria"/>
                <a:cs typeface="Cambria"/>
              </a:rPr>
              <a:t>̨ o stworzenie takie systemu (odnosi się to do małżeństw już zawartych)</a:t>
            </a:r>
          </a:p>
          <a:p>
            <a:r>
              <a:rPr lang="pl-PL" dirty="0">
                <a:latin typeface="Cambria"/>
                <a:cs typeface="Cambria"/>
              </a:rPr>
              <a:t>o</a:t>
            </a:r>
            <a:r>
              <a:rPr lang="pl-PL" dirty="0" smtClean="0">
                <a:latin typeface="Cambria"/>
                <a:cs typeface="Cambria"/>
              </a:rPr>
              <a:t>chrona </a:t>
            </a:r>
            <a:r>
              <a:rPr lang="pl-PL" dirty="0">
                <a:latin typeface="Cambria"/>
                <a:cs typeface="Cambria"/>
              </a:rPr>
              <a:t>praw dzieci</a:t>
            </a:r>
          </a:p>
          <a:p>
            <a:endParaRPr lang="pl-PL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156289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>
                <a:effectLst/>
              </a:rPr>
              <a:t>Arabska</a:t>
            </a:r>
            <a:r>
              <a:rPr lang="cs-CZ" b="1" dirty="0">
                <a:effectLst/>
              </a:rPr>
              <a:t> Karta </a:t>
            </a:r>
            <a:r>
              <a:rPr lang="cs-CZ" b="1" dirty="0" err="1">
                <a:effectLst/>
              </a:rPr>
              <a:t>Praw</a:t>
            </a:r>
            <a:r>
              <a:rPr lang="cs-CZ" b="1" dirty="0">
                <a:effectLst/>
              </a:rPr>
              <a:t> </a:t>
            </a:r>
            <a:r>
              <a:rPr lang="cs-CZ" b="1" dirty="0" err="1">
                <a:effectLst/>
              </a:rPr>
              <a:t>Człowieka</a:t>
            </a:r>
            <a:r>
              <a:rPr lang="cs-CZ" b="1" dirty="0">
                <a:effectLst/>
              </a:rPr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5800" y="2209800"/>
            <a:ext cx="8057147" cy="3657600"/>
          </a:xfrm>
        </p:spPr>
        <p:txBody>
          <a:bodyPr>
            <a:normAutofit lnSpcReduction="10000"/>
          </a:bodyPr>
          <a:lstStyle/>
          <a:p>
            <a:r>
              <a:rPr lang="pl-PL" dirty="0">
                <a:latin typeface="Cambria"/>
                <a:cs typeface="Cambria"/>
              </a:rPr>
              <a:t>W roku 2003 Rada Ligi </a:t>
            </a:r>
            <a:r>
              <a:rPr lang="pl-PL" dirty="0" err="1">
                <a:latin typeface="Cambria"/>
                <a:cs typeface="Cambria"/>
              </a:rPr>
              <a:t>Państw</a:t>
            </a:r>
            <a:r>
              <a:rPr lang="pl-PL" dirty="0">
                <a:latin typeface="Cambria"/>
                <a:cs typeface="Cambria"/>
              </a:rPr>
              <a:t> Arabskich postanowiła </a:t>
            </a:r>
            <a:r>
              <a:rPr lang="pl-PL" dirty="0" err="1">
                <a:latin typeface="Cambria"/>
                <a:cs typeface="Cambria"/>
              </a:rPr>
              <a:t>dokonac</a:t>
            </a:r>
            <a:r>
              <a:rPr lang="pl-PL" dirty="0">
                <a:latin typeface="Cambria"/>
                <a:cs typeface="Cambria"/>
              </a:rPr>
              <a:t>́ rewizji Arabskiej Karty Praw Człowieka, </a:t>
            </a:r>
            <a:r>
              <a:rPr lang="pl-PL" dirty="0" err="1">
                <a:latin typeface="Cambria"/>
                <a:cs typeface="Cambria"/>
              </a:rPr>
              <a:t>mając</a:t>
            </a:r>
            <a:r>
              <a:rPr lang="pl-PL" dirty="0">
                <a:latin typeface="Cambria"/>
                <a:cs typeface="Cambria"/>
              </a:rPr>
              <a:t> na celu jej modernizację i aktualizację ze </a:t>
            </a:r>
            <a:r>
              <a:rPr lang="pl-PL" dirty="0" err="1">
                <a:latin typeface="Cambria"/>
                <a:cs typeface="Cambria"/>
              </a:rPr>
              <a:t>względu</a:t>
            </a:r>
            <a:r>
              <a:rPr lang="pl-PL" dirty="0">
                <a:latin typeface="Cambria"/>
                <a:cs typeface="Cambria"/>
              </a:rPr>
              <a:t> na </a:t>
            </a:r>
            <a:r>
              <a:rPr lang="pl-PL" dirty="0" err="1">
                <a:latin typeface="Cambria"/>
                <a:cs typeface="Cambria"/>
              </a:rPr>
              <a:t>międzynarodowa</a:t>
            </a:r>
            <a:r>
              <a:rPr lang="pl-PL" dirty="0">
                <a:latin typeface="Cambria"/>
                <a:cs typeface="Cambria"/>
              </a:rPr>
              <a:t>̨ </a:t>
            </a:r>
            <a:r>
              <a:rPr lang="pl-PL" dirty="0" err="1">
                <a:latin typeface="Cambria"/>
                <a:cs typeface="Cambria"/>
              </a:rPr>
              <a:t>ochrone</a:t>
            </a:r>
            <a:r>
              <a:rPr lang="pl-PL" dirty="0">
                <a:latin typeface="Cambria"/>
                <a:cs typeface="Cambria"/>
              </a:rPr>
              <a:t>̨ praw człowieka. </a:t>
            </a:r>
          </a:p>
          <a:p>
            <a:r>
              <a:rPr lang="pl-PL" dirty="0" smtClean="0">
                <a:latin typeface="Cambria"/>
                <a:cs typeface="Cambria"/>
              </a:rPr>
              <a:t>Uchwalenie nowej wersji 2004r. </a:t>
            </a:r>
          </a:p>
          <a:p>
            <a:r>
              <a:rPr lang="pl-PL" dirty="0">
                <a:latin typeface="Cambria"/>
                <a:cs typeface="Cambria"/>
              </a:rPr>
              <a:t>Karta ta została zaakceptowana i stała </a:t>
            </a:r>
            <a:r>
              <a:rPr lang="pl-PL" dirty="0" err="1">
                <a:latin typeface="Cambria"/>
                <a:cs typeface="Cambria"/>
              </a:rPr>
              <a:t>sie</a:t>
            </a:r>
            <a:r>
              <a:rPr lang="pl-PL" dirty="0">
                <a:latin typeface="Cambria"/>
                <a:cs typeface="Cambria"/>
              </a:rPr>
              <a:t>̨ </a:t>
            </a:r>
            <a:r>
              <a:rPr lang="pl-PL" dirty="0" err="1">
                <a:latin typeface="Cambria"/>
                <a:cs typeface="Cambria"/>
              </a:rPr>
              <a:t>częścia</a:t>
            </a:r>
            <a:r>
              <a:rPr lang="pl-PL" dirty="0">
                <a:latin typeface="Cambria"/>
                <a:cs typeface="Cambria"/>
              </a:rPr>
              <a:t>̨ </a:t>
            </a:r>
            <a:r>
              <a:rPr lang="pl-PL" dirty="0" err="1">
                <a:latin typeface="Cambria"/>
                <a:cs typeface="Cambria"/>
              </a:rPr>
              <a:t>porządku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międzynarodowego</a:t>
            </a:r>
            <a:r>
              <a:rPr lang="pl-PL" dirty="0">
                <a:latin typeface="Cambria"/>
                <a:cs typeface="Cambria"/>
              </a:rPr>
              <a:t> – </a:t>
            </a:r>
            <a:r>
              <a:rPr lang="pl-PL" dirty="0" err="1">
                <a:latin typeface="Cambria"/>
                <a:cs typeface="Cambria"/>
              </a:rPr>
              <a:t>większośc</a:t>
            </a:r>
            <a:r>
              <a:rPr lang="pl-PL" dirty="0">
                <a:latin typeface="Cambria"/>
                <a:cs typeface="Cambria"/>
              </a:rPr>
              <a:t>́ 22 </a:t>
            </a:r>
            <a:r>
              <a:rPr lang="pl-PL" dirty="0" err="1">
                <a:latin typeface="Cambria"/>
                <a:cs typeface="Cambria"/>
              </a:rPr>
              <a:t>państw</a:t>
            </a:r>
            <a:r>
              <a:rPr lang="pl-PL" dirty="0">
                <a:latin typeface="Cambria"/>
                <a:cs typeface="Cambria"/>
              </a:rPr>
              <a:t> członkowskich Ligi </a:t>
            </a:r>
            <a:r>
              <a:rPr lang="pl-PL" dirty="0" err="1">
                <a:latin typeface="Cambria"/>
                <a:cs typeface="Cambria"/>
              </a:rPr>
              <a:t>Państw</a:t>
            </a:r>
            <a:r>
              <a:rPr lang="pl-PL" dirty="0">
                <a:latin typeface="Cambria"/>
                <a:cs typeface="Cambria"/>
              </a:rPr>
              <a:t> Arabskich ją podpisała, a w połowie marca 2008 roku Karta weszła w </a:t>
            </a:r>
            <a:r>
              <a:rPr lang="pl-PL" dirty="0" err="1">
                <a:latin typeface="Cambria"/>
                <a:cs typeface="Cambria"/>
              </a:rPr>
              <a:t>życie</a:t>
            </a:r>
            <a:r>
              <a:rPr lang="pl-PL" dirty="0">
                <a:latin typeface="Cambria"/>
                <a:cs typeface="Cambria"/>
              </a:rPr>
              <a:t>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00112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Zakaz dyskryminacji art.3 pkt 1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latin typeface="Cambria"/>
                <a:cs typeface="Cambria"/>
              </a:rPr>
              <a:t>„</a:t>
            </a:r>
            <a:r>
              <a:rPr lang="pl-PL" dirty="0" err="1">
                <a:latin typeface="Cambria"/>
                <a:cs typeface="Cambria"/>
              </a:rPr>
              <a:t>Każde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państwo-strona</a:t>
            </a:r>
            <a:r>
              <a:rPr lang="pl-PL" dirty="0">
                <a:latin typeface="Cambria"/>
                <a:cs typeface="Cambria"/>
              </a:rPr>
              <a:t> Karty </a:t>
            </a:r>
            <a:r>
              <a:rPr lang="pl-PL" dirty="0" err="1">
                <a:latin typeface="Cambria"/>
                <a:cs typeface="Cambria"/>
              </a:rPr>
              <a:t>zobowiązane</a:t>
            </a:r>
            <a:r>
              <a:rPr lang="pl-PL" dirty="0">
                <a:latin typeface="Cambria"/>
                <a:cs typeface="Cambria"/>
              </a:rPr>
              <a:t> jest do zapewnienia wszystkim jednostkom na swoim terytorium i </a:t>
            </a:r>
            <a:r>
              <a:rPr lang="pl-PL" dirty="0" err="1">
                <a:latin typeface="Cambria"/>
                <a:cs typeface="Cambria"/>
              </a:rPr>
              <a:t>podlegającym</a:t>
            </a:r>
            <a:r>
              <a:rPr lang="pl-PL" dirty="0">
                <a:latin typeface="Cambria"/>
                <a:cs typeface="Cambria"/>
              </a:rPr>
              <a:t> jego jurysdykcji prawa do korzystania z wszystkich praw i </a:t>
            </a:r>
            <a:r>
              <a:rPr lang="pl-PL" dirty="0" err="1">
                <a:latin typeface="Cambria"/>
                <a:cs typeface="Cambria"/>
              </a:rPr>
              <a:t>wolności</a:t>
            </a:r>
            <a:r>
              <a:rPr lang="pl-PL" dirty="0">
                <a:latin typeface="Cambria"/>
                <a:cs typeface="Cambria"/>
              </a:rPr>
              <a:t> uznanych w niniejszym dokumencie bez jakiejkolwiek </a:t>
            </a:r>
            <a:r>
              <a:rPr lang="pl-PL" dirty="0" err="1">
                <a:latin typeface="Cambria"/>
                <a:cs typeface="Cambria"/>
              </a:rPr>
              <a:t>różnicy</a:t>
            </a:r>
            <a:r>
              <a:rPr lang="pl-PL" dirty="0">
                <a:latin typeface="Cambria"/>
                <a:cs typeface="Cambria"/>
              </a:rPr>
              <a:t> ze </a:t>
            </a:r>
            <a:r>
              <a:rPr lang="pl-PL" dirty="0" err="1">
                <a:latin typeface="Cambria"/>
                <a:cs typeface="Cambria"/>
              </a:rPr>
              <a:t>względu</a:t>
            </a:r>
            <a:r>
              <a:rPr lang="pl-PL" dirty="0">
                <a:latin typeface="Cambria"/>
                <a:cs typeface="Cambria"/>
              </a:rPr>
              <a:t> na </a:t>
            </a:r>
            <a:r>
              <a:rPr lang="pl-PL" dirty="0" err="1">
                <a:latin typeface="Cambria"/>
                <a:cs typeface="Cambria"/>
              </a:rPr>
              <a:t>rase</a:t>
            </a:r>
            <a:r>
              <a:rPr lang="pl-PL" dirty="0">
                <a:latin typeface="Cambria"/>
                <a:cs typeface="Cambria"/>
              </a:rPr>
              <a:t>̨, kolor </a:t>
            </a:r>
            <a:r>
              <a:rPr lang="pl-PL" dirty="0" err="1">
                <a:latin typeface="Cambria"/>
                <a:cs typeface="Cambria"/>
              </a:rPr>
              <a:t>skóry</a:t>
            </a:r>
            <a:r>
              <a:rPr lang="pl-PL" dirty="0">
                <a:latin typeface="Cambria"/>
                <a:cs typeface="Cambria"/>
              </a:rPr>
              <a:t>, </a:t>
            </a:r>
            <a:r>
              <a:rPr lang="pl-PL" dirty="0" err="1">
                <a:latin typeface="Cambria"/>
                <a:cs typeface="Cambria"/>
              </a:rPr>
              <a:t>płec</a:t>
            </a:r>
            <a:r>
              <a:rPr lang="pl-PL" dirty="0">
                <a:latin typeface="Cambria"/>
                <a:cs typeface="Cambria"/>
              </a:rPr>
              <a:t>́, </a:t>
            </a:r>
            <a:r>
              <a:rPr lang="pl-PL" dirty="0" err="1">
                <a:latin typeface="Cambria"/>
                <a:cs typeface="Cambria"/>
              </a:rPr>
              <a:t>język</a:t>
            </a:r>
            <a:r>
              <a:rPr lang="pl-PL" dirty="0">
                <a:latin typeface="Cambria"/>
                <a:cs typeface="Cambria"/>
              </a:rPr>
              <a:t>, religię, </a:t>
            </a:r>
            <a:r>
              <a:rPr lang="pl-PL" dirty="0" err="1">
                <a:latin typeface="Cambria"/>
                <a:cs typeface="Cambria"/>
              </a:rPr>
              <a:t>poglądy</a:t>
            </a:r>
            <a:r>
              <a:rPr lang="pl-PL" dirty="0">
                <a:latin typeface="Cambria"/>
                <a:cs typeface="Cambria"/>
              </a:rPr>
              <a:t>, </a:t>
            </a:r>
            <a:r>
              <a:rPr lang="pl-PL" dirty="0" err="1">
                <a:latin typeface="Cambria"/>
                <a:cs typeface="Cambria"/>
              </a:rPr>
              <a:t>myśli</a:t>
            </a:r>
            <a:r>
              <a:rPr lang="pl-PL" dirty="0">
                <a:latin typeface="Cambria"/>
                <a:cs typeface="Cambria"/>
              </a:rPr>
              <a:t>, </a:t>
            </a:r>
            <a:r>
              <a:rPr lang="pl-PL" dirty="0" err="1">
                <a:latin typeface="Cambria"/>
                <a:cs typeface="Cambria"/>
              </a:rPr>
              <a:t>narodowośc</a:t>
            </a:r>
            <a:r>
              <a:rPr lang="pl-PL" dirty="0">
                <a:latin typeface="Cambria"/>
                <a:cs typeface="Cambria"/>
              </a:rPr>
              <a:t>́ lub pochodzenie społeczne, </a:t>
            </a:r>
            <a:r>
              <a:rPr lang="pl-PL" dirty="0" err="1">
                <a:latin typeface="Cambria"/>
                <a:cs typeface="Cambria"/>
              </a:rPr>
              <a:t>własnośc</a:t>
            </a:r>
            <a:r>
              <a:rPr lang="pl-PL" dirty="0">
                <a:latin typeface="Cambria"/>
                <a:cs typeface="Cambria"/>
              </a:rPr>
              <a:t>́, urodzenie lub fizyczne lub psychiczne </a:t>
            </a:r>
            <a:r>
              <a:rPr lang="pl-PL" dirty="0" err="1">
                <a:latin typeface="Cambria"/>
                <a:cs typeface="Cambria"/>
              </a:rPr>
              <a:t>upośledzenie</a:t>
            </a:r>
            <a:r>
              <a:rPr lang="pl-PL" dirty="0">
                <a:latin typeface="Cambria"/>
                <a:cs typeface="Cambria"/>
              </a:rPr>
              <a:t>”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3978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Art. 3  pkt  1 ogólny zakaz dyskryminacji nie jest przepisem autonomicznym, o samodzielnym znaczeniu</a:t>
            </a:r>
          </a:p>
          <a:p>
            <a:r>
              <a:rPr lang="pl-PL" dirty="0"/>
              <a:t>Arabska KPC zawiera wyliczenie powodów dyskryminacji , jest to katalog zamknięty w odróżnieniu od EKPC czy </a:t>
            </a:r>
            <a:r>
              <a:rPr lang="pl-PL" dirty="0" err="1"/>
              <a:t>AfrKPC</a:t>
            </a:r>
            <a:r>
              <a:rPr lang="pl-PL" dirty="0"/>
              <a:t>  i skutkuje to tym iż w przyszłości można będzie się powoływać jedynie na powody powołane w artykule </a:t>
            </a:r>
            <a:r>
              <a:rPr lang="pl-PL" dirty="0" smtClean="0"/>
              <a:t>.</a:t>
            </a:r>
            <a:endParaRPr lang="pl-PL" dirty="0"/>
          </a:p>
          <a:p>
            <a:r>
              <a:rPr lang="pl-PL" dirty="0"/>
              <a:t>W pierwszych słowach art. 3 </a:t>
            </a:r>
            <a:r>
              <a:rPr lang="pl-PL" dirty="0" err="1"/>
              <a:t>ArabKPC</a:t>
            </a:r>
            <a:r>
              <a:rPr lang="pl-PL" dirty="0"/>
              <a:t> ustanowiony został pozytywny obowiązek państw-stron Karty do zapewnienia wszystkim jednostkom znajdującym się na terenie danego państwa prawa do korzystania ze wszystkich praw w niej zawartych bez dyskryminacji. </a:t>
            </a:r>
          </a:p>
        </p:txBody>
      </p:sp>
    </p:spTree>
    <p:extLst>
      <p:ext uri="{BB962C8B-B14F-4D97-AF65-F5344CB8AC3E}">
        <p14:creationId xmlns:p14="http://schemas.microsoft.com/office/powerpoint/2010/main" val="3428588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Art. 3 pkt 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„Państwa-strony niniejszej Karty powinny podejmować konieczne środki do zagwarantowania efektywnej równości w korzystaniu z wszystkich praw i wolności ustanowionych w niniejszej Karcie, jak również do ochrony przed każdą formą dyskryminacji na podstawie któregokolwiek powodu wymienionego w poprzednim paragrafie”.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02873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/>
              <a:t>Zasada równości art. 11 </a:t>
            </a:r>
            <a:r>
              <a:rPr lang="pl-PL" sz="4000" dirty="0" err="1"/>
              <a:t>ArabKPC</a:t>
            </a:r>
            <a:r>
              <a:rPr lang="pl-PL" sz="4000" dirty="0"/>
              <a:t/>
            </a:r>
            <a:br>
              <a:rPr lang="pl-PL" sz="4000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W </a:t>
            </a:r>
            <a:r>
              <a:rPr lang="pl-PL" dirty="0"/>
              <a:t>przeciwieństwie do zakazu dyskryminacji jest prawem autonomicznym, samodzielnym i nie wymaga styczności z innymi prawami z Karty.</a:t>
            </a:r>
          </a:p>
          <a:p>
            <a:r>
              <a:rPr lang="pl-PL" dirty="0" smtClean="0"/>
              <a:t>Równość </a:t>
            </a:r>
            <a:r>
              <a:rPr lang="pl-PL" dirty="0"/>
              <a:t>wobec prawa stanowi gwarancję obiektywnego stosowania prawa przez sądy w stosunku do każdej jednostki oraz gwarancję tego, że osoby znajdujące się w podobnej sytuacji traktowane będą tak samo</a:t>
            </a:r>
          </a:p>
          <a:p>
            <a:r>
              <a:rPr lang="pl-PL" dirty="0"/>
              <a:t>P</a:t>
            </a:r>
            <a:r>
              <a:rPr lang="pl-PL" dirty="0" smtClean="0"/>
              <a:t>aństwa </a:t>
            </a:r>
            <a:r>
              <a:rPr lang="pl-PL" dirty="0"/>
              <a:t>strony Karty mają obowiązek aktywnego działania zapewniającego równość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22604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454526"/>
            <a:ext cx="7770813" cy="984310"/>
          </a:xfrm>
        </p:spPr>
        <p:txBody>
          <a:bodyPr/>
          <a:lstStyle/>
          <a:p>
            <a:r>
              <a:rPr lang="pl-PL" sz="3600" dirty="0"/>
              <a:t>Równość </a:t>
            </a:r>
            <a:r>
              <a:rPr lang="pl-PL" sz="3600" dirty="0" smtClean="0"/>
              <a:t>kobiet </a:t>
            </a:r>
            <a:r>
              <a:rPr lang="pl-PL" sz="3600" dirty="0"/>
              <a:t>i mężczyzn </a:t>
            </a:r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sz="3600" dirty="0" smtClean="0"/>
              <a:t>art</a:t>
            </a:r>
            <a:r>
              <a:rPr lang="pl-PL" sz="3600" dirty="0"/>
              <a:t>. 3 pkt 3</a:t>
            </a:r>
            <a:br>
              <a:rPr lang="pl-PL" sz="3600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Polega </a:t>
            </a:r>
            <a:r>
              <a:rPr lang="pl-PL" dirty="0"/>
              <a:t>na równości w godności,  prawach i obowiązkach </a:t>
            </a:r>
          </a:p>
          <a:p>
            <a:r>
              <a:rPr lang="pl-PL" dirty="0" smtClean="0"/>
              <a:t>Konflikt związany z prawem religijnym- Koran ustala </a:t>
            </a:r>
            <a:r>
              <a:rPr lang="pl-PL" dirty="0"/>
              <a:t>wyższość  mężczyzn nad </a:t>
            </a:r>
            <a:r>
              <a:rPr lang="pl-PL" dirty="0" smtClean="0"/>
              <a:t>kobietami, różnicuje płci </a:t>
            </a:r>
            <a:r>
              <a:rPr lang="pl-PL" dirty="0"/>
              <a:t>w prawach i obowiązkach ze względu na inną pozycję w stosunkach rodzinnych </a:t>
            </a:r>
          </a:p>
          <a:p>
            <a:r>
              <a:rPr lang="pl-PL" dirty="0" smtClean="0"/>
              <a:t>Arabska </a:t>
            </a:r>
            <a:r>
              <a:rPr lang="pl-PL" dirty="0"/>
              <a:t>KPC zrywa z tradycyjnym </a:t>
            </a:r>
            <a:r>
              <a:rPr lang="pl-PL" dirty="0" smtClean="0"/>
              <a:t>prawami </a:t>
            </a:r>
            <a:r>
              <a:rPr lang="pl-PL" dirty="0" err="1" smtClean="0"/>
              <a:t>szariatu</a:t>
            </a:r>
            <a:r>
              <a:rPr lang="pl-PL" dirty="0" smtClean="0"/>
              <a:t>, </a:t>
            </a:r>
            <a:r>
              <a:rPr lang="pl-PL" dirty="0"/>
              <a:t>jednak </a:t>
            </a:r>
            <a:r>
              <a:rPr lang="pl-PL" dirty="0" smtClean="0"/>
              <a:t>umożliwia </a:t>
            </a:r>
            <a:r>
              <a:rPr lang="pl-PL" dirty="0"/>
              <a:t>traktowanie kobiet poprzez pozytywną dyskryminację  </a:t>
            </a:r>
          </a:p>
          <a:p>
            <a:r>
              <a:rPr lang="pl-PL" dirty="0" smtClean="0"/>
              <a:t>w </a:t>
            </a:r>
            <a:r>
              <a:rPr lang="pl-PL" dirty="0"/>
              <a:t>karcie istnieją odwołania do innych dokumentów , również tzw. Świata zachodniego tj. Karta Narodów Zjednoczonych, Powszechna Deklaracja Praw Człowieka , jak i świata islamskiego  Kairska Deklaracja Praw Człowieka w Islamie  jednak dokumenty świata islamskiego stoją w sprzeczności z zasadą równości w rozumieniu świata chrześcijańskiego.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99246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latin typeface="Cambria"/>
                <a:cs typeface="Cambria"/>
              </a:rPr>
              <a:t>Małżeństwo</a:t>
            </a:r>
            <a:r>
              <a:rPr lang="pl-PL" dirty="0"/>
              <a:t> 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5800" y="1884947"/>
            <a:ext cx="7770813" cy="4598737"/>
          </a:xfrm>
        </p:spPr>
        <p:txBody>
          <a:bodyPr>
            <a:normAutofit fontScale="70000" lnSpcReduction="20000"/>
          </a:bodyPr>
          <a:lstStyle/>
          <a:p>
            <a:r>
              <a:rPr lang="pl-PL" dirty="0" smtClean="0">
                <a:latin typeface="Cambria"/>
                <a:cs typeface="Cambria"/>
              </a:rPr>
              <a:t>Punkt </a:t>
            </a:r>
            <a:r>
              <a:rPr lang="pl-PL" dirty="0">
                <a:latin typeface="Cambria"/>
                <a:cs typeface="Cambria"/>
              </a:rPr>
              <a:t>1 artykułu 33 brzmi następująco: „Rodzina jest naturalną i fundamentalną jednostką społeczną, utworzoną przez małżeństwo mężczyzny i kobiety”.</a:t>
            </a:r>
          </a:p>
          <a:p>
            <a:r>
              <a:rPr lang="pl-PL" dirty="0" smtClean="0">
                <a:latin typeface="Cambria"/>
                <a:cs typeface="Cambria"/>
              </a:rPr>
              <a:t>chroni </a:t>
            </a:r>
            <a:r>
              <a:rPr lang="pl-PL" dirty="0">
                <a:latin typeface="Cambria"/>
                <a:cs typeface="Cambria"/>
              </a:rPr>
              <a:t>małżeństwa pomiędzy kobietą a mężczyzna ( więc wyłącza istnienie małżeństw homoseksualnych)</a:t>
            </a:r>
          </a:p>
          <a:p>
            <a:r>
              <a:rPr lang="pl-PL" dirty="0" smtClean="0">
                <a:latin typeface="Cambria"/>
                <a:cs typeface="Cambria"/>
              </a:rPr>
              <a:t>zawrzeć </a:t>
            </a:r>
            <a:r>
              <a:rPr lang="pl-PL" dirty="0">
                <a:latin typeface="Cambria"/>
                <a:cs typeface="Cambria"/>
              </a:rPr>
              <a:t>małżeństwo mogą jedynie osoby, które są do tego zdolne, a więc które m.in. osiągnęły odpowiedni wiek Karta jednak  tego wieku nie precyzuje pozostawiając  ową regulacje państwom</a:t>
            </a:r>
          </a:p>
          <a:p>
            <a:r>
              <a:rPr lang="pl-PL" dirty="0" smtClean="0">
                <a:latin typeface="Cambria"/>
                <a:cs typeface="Cambria"/>
              </a:rPr>
              <a:t>małżeństwo </a:t>
            </a:r>
            <a:r>
              <a:rPr lang="pl-PL" dirty="0">
                <a:latin typeface="Cambria"/>
                <a:cs typeface="Cambria"/>
              </a:rPr>
              <a:t>nie powinno być zawarte bez pełnej zgody przyszłych małżonków  </a:t>
            </a:r>
            <a:r>
              <a:rPr lang="pl-PL" dirty="0" smtClean="0">
                <a:latin typeface="Cambria"/>
                <a:cs typeface="Cambria"/>
              </a:rPr>
              <a:t>jednak w </a:t>
            </a:r>
            <a:r>
              <a:rPr lang="pl-PL" dirty="0">
                <a:latin typeface="Cambria"/>
                <a:cs typeface="Cambria"/>
              </a:rPr>
              <a:t>państwach islamskich, pomimo, że teoretycznie do zawarcia małżeństwa wymagana jest zgoda obojga narzeczonych, częstą praktykę stanowi zawieranie małżeństwa poprzez zawarcie kontraktu pomiędzy przyszłym mężem a ojcem lub innym opiekunem prawnym, pod którego opieką znajduje się przyszła żona, często bez brania pod uwagę jej zdania, ponieważ zgodę kobiety wyraża za nią jej </a:t>
            </a:r>
            <a:r>
              <a:rPr lang="pl-PL" dirty="0" smtClean="0">
                <a:latin typeface="Cambria"/>
                <a:cs typeface="Cambria"/>
              </a:rPr>
              <a:t>przedstawiciel. Jednak artykuł </a:t>
            </a:r>
            <a:r>
              <a:rPr lang="pl-PL" dirty="0">
                <a:latin typeface="Cambria"/>
                <a:cs typeface="Cambria"/>
              </a:rPr>
              <a:t>33 </a:t>
            </a:r>
            <a:r>
              <a:rPr lang="pl-PL" dirty="0" err="1">
                <a:latin typeface="Cambria"/>
                <a:cs typeface="Cambria"/>
              </a:rPr>
              <a:t>wyraźnie</a:t>
            </a:r>
            <a:r>
              <a:rPr lang="pl-PL" dirty="0">
                <a:latin typeface="Cambria"/>
                <a:cs typeface="Cambria"/>
              </a:rPr>
              <a:t> zabrania takich praktyk i wymaga zgody </a:t>
            </a:r>
            <a:r>
              <a:rPr lang="pl-PL" dirty="0" err="1">
                <a:latin typeface="Cambria"/>
                <a:cs typeface="Cambria"/>
              </a:rPr>
              <a:t>równiez</a:t>
            </a:r>
            <a:r>
              <a:rPr lang="pl-PL" dirty="0">
                <a:latin typeface="Cambria"/>
                <a:cs typeface="Cambria"/>
              </a:rPr>
              <a:t>̇ kobiety. </a:t>
            </a:r>
          </a:p>
          <a:p>
            <a:endParaRPr lang="pl-PL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85535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</a:t>
            </a:r>
            <a:r>
              <a:rPr lang="pl-PL" dirty="0" smtClean="0"/>
              <a:t>yskryminowanie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latin typeface="Cambria"/>
                <a:cs typeface="Cambria"/>
              </a:rPr>
              <a:t>To dokonywanie </a:t>
            </a:r>
            <a:r>
              <a:rPr lang="pl-PL" dirty="0" err="1" smtClean="0">
                <a:latin typeface="Cambria"/>
                <a:cs typeface="Cambria"/>
              </a:rPr>
              <a:t>różnicowania</a:t>
            </a:r>
            <a:r>
              <a:rPr lang="pl-PL" dirty="0" smtClean="0">
                <a:latin typeface="Cambria"/>
                <a:cs typeface="Cambria"/>
              </a:rPr>
              <a:t> </a:t>
            </a:r>
            <a:r>
              <a:rPr lang="pl-PL" dirty="0" err="1" smtClean="0">
                <a:latin typeface="Cambria"/>
                <a:cs typeface="Cambria"/>
              </a:rPr>
              <a:t>pomiędzy</a:t>
            </a:r>
            <a:r>
              <a:rPr lang="pl-PL" dirty="0" smtClean="0">
                <a:latin typeface="Cambria"/>
                <a:cs typeface="Cambria"/>
              </a:rPr>
              <a:t> </a:t>
            </a:r>
            <a:r>
              <a:rPr lang="pl-PL" dirty="0">
                <a:latin typeface="Cambria"/>
                <a:cs typeface="Cambria"/>
              </a:rPr>
              <a:t>pewnymi obiektami na gruncie </a:t>
            </a:r>
            <a:r>
              <a:rPr lang="pl-PL" dirty="0" err="1">
                <a:latin typeface="Cambria"/>
                <a:cs typeface="Cambria"/>
              </a:rPr>
              <a:t>określonych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kryteriów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różnicowania</a:t>
            </a:r>
            <a:r>
              <a:rPr lang="pl-PL" dirty="0">
                <a:latin typeface="Cambria"/>
                <a:cs typeface="Cambria"/>
              </a:rPr>
              <a:t> </a:t>
            </a:r>
            <a:endParaRPr lang="pl-PL" dirty="0" smtClean="0">
              <a:latin typeface="Cambria"/>
              <a:cs typeface="Cambria"/>
            </a:endParaRPr>
          </a:p>
          <a:p>
            <a:r>
              <a:rPr lang="pl-PL" dirty="0">
                <a:latin typeface="Cambria"/>
                <a:cs typeface="Cambria"/>
              </a:rPr>
              <a:t>dyskryminowanie jest neutralne </a:t>
            </a:r>
            <a:r>
              <a:rPr lang="pl-PL" dirty="0" err="1">
                <a:latin typeface="Cambria"/>
                <a:cs typeface="Cambria"/>
              </a:rPr>
              <a:t>wartościowo</a:t>
            </a:r>
            <a:r>
              <a:rPr lang="pl-PL" dirty="0">
                <a:latin typeface="Cambria"/>
                <a:cs typeface="Cambria"/>
              </a:rPr>
              <a:t> i stanowi konieczny proces w </a:t>
            </a:r>
            <a:r>
              <a:rPr lang="pl-PL" dirty="0" err="1">
                <a:latin typeface="Cambria"/>
                <a:cs typeface="Cambria"/>
              </a:rPr>
              <a:t>życiu</a:t>
            </a:r>
            <a:r>
              <a:rPr lang="pl-PL" dirty="0">
                <a:latin typeface="Cambria"/>
                <a:cs typeface="Cambria"/>
              </a:rPr>
              <a:t> społecznym </a:t>
            </a:r>
            <a:endParaRPr lang="pl-PL" dirty="0" smtClean="0">
              <a:latin typeface="Cambria"/>
              <a:cs typeface="Cambria"/>
            </a:endParaRPr>
          </a:p>
          <a:p>
            <a:r>
              <a:rPr lang="pl-PL" dirty="0">
                <a:latin typeface="Cambria"/>
                <a:cs typeface="Cambria"/>
              </a:rPr>
              <a:t>dyskryminacja jest </a:t>
            </a:r>
            <a:r>
              <a:rPr lang="pl-PL" dirty="0" err="1">
                <a:latin typeface="Cambria"/>
                <a:cs typeface="Cambria"/>
              </a:rPr>
              <a:t>szczególnym</a:t>
            </a:r>
            <a:r>
              <a:rPr lang="pl-PL" dirty="0">
                <a:latin typeface="Cambria"/>
                <a:cs typeface="Cambria"/>
              </a:rPr>
              <a:t> przypadkiem negacji </a:t>
            </a:r>
            <a:r>
              <a:rPr lang="pl-PL" dirty="0" err="1">
                <a:latin typeface="Cambria"/>
                <a:cs typeface="Cambria"/>
              </a:rPr>
              <a:t>równości</a:t>
            </a:r>
            <a:r>
              <a:rPr lang="pl-PL" dirty="0">
                <a:latin typeface="Cambria"/>
                <a:cs typeface="Cambria"/>
              </a:rPr>
              <a:t> </a:t>
            </a:r>
          </a:p>
          <a:p>
            <a:endParaRPr lang="pl-PL" dirty="0"/>
          </a:p>
          <a:p>
            <a:endParaRPr lang="pl-PL" dirty="0">
              <a:latin typeface="Cambria"/>
              <a:cs typeface="Cambria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47061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>
                <a:latin typeface="Cambria"/>
                <a:cs typeface="Cambria"/>
              </a:rPr>
              <a:t>gdy jedno lub oboje „narzeczonych” to osoby małoletnie, nie </a:t>
            </a:r>
            <a:r>
              <a:rPr lang="pl-PL" dirty="0" err="1">
                <a:latin typeface="Cambria"/>
                <a:cs typeface="Cambria"/>
              </a:rPr>
              <a:t>może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byc</a:t>
            </a:r>
            <a:r>
              <a:rPr lang="pl-PL" dirty="0">
                <a:latin typeface="Cambria"/>
                <a:cs typeface="Cambria"/>
              </a:rPr>
              <a:t>́ mowy o </a:t>
            </a:r>
            <a:r>
              <a:rPr lang="pl-PL" dirty="0" err="1">
                <a:latin typeface="Cambria"/>
                <a:cs typeface="Cambria"/>
              </a:rPr>
              <a:t>świadomym</a:t>
            </a:r>
            <a:r>
              <a:rPr lang="pl-PL" dirty="0">
                <a:latin typeface="Cambria"/>
                <a:cs typeface="Cambria"/>
              </a:rPr>
              <a:t> i pełnym </a:t>
            </a:r>
            <a:r>
              <a:rPr lang="pl-PL" dirty="0" err="1">
                <a:latin typeface="Cambria"/>
                <a:cs typeface="Cambria"/>
              </a:rPr>
              <a:t>wyrażeniu</a:t>
            </a:r>
            <a:r>
              <a:rPr lang="pl-PL" dirty="0">
                <a:latin typeface="Cambria"/>
                <a:cs typeface="Cambria"/>
              </a:rPr>
              <a:t> zgody na zawarcie </a:t>
            </a:r>
            <a:r>
              <a:rPr lang="pl-PL" dirty="0" err="1">
                <a:latin typeface="Cambria"/>
                <a:cs typeface="Cambria"/>
              </a:rPr>
              <a:t>małżeństwa</a:t>
            </a:r>
            <a:r>
              <a:rPr lang="pl-PL" dirty="0">
                <a:latin typeface="Cambria"/>
                <a:cs typeface="Cambria"/>
              </a:rPr>
              <a:t>. </a:t>
            </a:r>
          </a:p>
          <a:p>
            <a:r>
              <a:rPr lang="pl-PL" dirty="0" smtClean="0">
                <a:latin typeface="Cambria"/>
                <a:cs typeface="Cambria"/>
              </a:rPr>
              <a:t>wydanie </a:t>
            </a:r>
            <a:r>
              <a:rPr lang="pl-PL" dirty="0">
                <a:latin typeface="Cambria"/>
                <a:cs typeface="Cambria"/>
              </a:rPr>
              <a:t>małej dziewczynki za </a:t>
            </a:r>
            <a:r>
              <a:rPr lang="pl-PL" dirty="0" err="1">
                <a:latin typeface="Cambria"/>
                <a:cs typeface="Cambria"/>
              </a:rPr>
              <a:t>mąz</a:t>
            </a:r>
            <a:r>
              <a:rPr lang="pl-PL" dirty="0">
                <a:latin typeface="Cambria"/>
                <a:cs typeface="Cambria"/>
              </a:rPr>
              <a:t>̇ bez jej zgody stanowi naruszenie tych </a:t>
            </a:r>
            <a:r>
              <a:rPr lang="pl-PL" dirty="0" err="1">
                <a:latin typeface="Cambria"/>
                <a:cs typeface="Cambria"/>
              </a:rPr>
              <a:t>przepisów</a:t>
            </a:r>
            <a:r>
              <a:rPr lang="pl-PL" dirty="0">
                <a:latin typeface="Cambria"/>
                <a:cs typeface="Cambria"/>
              </a:rPr>
              <a:t>. </a:t>
            </a:r>
            <a:endParaRPr lang="pl-PL" dirty="0" smtClean="0">
              <a:latin typeface="Cambria"/>
              <a:cs typeface="Cambria"/>
            </a:endParaRPr>
          </a:p>
          <a:p>
            <a:r>
              <a:rPr lang="pl-PL" dirty="0" smtClean="0">
                <a:latin typeface="Cambria"/>
                <a:cs typeface="Cambria"/>
              </a:rPr>
              <a:t>Regulacje dotyczące małżeństw muzułmańskich stanowią naruszenie zakazu dyskryminacji (zakaz </a:t>
            </a:r>
            <a:r>
              <a:rPr lang="pl-PL" dirty="0">
                <a:latin typeface="Cambria"/>
                <a:cs typeface="Cambria"/>
              </a:rPr>
              <a:t>zawierania </a:t>
            </a:r>
            <a:r>
              <a:rPr lang="pl-PL" dirty="0" err="1">
                <a:latin typeface="Cambria"/>
                <a:cs typeface="Cambria"/>
              </a:rPr>
              <a:t>związków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małżeńskich</a:t>
            </a:r>
            <a:r>
              <a:rPr lang="pl-PL" dirty="0">
                <a:latin typeface="Cambria"/>
                <a:cs typeface="Cambria"/>
              </a:rPr>
              <a:t> z osobami innego </a:t>
            </a:r>
            <a:r>
              <a:rPr lang="pl-PL" dirty="0" smtClean="0">
                <a:latin typeface="Cambria"/>
                <a:cs typeface="Cambria"/>
              </a:rPr>
              <a:t>wyznania: muzułmanin </a:t>
            </a:r>
            <a:r>
              <a:rPr lang="pl-PL" dirty="0" err="1">
                <a:latin typeface="Cambria"/>
                <a:cs typeface="Cambria"/>
              </a:rPr>
              <a:t>może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ożenic</a:t>
            </a:r>
            <a:r>
              <a:rPr lang="pl-PL" dirty="0">
                <a:latin typeface="Cambria"/>
                <a:cs typeface="Cambria"/>
              </a:rPr>
              <a:t>́ </a:t>
            </a:r>
            <a:r>
              <a:rPr lang="pl-PL" dirty="0" err="1">
                <a:latin typeface="Cambria"/>
                <a:cs typeface="Cambria"/>
              </a:rPr>
              <a:t>sie</a:t>
            </a:r>
            <a:r>
              <a:rPr lang="pl-PL" dirty="0">
                <a:latin typeface="Cambria"/>
                <a:cs typeface="Cambria"/>
              </a:rPr>
              <a:t>̨ </a:t>
            </a:r>
            <a:r>
              <a:rPr lang="pl-PL" dirty="0" err="1">
                <a:latin typeface="Cambria"/>
                <a:cs typeface="Cambria"/>
              </a:rPr>
              <a:t>także</a:t>
            </a:r>
            <a:r>
              <a:rPr lang="pl-PL" dirty="0">
                <a:latin typeface="Cambria"/>
                <a:cs typeface="Cambria"/>
              </a:rPr>
              <a:t> z </a:t>
            </a:r>
            <a:r>
              <a:rPr lang="pl-PL" dirty="0" err="1">
                <a:latin typeface="Cambria"/>
                <a:cs typeface="Cambria"/>
              </a:rPr>
              <a:t>chrześcijanka</a:t>
            </a:r>
            <a:r>
              <a:rPr lang="pl-PL" dirty="0">
                <a:latin typeface="Cambria"/>
                <a:cs typeface="Cambria"/>
              </a:rPr>
              <a:t>̨ lub </a:t>
            </a:r>
            <a:r>
              <a:rPr lang="pl-PL" dirty="0" err="1">
                <a:latin typeface="Cambria"/>
                <a:cs typeface="Cambria"/>
              </a:rPr>
              <a:t>żydówka</a:t>
            </a:r>
            <a:r>
              <a:rPr lang="pl-PL" dirty="0">
                <a:latin typeface="Cambria"/>
                <a:cs typeface="Cambria"/>
              </a:rPr>
              <a:t>̨, ale muzułmanka nie </a:t>
            </a:r>
            <a:r>
              <a:rPr lang="pl-PL" dirty="0" err="1">
                <a:latin typeface="Cambria"/>
                <a:cs typeface="Cambria"/>
              </a:rPr>
              <a:t>może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zawrzec</a:t>
            </a:r>
            <a:r>
              <a:rPr lang="pl-PL" dirty="0">
                <a:latin typeface="Cambria"/>
                <a:cs typeface="Cambria"/>
              </a:rPr>
              <a:t>́ </a:t>
            </a:r>
            <a:r>
              <a:rPr lang="pl-PL" dirty="0" err="1">
                <a:latin typeface="Cambria"/>
                <a:cs typeface="Cambria"/>
              </a:rPr>
              <a:t>związku</a:t>
            </a:r>
            <a:r>
              <a:rPr lang="pl-PL" dirty="0">
                <a:latin typeface="Cambria"/>
                <a:cs typeface="Cambria"/>
              </a:rPr>
              <a:t> z nie- muzułmaninem, </a:t>
            </a:r>
            <a:r>
              <a:rPr lang="pl-PL" dirty="0" smtClean="0">
                <a:latin typeface="Cambria"/>
                <a:cs typeface="Cambria"/>
              </a:rPr>
              <a:t>chyba że przejdzie on na islam).</a:t>
            </a:r>
            <a:endParaRPr lang="pl-PL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791588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dirty="0" smtClean="0">
                <a:latin typeface="Cambria"/>
                <a:cs typeface="Cambria"/>
              </a:rPr>
              <a:t>Nie poruszono problemu poligamii </a:t>
            </a:r>
          </a:p>
          <a:p>
            <a:r>
              <a:rPr lang="pl-PL" dirty="0" smtClean="0">
                <a:latin typeface="Cambria"/>
                <a:cs typeface="Cambria"/>
              </a:rPr>
              <a:t>Małżeństwo poligamiczne dopuszczalne przez islam (mężczyzna może mieć do  4 żon), co narusza zasady karty </a:t>
            </a:r>
          </a:p>
          <a:p>
            <a:r>
              <a:rPr lang="pl-PL" dirty="0" smtClean="0">
                <a:latin typeface="Cambria"/>
                <a:cs typeface="Cambria"/>
              </a:rPr>
              <a:t>Karta nakłada obowiązek na państwa aby </a:t>
            </a:r>
            <a:r>
              <a:rPr lang="pl-PL" dirty="0">
                <a:latin typeface="Cambria"/>
                <a:cs typeface="Cambria"/>
              </a:rPr>
              <a:t>uregulowały w swoim prawie </a:t>
            </a:r>
            <a:r>
              <a:rPr lang="pl-PL" dirty="0" err="1">
                <a:latin typeface="Cambria"/>
                <a:cs typeface="Cambria"/>
              </a:rPr>
              <a:t>wewnętrznym</a:t>
            </a:r>
            <a:r>
              <a:rPr lang="pl-PL" dirty="0">
                <a:latin typeface="Cambria"/>
                <a:cs typeface="Cambria"/>
              </a:rPr>
              <a:t> prawa i </a:t>
            </a:r>
            <a:r>
              <a:rPr lang="pl-PL" dirty="0" err="1">
                <a:latin typeface="Cambria"/>
                <a:cs typeface="Cambria"/>
              </a:rPr>
              <a:t>obowiązki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małżonków</a:t>
            </a:r>
            <a:r>
              <a:rPr lang="pl-PL" dirty="0">
                <a:latin typeface="Cambria"/>
                <a:cs typeface="Cambria"/>
              </a:rPr>
              <a:t> </a:t>
            </a:r>
            <a:endParaRPr lang="pl-PL" dirty="0" smtClean="0">
              <a:latin typeface="Cambria"/>
              <a:cs typeface="Cambria"/>
            </a:endParaRPr>
          </a:p>
          <a:p>
            <a:r>
              <a:rPr lang="pl-PL" dirty="0" smtClean="0">
                <a:latin typeface="Cambria"/>
                <a:cs typeface="Cambria"/>
              </a:rPr>
              <a:t>Jednak </a:t>
            </a:r>
            <a:r>
              <a:rPr lang="pl-PL" dirty="0">
                <a:latin typeface="Cambria"/>
                <a:cs typeface="Cambria"/>
              </a:rPr>
              <a:t>ograniczenia </a:t>
            </a:r>
            <a:r>
              <a:rPr lang="pl-PL" dirty="0" err="1">
                <a:latin typeface="Cambria"/>
                <a:cs typeface="Cambria"/>
              </a:rPr>
              <a:t>wynikające</a:t>
            </a:r>
            <a:r>
              <a:rPr lang="pl-PL" dirty="0">
                <a:latin typeface="Cambria"/>
                <a:cs typeface="Cambria"/>
              </a:rPr>
              <a:t> z prawa </a:t>
            </a:r>
            <a:r>
              <a:rPr lang="pl-PL" dirty="0" err="1">
                <a:latin typeface="Cambria"/>
                <a:cs typeface="Cambria"/>
              </a:rPr>
              <a:t>szariatu</a:t>
            </a:r>
            <a:r>
              <a:rPr lang="pl-PL" dirty="0">
                <a:latin typeface="Cambria"/>
                <a:cs typeface="Cambria"/>
              </a:rPr>
              <a:t> nadal </a:t>
            </a:r>
            <a:r>
              <a:rPr lang="pl-PL" dirty="0" err="1">
                <a:latin typeface="Cambria"/>
                <a:cs typeface="Cambria"/>
              </a:rPr>
              <a:t>sa</a:t>
            </a:r>
            <a:r>
              <a:rPr lang="pl-PL" dirty="0">
                <a:latin typeface="Cambria"/>
                <a:cs typeface="Cambria"/>
              </a:rPr>
              <a:t>̨ </a:t>
            </a:r>
            <a:r>
              <a:rPr lang="pl-PL" dirty="0" err="1">
                <a:latin typeface="Cambria"/>
                <a:cs typeface="Cambria"/>
              </a:rPr>
              <a:t>możliwe</a:t>
            </a:r>
            <a:r>
              <a:rPr lang="pl-PL" dirty="0">
                <a:latin typeface="Cambria"/>
                <a:cs typeface="Cambria"/>
              </a:rPr>
              <a:t> </a:t>
            </a:r>
            <a:endParaRPr lang="pl-PL" dirty="0" smtClean="0">
              <a:latin typeface="Cambria"/>
              <a:cs typeface="Cambria"/>
            </a:endParaRPr>
          </a:p>
          <a:p>
            <a:r>
              <a:rPr lang="pl-PL" dirty="0">
                <a:latin typeface="Cambria"/>
                <a:cs typeface="Cambria"/>
              </a:rPr>
              <a:t>Z</a:t>
            </a:r>
            <a:r>
              <a:rPr lang="pl-PL" dirty="0" smtClean="0">
                <a:latin typeface="Cambria"/>
                <a:cs typeface="Cambria"/>
              </a:rPr>
              <a:t>akazuje </a:t>
            </a:r>
            <a:r>
              <a:rPr lang="pl-PL" dirty="0" smtClean="0">
                <a:latin typeface="Cambria"/>
                <a:cs typeface="Cambria"/>
              </a:rPr>
              <a:t>się przemocy </a:t>
            </a:r>
            <a:r>
              <a:rPr lang="pl-PL" dirty="0">
                <a:latin typeface="Cambria"/>
                <a:cs typeface="Cambria"/>
              </a:rPr>
              <a:t>i brutalnego traktowania w relacjach </a:t>
            </a:r>
            <a:r>
              <a:rPr lang="pl-PL" dirty="0" err="1">
                <a:latin typeface="Cambria"/>
                <a:cs typeface="Cambria"/>
              </a:rPr>
              <a:t>pomiędzy</a:t>
            </a:r>
            <a:r>
              <a:rPr lang="pl-PL" dirty="0">
                <a:latin typeface="Cambria"/>
                <a:cs typeface="Cambria"/>
              </a:rPr>
              <a:t> członkami rodziny </a:t>
            </a:r>
            <a:endParaRPr lang="pl-PL" dirty="0" smtClean="0">
              <a:latin typeface="Cambria"/>
              <a:cs typeface="Cambria"/>
            </a:endParaRPr>
          </a:p>
          <a:p>
            <a:r>
              <a:rPr lang="pl-PL" dirty="0" smtClean="0">
                <a:latin typeface="Cambria"/>
                <a:cs typeface="Cambria"/>
              </a:rPr>
              <a:t>Możliwość rozwodu jako ostatecznego rozwiązania, brak utrudnień dla mężczyzn, wyraźnie zaznaczone są jednak przesłanki dla kobiet -  np. </a:t>
            </a:r>
            <a:r>
              <a:rPr lang="pl-PL" dirty="0" err="1">
                <a:latin typeface="Cambria"/>
                <a:cs typeface="Cambria"/>
              </a:rPr>
              <a:t>jeżeli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mąz</a:t>
            </a:r>
            <a:r>
              <a:rPr lang="pl-PL" dirty="0">
                <a:latin typeface="Cambria"/>
                <a:cs typeface="Cambria"/>
              </a:rPr>
              <a:t>̇ złamał warunki zapisane w kontrakcie </a:t>
            </a:r>
            <a:r>
              <a:rPr lang="pl-PL" dirty="0" err="1">
                <a:latin typeface="Cambria"/>
                <a:cs typeface="Cambria"/>
              </a:rPr>
              <a:t>małżeńskim</a:t>
            </a:r>
            <a:r>
              <a:rPr lang="pl-PL" dirty="0">
                <a:latin typeface="Cambria"/>
                <a:cs typeface="Cambria"/>
              </a:rPr>
              <a:t>, </a:t>
            </a:r>
            <a:r>
              <a:rPr lang="pl-PL" dirty="0" err="1">
                <a:latin typeface="Cambria"/>
                <a:cs typeface="Cambria"/>
              </a:rPr>
              <a:t>jeżeli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mąz</a:t>
            </a:r>
            <a:r>
              <a:rPr lang="pl-PL" dirty="0">
                <a:latin typeface="Cambria"/>
                <a:cs typeface="Cambria"/>
              </a:rPr>
              <a:t>̇ cierpi na </a:t>
            </a:r>
            <a:r>
              <a:rPr lang="pl-PL" dirty="0" err="1">
                <a:latin typeface="Cambria"/>
                <a:cs typeface="Cambria"/>
              </a:rPr>
              <a:t>chorobe</a:t>
            </a:r>
            <a:r>
              <a:rPr lang="pl-PL" dirty="0">
                <a:latin typeface="Cambria"/>
                <a:cs typeface="Cambria"/>
              </a:rPr>
              <a:t>̨, </a:t>
            </a:r>
            <a:r>
              <a:rPr lang="pl-PL" dirty="0" err="1">
                <a:latin typeface="Cambria"/>
                <a:cs typeface="Cambria"/>
              </a:rPr>
              <a:t>która</a:t>
            </a:r>
            <a:r>
              <a:rPr lang="pl-PL" dirty="0">
                <a:latin typeface="Cambria"/>
                <a:cs typeface="Cambria"/>
              </a:rPr>
              <a:t> stanowi </a:t>
            </a:r>
            <a:r>
              <a:rPr lang="pl-PL" dirty="0" err="1">
                <a:latin typeface="Cambria"/>
                <a:cs typeface="Cambria"/>
              </a:rPr>
              <a:t>zagrożenie</a:t>
            </a:r>
            <a:r>
              <a:rPr lang="pl-PL" dirty="0">
                <a:latin typeface="Cambria"/>
                <a:cs typeface="Cambria"/>
              </a:rPr>
              <a:t> dla kobiety, </a:t>
            </a:r>
            <a:r>
              <a:rPr lang="pl-PL" dirty="0" err="1">
                <a:latin typeface="Cambria"/>
                <a:cs typeface="Cambria"/>
              </a:rPr>
              <a:t>jeżeli</a:t>
            </a:r>
            <a:r>
              <a:rPr lang="pl-PL" dirty="0">
                <a:latin typeface="Cambria"/>
                <a:cs typeface="Cambria"/>
              </a:rPr>
              <a:t> jest impotentem lub </a:t>
            </a:r>
            <a:r>
              <a:rPr lang="pl-PL" dirty="0" err="1">
                <a:latin typeface="Cambria"/>
                <a:cs typeface="Cambria"/>
              </a:rPr>
              <a:t>jeżeli</a:t>
            </a:r>
            <a:r>
              <a:rPr lang="pl-PL" dirty="0">
                <a:latin typeface="Cambria"/>
                <a:cs typeface="Cambria"/>
              </a:rPr>
              <a:t> nie utrzymuje rodziny </a:t>
            </a:r>
          </a:p>
          <a:p>
            <a:endParaRPr lang="pl-PL" dirty="0" smtClean="0">
              <a:latin typeface="Cambria"/>
              <a:cs typeface="Cambria"/>
            </a:endParaRPr>
          </a:p>
          <a:p>
            <a:endParaRPr lang="pl-PL" dirty="0">
              <a:latin typeface="Cambria"/>
              <a:cs typeface="Cambria"/>
            </a:endParaRP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17701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dirty="0" smtClean="0">
                <a:latin typeface="Cambria"/>
                <a:cs typeface="Cambria"/>
              </a:rPr>
              <a:t>Oba </a:t>
            </a:r>
            <a:r>
              <a:rPr lang="pl-PL" dirty="0">
                <a:latin typeface="Cambria"/>
                <a:cs typeface="Cambria"/>
              </a:rPr>
              <a:t>dokumenty </a:t>
            </a:r>
            <a:r>
              <a:rPr lang="pl-PL" dirty="0" err="1">
                <a:latin typeface="Cambria"/>
                <a:cs typeface="Cambria"/>
              </a:rPr>
              <a:t>zawieraja</a:t>
            </a:r>
            <a:r>
              <a:rPr lang="pl-PL" dirty="0">
                <a:latin typeface="Cambria"/>
                <a:cs typeface="Cambria"/>
              </a:rPr>
              <a:t>̨ zakaz dyskryminacji, </a:t>
            </a:r>
            <a:r>
              <a:rPr lang="pl-PL" dirty="0" err="1">
                <a:latin typeface="Cambria"/>
                <a:cs typeface="Cambria"/>
              </a:rPr>
              <a:t>który</a:t>
            </a:r>
            <a:r>
              <a:rPr lang="pl-PL" dirty="0">
                <a:latin typeface="Cambria"/>
                <a:cs typeface="Cambria"/>
              </a:rPr>
              <a:t> jest akcesoryjny. Wyliczenie </a:t>
            </a:r>
            <a:r>
              <a:rPr lang="pl-PL" dirty="0" err="1">
                <a:latin typeface="Cambria"/>
                <a:cs typeface="Cambria"/>
              </a:rPr>
              <a:t>powodów</a:t>
            </a:r>
            <a:r>
              <a:rPr lang="pl-PL" dirty="0">
                <a:latin typeface="Cambria"/>
                <a:cs typeface="Cambria"/>
              </a:rPr>
              <a:t> dyskryminacji w Europejskiej Konwencji Praw Człowieka jest wyliczeniem przykładowym, </a:t>
            </a:r>
            <a:r>
              <a:rPr lang="pl-PL" dirty="0" err="1">
                <a:latin typeface="Cambria"/>
                <a:cs typeface="Cambria"/>
              </a:rPr>
              <a:t>niewyczerpującym</a:t>
            </a:r>
            <a:r>
              <a:rPr lang="pl-PL" dirty="0">
                <a:latin typeface="Cambria"/>
                <a:cs typeface="Cambria"/>
              </a:rPr>
              <a:t>, natomiast w Arabskiej Karcie Praw Człowieka wyliczenie to jest </a:t>
            </a:r>
            <a:r>
              <a:rPr lang="pl-PL" dirty="0" err="1" smtClean="0">
                <a:latin typeface="Cambria"/>
                <a:cs typeface="Cambria"/>
              </a:rPr>
              <a:t>wyczerpujące</a:t>
            </a:r>
            <a:r>
              <a:rPr lang="pl-PL" dirty="0" smtClean="0">
                <a:latin typeface="Cambria"/>
                <a:cs typeface="Cambria"/>
              </a:rPr>
              <a:t>.</a:t>
            </a:r>
            <a:endParaRPr lang="pl-PL" dirty="0">
              <a:latin typeface="Cambria"/>
              <a:cs typeface="Cambria"/>
            </a:endParaRPr>
          </a:p>
          <a:p>
            <a:r>
              <a:rPr lang="pl-PL" dirty="0" err="1" smtClean="0">
                <a:latin typeface="Cambria"/>
                <a:cs typeface="Cambria"/>
              </a:rPr>
              <a:t>Żaden</a:t>
            </a:r>
            <a:r>
              <a:rPr lang="pl-PL" dirty="0" smtClean="0">
                <a:latin typeface="Cambria"/>
                <a:cs typeface="Cambria"/>
              </a:rPr>
              <a:t> </a:t>
            </a:r>
            <a:r>
              <a:rPr lang="pl-PL" dirty="0">
                <a:latin typeface="Cambria"/>
                <a:cs typeface="Cambria"/>
              </a:rPr>
              <a:t>z </a:t>
            </a:r>
            <a:r>
              <a:rPr lang="pl-PL" dirty="0" err="1">
                <a:latin typeface="Cambria"/>
                <a:cs typeface="Cambria"/>
              </a:rPr>
              <a:t>dokumentów</a:t>
            </a:r>
            <a:r>
              <a:rPr lang="pl-PL" dirty="0">
                <a:latin typeface="Cambria"/>
                <a:cs typeface="Cambria"/>
              </a:rPr>
              <a:t> nie zawiera definicji </a:t>
            </a:r>
            <a:r>
              <a:rPr lang="pl-PL" dirty="0" err="1">
                <a:latin typeface="Cambria"/>
                <a:cs typeface="Cambria"/>
              </a:rPr>
              <a:t>pojęcia</a:t>
            </a:r>
            <a:r>
              <a:rPr lang="pl-PL" dirty="0">
                <a:latin typeface="Cambria"/>
                <a:cs typeface="Cambria"/>
              </a:rPr>
              <a:t> „dyskryminacja”</a:t>
            </a:r>
            <a:r>
              <a:rPr lang="pl-PL" dirty="0" smtClean="0">
                <a:latin typeface="Cambria"/>
                <a:cs typeface="Cambria"/>
              </a:rPr>
              <a:t>.</a:t>
            </a:r>
            <a:endParaRPr lang="pl-PL" dirty="0">
              <a:latin typeface="Cambria"/>
              <a:cs typeface="Cambria"/>
            </a:endParaRPr>
          </a:p>
          <a:p>
            <a:r>
              <a:rPr lang="pl-PL" dirty="0" err="1" smtClean="0">
                <a:latin typeface="Cambria"/>
                <a:cs typeface="Cambria"/>
              </a:rPr>
              <a:t>Ogólna</a:t>
            </a:r>
            <a:r>
              <a:rPr lang="pl-PL" dirty="0" smtClean="0">
                <a:latin typeface="Cambria"/>
                <a:cs typeface="Cambria"/>
              </a:rPr>
              <a:t> </a:t>
            </a:r>
            <a:r>
              <a:rPr lang="pl-PL" dirty="0">
                <a:latin typeface="Cambria"/>
                <a:cs typeface="Cambria"/>
              </a:rPr>
              <a:t>zasada </a:t>
            </a:r>
            <a:r>
              <a:rPr lang="pl-PL" dirty="0" err="1">
                <a:latin typeface="Cambria"/>
                <a:cs typeface="Cambria"/>
              </a:rPr>
              <a:t>równości</a:t>
            </a:r>
            <a:r>
              <a:rPr lang="pl-PL" dirty="0">
                <a:latin typeface="Cambria"/>
                <a:cs typeface="Cambria"/>
              </a:rPr>
              <a:t> zawarta jest w Karcie Arabskiej, w Europejskiej Konwencji brak jest tej zasady</a:t>
            </a:r>
            <a:r>
              <a:rPr lang="pl-PL" dirty="0" smtClean="0">
                <a:latin typeface="Cambria"/>
                <a:cs typeface="Cambria"/>
              </a:rPr>
              <a:t>.</a:t>
            </a:r>
            <a:endParaRPr lang="pl-PL" dirty="0">
              <a:latin typeface="Cambria"/>
              <a:cs typeface="Cambria"/>
            </a:endParaRPr>
          </a:p>
          <a:p>
            <a:r>
              <a:rPr lang="pl-PL" dirty="0" smtClean="0">
                <a:latin typeface="Cambria"/>
                <a:cs typeface="Cambria"/>
              </a:rPr>
              <a:t> </a:t>
            </a:r>
            <a:r>
              <a:rPr lang="pl-PL" dirty="0">
                <a:latin typeface="Cambria"/>
                <a:cs typeface="Cambria"/>
              </a:rPr>
              <a:t>W Europejskiej Konwencji Praw Człowieka zakaz dyskryminacji kobiet nie jest zawarty w oddzielnym przepisie. </a:t>
            </a:r>
            <a:r>
              <a:rPr lang="pl-PL" dirty="0" err="1">
                <a:latin typeface="Cambria"/>
                <a:cs typeface="Cambria"/>
              </a:rPr>
              <a:t>Jednakże</a:t>
            </a:r>
            <a:r>
              <a:rPr lang="pl-PL" dirty="0">
                <a:latin typeface="Cambria"/>
                <a:cs typeface="Cambria"/>
              </a:rPr>
              <a:t> w orzecznictwie ETPC wypracowano kryterium </a:t>
            </a:r>
            <a:r>
              <a:rPr lang="pl-PL" dirty="0" err="1">
                <a:latin typeface="Cambria"/>
                <a:cs typeface="Cambria"/>
              </a:rPr>
              <a:t>poważnych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powodów</a:t>
            </a:r>
            <a:r>
              <a:rPr lang="pl-PL" dirty="0">
                <a:latin typeface="Cambria"/>
                <a:cs typeface="Cambria"/>
              </a:rPr>
              <a:t> usprawiedliwienia odmiennego traktowania ze </a:t>
            </a:r>
            <a:r>
              <a:rPr lang="pl-PL" dirty="0" err="1">
                <a:latin typeface="Cambria"/>
                <a:cs typeface="Cambria"/>
              </a:rPr>
              <a:t>względu</a:t>
            </a:r>
            <a:r>
              <a:rPr lang="pl-PL" dirty="0">
                <a:latin typeface="Cambria"/>
                <a:cs typeface="Cambria"/>
              </a:rPr>
              <a:t> na </a:t>
            </a:r>
            <a:r>
              <a:rPr lang="pl-PL" dirty="0" err="1">
                <a:latin typeface="Cambria"/>
                <a:cs typeface="Cambria"/>
              </a:rPr>
              <a:t>płec</a:t>
            </a:r>
            <a:r>
              <a:rPr lang="pl-PL" dirty="0">
                <a:latin typeface="Cambria"/>
                <a:cs typeface="Cambria"/>
              </a:rPr>
              <a:t>́. Artykuł 5 VII Protokołu Dodatkowego do EKPC zawiera </a:t>
            </a:r>
            <a:r>
              <a:rPr lang="pl-PL" dirty="0" err="1">
                <a:latin typeface="Cambria"/>
                <a:cs typeface="Cambria"/>
              </a:rPr>
              <a:t>zasade</a:t>
            </a:r>
            <a:r>
              <a:rPr lang="pl-PL" dirty="0">
                <a:latin typeface="Cambria"/>
                <a:cs typeface="Cambria"/>
              </a:rPr>
              <a:t>̨ </a:t>
            </a:r>
            <a:r>
              <a:rPr lang="pl-PL" dirty="0" err="1">
                <a:latin typeface="Cambria"/>
                <a:cs typeface="Cambria"/>
              </a:rPr>
              <a:t>równości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mężczyzn</a:t>
            </a:r>
            <a:r>
              <a:rPr lang="pl-PL" dirty="0">
                <a:latin typeface="Cambria"/>
                <a:cs typeface="Cambria"/>
              </a:rPr>
              <a:t> i kobiet w </a:t>
            </a:r>
            <a:r>
              <a:rPr lang="pl-PL" dirty="0" err="1">
                <a:latin typeface="Cambria"/>
                <a:cs typeface="Cambria"/>
              </a:rPr>
              <a:t>małżeństwie</a:t>
            </a:r>
            <a:r>
              <a:rPr lang="pl-PL" dirty="0">
                <a:latin typeface="Cambria"/>
                <a:cs typeface="Cambria"/>
              </a:rPr>
              <a:t> i rodzinie. Karta Arabska zawiera nakaz </a:t>
            </a:r>
            <a:r>
              <a:rPr lang="pl-PL" dirty="0" err="1">
                <a:latin typeface="Cambria"/>
                <a:cs typeface="Cambria"/>
              </a:rPr>
              <a:t>równego</a:t>
            </a:r>
            <a:r>
              <a:rPr lang="pl-PL" dirty="0">
                <a:latin typeface="Cambria"/>
                <a:cs typeface="Cambria"/>
              </a:rPr>
              <a:t> traktowania </a:t>
            </a:r>
            <a:r>
              <a:rPr lang="pl-PL" dirty="0" err="1">
                <a:latin typeface="Cambria"/>
                <a:cs typeface="Cambria"/>
              </a:rPr>
              <a:t>mężczyzn</a:t>
            </a:r>
            <a:r>
              <a:rPr lang="pl-PL" dirty="0">
                <a:latin typeface="Cambria"/>
                <a:cs typeface="Cambria"/>
              </a:rPr>
              <a:t> i kobiet. Ten przepis zawiera odwołanie do </a:t>
            </a:r>
            <a:r>
              <a:rPr lang="pl-PL" dirty="0" err="1">
                <a:latin typeface="Cambria"/>
                <a:cs typeface="Cambria"/>
              </a:rPr>
              <a:t>przepisów</a:t>
            </a:r>
            <a:r>
              <a:rPr lang="pl-PL" dirty="0">
                <a:latin typeface="Cambria"/>
                <a:cs typeface="Cambria"/>
              </a:rPr>
              <a:t> prawa </a:t>
            </a:r>
            <a:r>
              <a:rPr lang="pl-PL" dirty="0" err="1">
                <a:latin typeface="Cambria"/>
                <a:cs typeface="Cambria"/>
              </a:rPr>
              <a:t>międzynarodowego</a:t>
            </a:r>
            <a:r>
              <a:rPr lang="pl-PL" dirty="0">
                <a:latin typeface="Cambria"/>
                <a:cs typeface="Cambria"/>
              </a:rPr>
              <a:t>. Dokument ten zawiera prawo </a:t>
            </a:r>
            <a:r>
              <a:rPr lang="pl-PL" dirty="0" err="1">
                <a:latin typeface="Cambria"/>
                <a:cs typeface="Cambria"/>
              </a:rPr>
              <a:t>dotyczące</a:t>
            </a:r>
            <a:r>
              <a:rPr lang="pl-PL" dirty="0">
                <a:latin typeface="Cambria"/>
                <a:cs typeface="Cambria"/>
              </a:rPr>
              <a:t> rodziny i </a:t>
            </a:r>
            <a:r>
              <a:rPr lang="pl-PL" dirty="0" err="1">
                <a:latin typeface="Cambria"/>
                <a:cs typeface="Cambria"/>
              </a:rPr>
              <a:t>małżeństwa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wymagające</a:t>
            </a:r>
            <a:r>
              <a:rPr lang="pl-PL" dirty="0">
                <a:latin typeface="Cambria"/>
                <a:cs typeface="Cambria"/>
              </a:rPr>
              <a:t> zgody przyszłych </a:t>
            </a:r>
            <a:r>
              <a:rPr lang="pl-PL" dirty="0" err="1">
                <a:latin typeface="Cambria"/>
                <a:cs typeface="Cambria"/>
              </a:rPr>
              <a:t>małżonków</a:t>
            </a:r>
            <a:r>
              <a:rPr lang="pl-PL" dirty="0">
                <a:latin typeface="Cambria"/>
                <a:cs typeface="Cambria"/>
              </a:rPr>
              <a:t> na zawarcie </a:t>
            </a:r>
            <a:r>
              <a:rPr lang="pl-PL" dirty="0" err="1">
                <a:latin typeface="Cambria"/>
                <a:cs typeface="Cambria"/>
              </a:rPr>
              <a:t>małżeństwa</a:t>
            </a:r>
            <a:r>
              <a:rPr lang="pl-PL" dirty="0">
                <a:latin typeface="Cambria"/>
                <a:cs typeface="Cambria"/>
              </a:rPr>
              <a:t>. </a:t>
            </a:r>
          </a:p>
          <a:p>
            <a:endParaRPr lang="pl-PL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012569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5800" y="4451684"/>
            <a:ext cx="7770813" cy="1415716"/>
          </a:xfrm>
        </p:spPr>
        <p:txBody>
          <a:bodyPr/>
          <a:lstStyle/>
          <a:p>
            <a:pPr algn="r"/>
            <a:r>
              <a:rPr lang="pl-PL" dirty="0" smtClean="0"/>
              <a:t>Dominika Wysoczańska</a:t>
            </a:r>
          </a:p>
          <a:p>
            <a:pPr algn="r"/>
            <a:r>
              <a:rPr lang="pl-PL" dirty="0" smtClean="0"/>
              <a:t>Wiktor Włodarczyk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68332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 smtClean="0">
                <a:effectLst/>
              </a:rPr>
              <a:t>Europejska </a:t>
            </a:r>
            <a:r>
              <a:rPr lang="pl-PL" sz="3200" b="1" dirty="0">
                <a:effectLst/>
              </a:rPr>
              <a:t>Konwencja Praw Człowieka </a:t>
            </a:r>
            <a:r>
              <a:rPr lang="pl-PL" sz="3200" dirty="0"/>
              <a:t/>
            </a:r>
            <a:br>
              <a:rPr lang="pl-PL" sz="3200" dirty="0"/>
            </a:b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Data  uchwalenia </a:t>
            </a:r>
            <a:r>
              <a:rPr lang="pl-PL" dirty="0"/>
              <a:t>	</a:t>
            </a:r>
            <a:r>
              <a:rPr lang="pl-PL" dirty="0" smtClean="0"/>
              <a:t>	4 </a:t>
            </a:r>
            <a:r>
              <a:rPr lang="pl-PL" dirty="0"/>
              <a:t>listopada 1950	</a:t>
            </a:r>
          </a:p>
          <a:p>
            <a:r>
              <a:rPr lang="pl-PL" dirty="0" smtClean="0"/>
              <a:t>Miejsce</a:t>
            </a:r>
            <a:r>
              <a:rPr lang="pl-PL" dirty="0"/>
              <a:t>	</a:t>
            </a:r>
            <a:r>
              <a:rPr lang="pl-PL" dirty="0" smtClean="0"/>
              <a:t>			Rzym</a:t>
            </a:r>
            <a:endParaRPr lang="pl-PL" dirty="0">
              <a:hlinkClick r:id="rId2"/>
            </a:endParaRPr>
          </a:p>
          <a:p>
            <a:r>
              <a:rPr lang="pl-PL" dirty="0" smtClean="0"/>
              <a:t>Data wejścia w życie	</a:t>
            </a:r>
            <a:r>
              <a:rPr lang="pl-PL" dirty="0"/>
              <a:t>	3 września 1953	</a:t>
            </a:r>
          </a:p>
          <a:p>
            <a:r>
              <a:rPr lang="pl-PL" dirty="0" smtClean="0"/>
              <a:t>Związanie </a:t>
            </a:r>
            <a:r>
              <a:rPr lang="pl-PL" dirty="0"/>
              <a:t>się przez Polskę	19 stycznia 1993	</a:t>
            </a:r>
          </a:p>
          <a:p>
            <a:r>
              <a:rPr lang="pl-PL" dirty="0"/>
              <a:t>Wejście w życie w Polsce	19 stycznia 1993	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42438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5800" y="1844842"/>
            <a:ext cx="7770813" cy="4625474"/>
          </a:xfrm>
        </p:spPr>
        <p:txBody>
          <a:bodyPr>
            <a:normAutofit fontScale="85000" lnSpcReduction="10000"/>
          </a:bodyPr>
          <a:lstStyle/>
          <a:p>
            <a:r>
              <a:rPr lang="pl-PL" dirty="0" smtClean="0"/>
              <a:t>Celem </a:t>
            </a:r>
            <a:r>
              <a:rPr lang="pl-PL" dirty="0"/>
              <a:t>twórców Konwencji było stworzenie zbiorowego systemu ochrony praw człowieka w oparciu o prawa </a:t>
            </a:r>
            <a:r>
              <a:rPr lang="pl-PL" dirty="0" smtClean="0"/>
              <a:t>zawarte w </a:t>
            </a:r>
            <a:r>
              <a:rPr lang="pl-PL" dirty="0"/>
              <a:t>Powszechnej Deklaracji Praw Człowieka, przyjętej przez Zgromadzenie Ogólne Organizacji Narodów Zjednoczonych w 1948 r. Konwencja zapewnia unikalny europejski porządek prawny w sferze ochrony praw jednostki i wzmacniania demokracji. Katalog podstawowych praw i wolności, zawarty w pierwotnym tekście Konwencji był stopniowo uzupełniany i rozszerzany w kolejnych Protokołach dodatkowych nr 1, 4, 6, 7, 12 i 13 Konwencji. Polska jest stroną Protokołów nr 1, 4, 6 i 7</a:t>
            </a:r>
            <a:r>
              <a:rPr lang="pl-PL" dirty="0" smtClean="0"/>
              <a:t>.</a:t>
            </a:r>
            <a:endParaRPr lang="pl-PL" dirty="0"/>
          </a:p>
          <a:p>
            <a:r>
              <a:rPr lang="pl-PL" dirty="0"/>
              <a:t>Na straży przestrzegania praw i wolności zagwarantowanych w Konwencji i jej protokołach stoi Europejski Trybunał Praw Człowieka. Nad wykonaniem zobowiązań wynikających dla państw  z wyroków Trybunału czuwa Komitet Ministrów Rady Europy.</a:t>
            </a:r>
          </a:p>
        </p:txBody>
      </p:sp>
    </p:spTree>
    <p:extLst>
      <p:ext uri="{BB962C8B-B14F-4D97-AF65-F5344CB8AC3E}">
        <p14:creationId xmlns:p14="http://schemas.microsoft.com/office/powerpoint/2010/main" val="4286730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latin typeface="Cambria"/>
                <a:cs typeface="Cambria"/>
              </a:rPr>
              <a:t>Zakaz dyskryminacji z art. 14 ma zastosowanie w </a:t>
            </a:r>
            <a:r>
              <a:rPr lang="pl-PL" dirty="0" err="1">
                <a:latin typeface="Cambria"/>
                <a:cs typeface="Cambria"/>
              </a:rPr>
              <a:t>związku</a:t>
            </a:r>
            <a:r>
              <a:rPr lang="pl-PL" dirty="0">
                <a:latin typeface="Cambria"/>
                <a:cs typeface="Cambria"/>
              </a:rPr>
              <a:t> z prawami i </a:t>
            </a:r>
            <a:r>
              <a:rPr lang="pl-PL" dirty="0" err="1">
                <a:latin typeface="Cambria"/>
                <a:cs typeface="Cambria"/>
              </a:rPr>
              <a:t>wolnościami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ujętymi</a:t>
            </a:r>
            <a:r>
              <a:rPr lang="pl-PL" dirty="0">
                <a:latin typeface="Cambria"/>
                <a:cs typeface="Cambria"/>
              </a:rPr>
              <a:t> w Konwencji </a:t>
            </a:r>
          </a:p>
          <a:p>
            <a:r>
              <a:rPr lang="pl-PL" dirty="0">
                <a:latin typeface="Cambria"/>
                <a:cs typeface="Cambria"/>
              </a:rPr>
              <a:t>zakaz dyskryminacji ma charakter akcesoryjny w stosunku do praw chronionych Konwencją </a:t>
            </a:r>
          </a:p>
          <a:p>
            <a:endParaRPr lang="pl-PL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704062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Artykuł </a:t>
            </a:r>
            <a:r>
              <a:rPr lang="pl-PL" b="1" dirty="0" smtClean="0"/>
              <a:t>14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>
                <a:latin typeface="Cambria"/>
                <a:cs typeface="Cambria"/>
              </a:rPr>
              <a:t>Korzystanie </a:t>
            </a:r>
            <a:r>
              <a:rPr lang="pl-PL" i="1" dirty="0">
                <a:latin typeface="Cambria"/>
                <a:cs typeface="Cambria"/>
              </a:rPr>
              <a:t>z praw i </a:t>
            </a:r>
            <a:r>
              <a:rPr lang="pl-PL" i="1" dirty="0" err="1">
                <a:latin typeface="Cambria"/>
                <a:cs typeface="Cambria"/>
              </a:rPr>
              <a:t>wolności</a:t>
            </a:r>
            <a:r>
              <a:rPr lang="pl-PL" i="1" dirty="0">
                <a:latin typeface="Cambria"/>
                <a:cs typeface="Cambria"/>
              </a:rPr>
              <a:t> wymienionych w niniejszej konwencji powinno </a:t>
            </a:r>
            <a:r>
              <a:rPr lang="pl-PL" i="1" dirty="0" err="1">
                <a:latin typeface="Cambria"/>
                <a:cs typeface="Cambria"/>
              </a:rPr>
              <a:t>byc</a:t>
            </a:r>
            <a:r>
              <a:rPr lang="pl-PL" i="1" dirty="0">
                <a:latin typeface="Cambria"/>
                <a:cs typeface="Cambria"/>
              </a:rPr>
              <a:t>́ zapewnione bez dyskryminacji </a:t>
            </a:r>
            <a:r>
              <a:rPr lang="pl-PL" i="1" dirty="0" err="1">
                <a:latin typeface="Cambria"/>
                <a:cs typeface="Cambria"/>
              </a:rPr>
              <a:t>wynikającej</a:t>
            </a:r>
            <a:r>
              <a:rPr lang="pl-PL" i="1" dirty="0">
                <a:latin typeface="Cambria"/>
                <a:cs typeface="Cambria"/>
              </a:rPr>
              <a:t> z takich </a:t>
            </a:r>
            <a:r>
              <a:rPr lang="pl-PL" i="1" dirty="0" err="1">
                <a:latin typeface="Cambria"/>
                <a:cs typeface="Cambria"/>
              </a:rPr>
              <a:t>powodów</a:t>
            </a:r>
            <a:r>
              <a:rPr lang="pl-PL" i="1" dirty="0">
                <a:latin typeface="Cambria"/>
                <a:cs typeface="Cambria"/>
              </a:rPr>
              <a:t>, jak </a:t>
            </a:r>
            <a:r>
              <a:rPr lang="pl-PL" i="1" dirty="0" err="1">
                <a:latin typeface="Cambria"/>
                <a:cs typeface="Cambria"/>
              </a:rPr>
              <a:t>płec</a:t>
            </a:r>
            <a:r>
              <a:rPr lang="pl-PL" i="1" dirty="0">
                <a:latin typeface="Cambria"/>
                <a:cs typeface="Cambria"/>
              </a:rPr>
              <a:t>́, rasa, kolor </a:t>
            </a:r>
            <a:r>
              <a:rPr lang="pl-PL" i="1" dirty="0" err="1">
                <a:latin typeface="Cambria"/>
                <a:cs typeface="Cambria"/>
              </a:rPr>
              <a:t>skóry</a:t>
            </a:r>
            <a:r>
              <a:rPr lang="pl-PL" i="1" dirty="0">
                <a:latin typeface="Cambria"/>
                <a:cs typeface="Cambria"/>
              </a:rPr>
              <a:t>, </a:t>
            </a:r>
            <a:r>
              <a:rPr lang="pl-PL" i="1" dirty="0" err="1">
                <a:latin typeface="Cambria"/>
                <a:cs typeface="Cambria"/>
              </a:rPr>
              <a:t>język</a:t>
            </a:r>
            <a:r>
              <a:rPr lang="pl-PL" i="1" dirty="0">
                <a:latin typeface="Cambria"/>
                <a:cs typeface="Cambria"/>
              </a:rPr>
              <a:t>, religia, przekonania polityczne i inne, pochodzenie narodowe lub społeczne, </a:t>
            </a:r>
            <a:r>
              <a:rPr lang="pl-PL" i="1" dirty="0" err="1" smtClean="0">
                <a:latin typeface="Cambria"/>
                <a:cs typeface="Cambria"/>
              </a:rPr>
              <a:t>przynależnośc</a:t>
            </a:r>
            <a:r>
              <a:rPr lang="pl-PL" i="1" dirty="0" smtClean="0">
                <a:latin typeface="Cambria"/>
                <a:cs typeface="Cambria"/>
              </a:rPr>
              <a:t>́ </a:t>
            </a:r>
            <a:r>
              <a:rPr lang="pl-PL" i="1" dirty="0">
                <a:latin typeface="Cambria"/>
                <a:cs typeface="Cambria"/>
              </a:rPr>
              <a:t>do </a:t>
            </a:r>
            <a:r>
              <a:rPr lang="pl-PL" i="1" dirty="0" err="1">
                <a:latin typeface="Cambria"/>
                <a:cs typeface="Cambria"/>
              </a:rPr>
              <a:t>mniejszości</a:t>
            </a:r>
            <a:r>
              <a:rPr lang="pl-PL" i="1" dirty="0">
                <a:latin typeface="Cambria"/>
                <a:cs typeface="Cambria"/>
              </a:rPr>
              <a:t> narodowej, </a:t>
            </a:r>
            <a:r>
              <a:rPr lang="pl-PL" i="1" dirty="0" err="1">
                <a:latin typeface="Cambria"/>
                <a:cs typeface="Cambria"/>
              </a:rPr>
              <a:t>majątek</a:t>
            </a:r>
            <a:r>
              <a:rPr lang="pl-PL" i="1" dirty="0">
                <a:latin typeface="Cambria"/>
                <a:cs typeface="Cambria"/>
              </a:rPr>
              <a:t>, urodzenie </a:t>
            </a:r>
            <a:r>
              <a:rPr lang="pl-PL" i="1" dirty="0" err="1">
                <a:latin typeface="Cambria"/>
                <a:cs typeface="Cambria"/>
              </a:rPr>
              <a:t>bądz</a:t>
            </a:r>
            <a:r>
              <a:rPr lang="pl-PL" i="1" dirty="0">
                <a:latin typeface="Cambria"/>
                <a:cs typeface="Cambria"/>
              </a:rPr>
              <a:t>́ z jakichkolwiek innych przyczyn.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3224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Artykuł 14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>
                <a:latin typeface="Cambria"/>
                <a:cs typeface="Cambria"/>
              </a:rPr>
              <a:t>nie ustanawia </a:t>
            </a:r>
            <a:r>
              <a:rPr lang="pl-PL" dirty="0" smtClean="0">
                <a:latin typeface="Cambria"/>
                <a:cs typeface="Cambria"/>
              </a:rPr>
              <a:t>nakazu </a:t>
            </a:r>
            <a:r>
              <a:rPr lang="pl-PL" dirty="0" err="1">
                <a:latin typeface="Cambria"/>
                <a:cs typeface="Cambria"/>
              </a:rPr>
              <a:t>równego</a:t>
            </a:r>
            <a:r>
              <a:rPr lang="pl-PL" dirty="0">
                <a:latin typeface="Cambria"/>
                <a:cs typeface="Cambria"/>
              </a:rPr>
              <a:t> traktowania, a jedynie gwarantuje </a:t>
            </a:r>
            <a:r>
              <a:rPr lang="pl-PL" dirty="0" err="1" smtClean="0">
                <a:latin typeface="Cambria"/>
                <a:cs typeface="Cambria"/>
              </a:rPr>
              <a:t>równośc</a:t>
            </a:r>
            <a:r>
              <a:rPr lang="pl-PL" dirty="0" smtClean="0">
                <a:latin typeface="Cambria"/>
                <a:cs typeface="Cambria"/>
              </a:rPr>
              <a:t>́ </a:t>
            </a:r>
            <a:r>
              <a:rPr lang="pl-PL" dirty="0">
                <a:latin typeface="Cambria"/>
                <a:cs typeface="Cambria"/>
              </a:rPr>
              <a:t>tylko w odniesieniu do innych gwarantowanych w Konwencji praw. </a:t>
            </a:r>
            <a:endParaRPr lang="pl-PL" dirty="0" smtClean="0">
              <a:latin typeface="Cambria"/>
              <a:cs typeface="Cambria"/>
            </a:endParaRPr>
          </a:p>
          <a:p>
            <a:r>
              <a:rPr lang="pl-PL" dirty="0" smtClean="0">
                <a:latin typeface="Cambria"/>
                <a:cs typeface="Cambria"/>
              </a:rPr>
              <a:t>gwarantuje </a:t>
            </a:r>
            <a:r>
              <a:rPr lang="pl-PL" dirty="0">
                <a:latin typeface="Cambria"/>
                <a:cs typeface="Cambria"/>
              </a:rPr>
              <a:t>korzystanie z zawartych w Konwencji praw i </a:t>
            </a:r>
            <a:r>
              <a:rPr lang="pl-PL" dirty="0" err="1">
                <a:latin typeface="Cambria"/>
                <a:cs typeface="Cambria"/>
              </a:rPr>
              <a:t>wolności</a:t>
            </a:r>
            <a:r>
              <a:rPr lang="pl-PL" dirty="0">
                <a:latin typeface="Cambria"/>
                <a:cs typeface="Cambria"/>
              </a:rPr>
              <a:t> bez </a:t>
            </a:r>
            <a:r>
              <a:rPr lang="pl-PL" dirty="0" smtClean="0">
                <a:latin typeface="Cambria"/>
                <a:cs typeface="Cambria"/>
              </a:rPr>
              <a:t>dokonywania </a:t>
            </a:r>
            <a:r>
              <a:rPr lang="pl-PL" dirty="0" err="1" smtClean="0">
                <a:latin typeface="Cambria"/>
                <a:cs typeface="Cambria"/>
              </a:rPr>
              <a:t>różnicowania</a:t>
            </a:r>
            <a:endParaRPr lang="pl-PL" dirty="0" smtClean="0">
              <a:latin typeface="Cambria"/>
              <a:cs typeface="Cambria"/>
            </a:endParaRPr>
          </a:p>
          <a:p>
            <a:r>
              <a:rPr lang="pl-PL" dirty="0" smtClean="0">
                <a:latin typeface="Cambria"/>
                <a:cs typeface="Cambria"/>
              </a:rPr>
              <a:t>Według </a:t>
            </a:r>
            <a:r>
              <a:rPr lang="pl-PL" dirty="0">
                <a:latin typeface="Cambria"/>
                <a:cs typeface="Cambria"/>
              </a:rPr>
              <a:t>Europejskiego Trybunału Praw Człowieka (ETPC</a:t>
            </a:r>
            <a:r>
              <a:rPr lang="pl-PL" dirty="0" smtClean="0">
                <a:latin typeface="Cambria"/>
                <a:cs typeface="Cambria"/>
              </a:rPr>
              <a:t>) </a:t>
            </a:r>
            <a:r>
              <a:rPr lang="pl-PL" dirty="0" err="1" smtClean="0">
                <a:latin typeface="Cambria"/>
                <a:cs typeface="Cambria"/>
              </a:rPr>
              <a:t>należy</a:t>
            </a:r>
            <a:r>
              <a:rPr lang="pl-PL" dirty="0" smtClean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interpretowac</a:t>
            </a:r>
            <a:r>
              <a:rPr lang="pl-PL" dirty="0">
                <a:latin typeface="Cambria"/>
                <a:cs typeface="Cambria"/>
              </a:rPr>
              <a:t>́ i </a:t>
            </a:r>
            <a:r>
              <a:rPr lang="pl-PL" dirty="0" err="1">
                <a:latin typeface="Cambria"/>
                <a:cs typeface="Cambria"/>
              </a:rPr>
              <a:t>stosowac</a:t>
            </a:r>
            <a:r>
              <a:rPr lang="pl-PL" dirty="0">
                <a:latin typeface="Cambria"/>
                <a:cs typeface="Cambria"/>
              </a:rPr>
              <a:t>́ te </a:t>
            </a:r>
            <a:r>
              <a:rPr lang="pl-PL" dirty="0" smtClean="0">
                <a:latin typeface="Cambria"/>
                <a:cs typeface="Cambria"/>
              </a:rPr>
              <a:t>prawa ze względu na dane prawo ale także powołując się na gwarancję z tego artykułu</a:t>
            </a:r>
            <a:r>
              <a:rPr lang="pl-PL" smtClean="0">
                <a:latin typeface="Cambria"/>
                <a:cs typeface="Cambria"/>
              </a:rPr>
              <a:t>.  </a:t>
            </a:r>
            <a:endParaRPr lang="pl-PL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821413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Różnicowanie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>
                <a:latin typeface="Cambria"/>
                <a:cs typeface="Cambria"/>
              </a:rPr>
              <a:t>W konwencji </a:t>
            </a:r>
            <a:r>
              <a:rPr lang="pl-PL" dirty="0" err="1">
                <a:latin typeface="Cambria"/>
                <a:cs typeface="Cambria"/>
              </a:rPr>
              <a:t>wytępuje</a:t>
            </a:r>
            <a:r>
              <a:rPr lang="pl-PL" dirty="0">
                <a:latin typeface="Cambria"/>
                <a:cs typeface="Cambria"/>
              </a:rPr>
              <a:t> zarówno zakaz </a:t>
            </a:r>
            <a:r>
              <a:rPr lang="pl-PL" dirty="0" err="1">
                <a:latin typeface="Cambria"/>
                <a:cs typeface="Cambria"/>
              </a:rPr>
              <a:t>różnicowania</a:t>
            </a:r>
            <a:r>
              <a:rPr lang="pl-PL" dirty="0">
                <a:latin typeface="Cambria"/>
                <a:cs typeface="Cambria"/>
              </a:rPr>
              <a:t> oraz nakaz </a:t>
            </a:r>
            <a:r>
              <a:rPr lang="pl-PL" dirty="0" err="1">
                <a:latin typeface="Cambria"/>
                <a:cs typeface="Cambria"/>
              </a:rPr>
              <a:t>różnicowania</a:t>
            </a:r>
            <a:r>
              <a:rPr lang="pl-PL" dirty="0">
                <a:latin typeface="Cambria"/>
                <a:cs typeface="Cambria"/>
              </a:rPr>
              <a:t> </a:t>
            </a:r>
          </a:p>
          <a:p>
            <a:r>
              <a:rPr lang="pl-PL" dirty="0" err="1">
                <a:latin typeface="Cambria"/>
                <a:cs typeface="Cambria"/>
              </a:rPr>
              <a:t>różnicowanie</a:t>
            </a:r>
            <a:r>
              <a:rPr lang="pl-PL" dirty="0">
                <a:latin typeface="Cambria"/>
                <a:cs typeface="Cambria"/>
              </a:rPr>
              <a:t> musi </a:t>
            </a:r>
            <a:r>
              <a:rPr lang="pl-PL" dirty="0" err="1">
                <a:latin typeface="Cambria"/>
                <a:cs typeface="Cambria"/>
              </a:rPr>
              <a:t>byc</a:t>
            </a:r>
            <a:r>
              <a:rPr lang="pl-PL" dirty="0">
                <a:latin typeface="Cambria"/>
                <a:cs typeface="Cambria"/>
              </a:rPr>
              <a:t>́ usprawiedliwione „obiektywnymi i odpowiednimi </a:t>
            </a:r>
            <a:r>
              <a:rPr lang="pl-PL" dirty="0" err="1">
                <a:latin typeface="Cambria"/>
                <a:cs typeface="Cambria"/>
              </a:rPr>
              <a:t>okolicznościami</a:t>
            </a:r>
            <a:r>
              <a:rPr lang="pl-PL" dirty="0">
                <a:latin typeface="Cambria"/>
                <a:cs typeface="Cambria"/>
              </a:rPr>
              <a:t>” (ETPC)</a:t>
            </a:r>
          </a:p>
          <a:p>
            <a:r>
              <a:rPr lang="pl-PL" dirty="0" err="1">
                <a:latin typeface="Cambria"/>
                <a:cs typeface="Cambria"/>
              </a:rPr>
              <a:t>okoliczności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usprawiedliwiające</a:t>
            </a:r>
            <a:r>
              <a:rPr lang="pl-PL" dirty="0">
                <a:latin typeface="Cambria"/>
                <a:cs typeface="Cambria"/>
              </a:rPr>
              <a:t> muszą </a:t>
            </a:r>
            <a:r>
              <a:rPr lang="pl-PL" dirty="0" err="1">
                <a:latin typeface="Cambria"/>
                <a:cs typeface="Cambria"/>
              </a:rPr>
              <a:t>byc</a:t>
            </a:r>
            <a:r>
              <a:rPr lang="pl-PL" dirty="0">
                <a:latin typeface="Cambria"/>
                <a:cs typeface="Cambria"/>
              </a:rPr>
              <a:t>́ oceniane w stosunku do celu działania i badanego </a:t>
            </a:r>
            <a:r>
              <a:rPr lang="pl-PL" dirty="0" err="1">
                <a:latin typeface="Cambria"/>
                <a:cs typeface="Cambria"/>
              </a:rPr>
              <a:t>środka</a:t>
            </a:r>
            <a:r>
              <a:rPr lang="pl-PL" dirty="0">
                <a:latin typeface="Cambria"/>
                <a:cs typeface="Cambria"/>
              </a:rPr>
              <a:t> </a:t>
            </a:r>
          </a:p>
          <a:p>
            <a:r>
              <a:rPr lang="pl-PL" dirty="0">
                <a:latin typeface="Cambria"/>
                <a:cs typeface="Cambria"/>
              </a:rPr>
              <a:t>Bierze się pod uwagę również zasady </a:t>
            </a:r>
            <a:r>
              <a:rPr lang="pl-PL" dirty="0" err="1">
                <a:latin typeface="Cambria"/>
                <a:cs typeface="Cambria"/>
              </a:rPr>
              <a:t>obowiązujące</a:t>
            </a:r>
            <a:r>
              <a:rPr lang="pl-PL" dirty="0">
                <a:latin typeface="Cambria"/>
                <a:cs typeface="Cambria"/>
              </a:rPr>
              <a:t> w demokratycznych </a:t>
            </a:r>
            <a:r>
              <a:rPr lang="pl-PL" dirty="0" err="1">
                <a:latin typeface="Cambria"/>
                <a:cs typeface="Cambria"/>
              </a:rPr>
              <a:t>społeczeństwach</a:t>
            </a:r>
            <a:r>
              <a:rPr lang="pl-PL" dirty="0">
                <a:latin typeface="Cambria"/>
                <a:cs typeface="Cambria"/>
              </a:rPr>
              <a:t>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2692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>
                <a:latin typeface="Cambria"/>
                <a:cs typeface="Cambria"/>
              </a:rPr>
              <a:t>Okoliczności </a:t>
            </a:r>
            <a:r>
              <a:rPr lang="pl-PL" dirty="0">
                <a:latin typeface="Cambria"/>
                <a:cs typeface="Cambria"/>
              </a:rPr>
              <a:t>usprawiedliwiające odmienne traktowanie występują wtedy gdy: </a:t>
            </a:r>
          </a:p>
          <a:p>
            <a:r>
              <a:rPr lang="pl-PL" dirty="0">
                <a:latin typeface="Cambria"/>
                <a:cs typeface="Cambria"/>
              </a:rPr>
              <a:t>a) </a:t>
            </a:r>
            <a:r>
              <a:rPr lang="pl-PL" dirty="0" err="1">
                <a:latin typeface="Cambria"/>
                <a:cs typeface="Cambria"/>
              </a:rPr>
              <a:t>służy</a:t>
            </a:r>
            <a:r>
              <a:rPr lang="pl-PL" dirty="0">
                <a:latin typeface="Cambria"/>
                <a:cs typeface="Cambria"/>
              </a:rPr>
              <a:t> to prawowitemu celowi („</a:t>
            </a:r>
            <a:r>
              <a:rPr lang="pl-PL" i="1" dirty="0" err="1">
                <a:latin typeface="Cambria"/>
                <a:cs typeface="Cambria"/>
              </a:rPr>
              <a:t>legitime</a:t>
            </a:r>
            <a:r>
              <a:rPr lang="pl-PL" i="1" dirty="0">
                <a:latin typeface="Cambria"/>
                <a:cs typeface="Cambria"/>
              </a:rPr>
              <a:t> </a:t>
            </a:r>
            <a:r>
              <a:rPr lang="pl-PL" i="1" dirty="0" err="1">
                <a:latin typeface="Cambria"/>
                <a:cs typeface="Cambria"/>
              </a:rPr>
              <a:t>aim</a:t>
            </a:r>
            <a:r>
              <a:rPr lang="pl-PL" dirty="0">
                <a:latin typeface="Cambria"/>
                <a:cs typeface="Cambria"/>
              </a:rPr>
              <a:t>”), </a:t>
            </a:r>
          </a:p>
          <a:p>
            <a:r>
              <a:rPr lang="pl-PL" dirty="0">
                <a:latin typeface="Cambria"/>
                <a:cs typeface="Cambria"/>
              </a:rPr>
              <a:t>b) </a:t>
            </a:r>
            <a:r>
              <a:rPr lang="pl-PL" dirty="0" err="1">
                <a:latin typeface="Cambria"/>
                <a:cs typeface="Cambria"/>
              </a:rPr>
              <a:t>pomiędzy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użytym</a:t>
            </a:r>
            <a:r>
              <a:rPr lang="pl-PL" dirty="0">
                <a:latin typeface="Cambria"/>
                <a:cs typeface="Cambria"/>
              </a:rPr>
              <a:t> </a:t>
            </a:r>
            <a:r>
              <a:rPr lang="pl-PL" dirty="0" err="1">
                <a:latin typeface="Cambria"/>
                <a:cs typeface="Cambria"/>
              </a:rPr>
              <a:t>środkiem</a:t>
            </a:r>
            <a:r>
              <a:rPr lang="pl-PL" dirty="0">
                <a:latin typeface="Cambria"/>
                <a:cs typeface="Cambria"/>
              </a:rPr>
              <a:t> i celem, </a:t>
            </a:r>
            <a:r>
              <a:rPr lang="pl-PL" dirty="0" err="1">
                <a:latin typeface="Cambria"/>
                <a:cs typeface="Cambria"/>
              </a:rPr>
              <a:t>który</a:t>
            </a:r>
            <a:r>
              <a:rPr lang="pl-PL" dirty="0">
                <a:latin typeface="Cambria"/>
                <a:cs typeface="Cambria"/>
              </a:rPr>
              <a:t> za jego </a:t>
            </a:r>
            <a:r>
              <a:rPr lang="pl-PL" dirty="0" err="1">
                <a:latin typeface="Cambria"/>
                <a:cs typeface="Cambria"/>
              </a:rPr>
              <a:t>pomoca</a:t>
            </a:r>
            <a:r>
              <a:rPr lang="pl-PL" dirty="0">
                <a:latin typeface="Cambria"/>
                <a:cs typeface="Cambria"/>
              </a:rPr>
              <a:t>̨ ma </a:t>
            </a:r>
            <a:r>
              <a:rPr lang="pl-PL" dirty="0" err="1">
                <a:latin typeface="Cambria"/>
                <a:cs typeface="Cambria"/>
              </a:rPr>
              <a:t>zostac</a:t>
            </a:r>
            <a:r>
              <a:rPr lang="pl-PL" dirty="0">
                <a:latin typeface="Cambria"/>
                <a:cs typeface="Cambria"/>
              </a:rPr>
              <a:t>́ </a:t>
            </a:r>
            <a:r>
              <a:rPr lang="pl-PL" dirty="0" err="1">
                <a:latin typeface="Cambria"/>
                <a:cs typeface="Cambria"/>
              </a:rPr>
              <a:t>osiągnięty</a:t>
            </a:r>
            <a:r>
              <a:rPr lang="pl-PL" dirty="0">
                <a:latin typeface="Cambria"/>
                <a:cs typeface="Cambria"/>
              </a:rPr>
              <a:t>, </a:t>
            </a:r>
            <a:r>
              <a:rPr lang="pl-PL">
                <a:latin typeface="Cambria"/>
                <a:cs typeface="Cambria"/>
              </a:rPr>
              <a:t>zachodzi </a:t>
            </a:r>
            <a:r>
              <a:rPr lang="pl-PL" smtClean="0">
                <a:latin typeface="Cambria"/>
                <a:cs typeface="Cambria"/>
              </a:rPr>
              <a:t>odpowiedni </a:t>
            </a:r>
            <a:r>
              <a:rPr lang="pl-PL" dirty="0">
                <a:latin typeface="Cambria"/>
                <a:cs typeface="Cambria"/>
              </a:rPr>
              <a:t>stosunek („</a:t>
            </a:r>
            <a:r>
              <a:rPr lang="pl-PL" i="1" dirty="0" err="1">
                <a:latin typeface="Cambria"/>
                <a:cs typeface="Cambria"/>
              </a:rPr>
              <a:t>reasonable</a:t>
            </a:r>
            <a:r>
              <a:rPr lang="pl-PL" i="1" dirty="0">
                <a:latin typeface="Cambria"/>
                <a:cs typeface="Cambria"/>
              </a:rPr>
              <a:t> </a:t>
            </a:r>
            <a:r>
              <a:rPr lang="pl-PL" i="1" dirty="0" err="1">
                <a:latin typeface="Cambria"/>
                <a:cs typeface="Cambria"/>
              </a:rPr>
              <a:t>relatioship</a:t>
            </a:r>
            <a:r>
              <a:rPr lang="pl-PL" i="1" dirty="0">
                <a:latin typeface="Cambria"/>
                <a:cs typeface="Cambria"/>
              </a:rPr>
              <a:t> of </a:t>
            </a:r>
            <a:r>
              <a:rPr lang="pl-PL" i="1" dirty="0" err="1">
                <a:latin typeface="Cambria"/>
                <a:cs typeface="Cambria"/>
              </a:rPr>
              <a:t>proportionality</a:t>
            </a:r>
            <a:r>
              <a:rPr lang="pl-PL" i="1" dirty="0">
                <a:latin typeface="Cambria"/>
                <a:cs typeface="Cambria"/>
              </a:rPr>
              <a:t> </a:t>
            </a:r>
            <a:r>
              <a:rPr lang="pl-PL" i="1" dirty="0" err="1">
                <a:latin typeface="Cambria"/>
                <a:cs typeface="Cambria"/>
              </a:rPr>
              <a:t>between</a:t>
            </a:r>
            <a:r>
              <a:rPr lang="pl-PL" i="1" dirty="0">
                <a:latin typeface="Cambria"/>
                <a:cs typeface="Cambria"/>
              </a:rPr>
              <a:t> the </a:t>
            </a:r>
            <a:r>
              <a:rPr lang="pl-PL" i="1" dirty="0" err="1">
                <a:latin typeface="Cambria"/>
                <a:cs typeface="Cambria"/>
              </a:rPr>
              <a:t>means</a:t>
            </a:r>
            <a:r>
              <a:rPr lang="pl-PL" i="1" dirty="0">
                <a:latin typeface="Cambria"/>
                <a:cs typeface="Cambria"/>
              </a:rPr>
              <a:t> </a:t>
            </a:r>
            <a:r>
              <a:rPr lang="pl-PL" i="1" dirty="0" err="1">
                <a:latin typeface="Cambria"/>
                <a:cs typeface="Cambria"/>
              </a:rPr>
              <a:t>employed</a:t>
            </a:r>
            <a:r>
              <a:rPr lang="pl-PL" i="1" dirty="0">
                <a:latin typeface="Cambria"/>
                <a:cs typeface="Cambria"/>
              </a:rPr>
              <a:t> and the </a:t>
            </a:r>
            <a:r>
              <a:rPr lang="pl-PL" i="1" dirty="0" err="1">
                <a:latin typeface="Cambria"/>
                <a:cs typeface="Cambria"/>
              </a:rPr>
              <a:t>aim</a:t>
            </a:r>
            <a:r>
              <a:rPr lang="pl-PL" i="1" dirty="0">
                <a:latin typeface="Cambria"/>
                <a:cs typeface="Cambria"/>
              </a:rPr>
              <a:t> </a:t>
            </a:r>
            <a:r>
              <a:rPr lang="pl-PL" i="1" dirty="0" err="1">
                <a:latin typeface="Cambria"/>
                <a:cs typeface="Cambria"/>
              </a:rPr>
              <a:t>sought</a:t>
            </a:r>
            <a:r>
              <a:rPr lang="pl-PL" i="1" dirty="0">
                <a:latin typeface="Cambria"/>
                <a:cs typeface="Cambria"/>
              </a:rPr>
              <a:t> to be </a:t>
            </a:r>
            <a:r>
              <a:rPr lang="pl-PL" i="1" dirty="0" err="1">
                <a:latin typeface="Cambria"/>
                <a:cs typeface="Cambria"/>
              </a:rPr>
              <a:t>realised</a:t>
            </a:r>
            <a:r>
              <a:rPr lang="pl-PL" dirty="0">
                <a:latin typeface="Cambria"/>
                <a:cs typeface="Cambria"/>
              </a:rPr>
              <a:t>”)</a:t>
            </a:r>
          </a:p>
          <a:p>
            <a:endParaRPr lang="pl-PL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720396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lio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Folio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Foli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20000"/>
              </a:schemeClr>
              <a:schemeClr val="phClr"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8100" dist="25400" dir="54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st="25400">
              <a:srgbClr val="000000">
                <a:alpha val="50000"/>
              </a:srgbClr>
            </a:inn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3000"/>
                <a:lumMod val="10000"/>
              </a:schemeClr>
              <a:schemeClr val="phClr">
                <a:tint val="91000"/>
                <a:satMod val="500000"/>
                <a:lumMod val="125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Folio.thmx</Template>
  <TotalTime>189</TotalTime>
  <Words>1530</Words>
  <Application>Microsoft Macintosh PowerPoint</Application>
  <PresentationFormat>Pokaz na ekranie (4:3)</PresentationFormat>
  <Paragraphs>85</Paragraphs>
  <Slides>23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4" baseType="lpstr">
      <vt:lpstr>Folio</vt:lpstr>
      <vt:lpstr>Zakaz dyskryminacji i zasada równości w regionalnych systemach ochrony praw człowieka na przykładzie Europejskiej Konwencji Praw Człowieka i Arabskiej Karty Praw Człowieka</vt:lpstr>
      <vt:lpstr>Dyskryminowanie</vt:lpstr>
      <vt:lpstr>Europejska Konwencja Praw Człowieka  </vt:lpstr>
      <vt:lpstr>Prezentacja programu PowerPoint</vt:lpstr>
      <vt:lpstr>Prezentacja programu PowerPoint</vt:lpstr>
      <vt:lpstr>Artykuł 14</vt:lpstr>
      <vt:lpstr>Artykuł 14</vt:lpstr>
      <vt:lpstr>Różnicowanie</vt:lpstr>
      <vt:lpstr>Prezentacja programu PowerPoint</vt:lpstr>
      <vt:lpstr>Prezentacja programu PowerPoint</vt:lpstr>
      <vt:lpstr>Protokół Dodatkowy- kwiecień 2005  </vt:lpstr>
      <vt:lpstr>Prezentacja programu PowerPoint</vt:lpstr>
      <vt:lpstr>Arabska Karta Praw Człowieka </vt:lpstr>
      <vt:lpstr>Zakaz dyskryminacji art.3 pkt 1</vt:lpstr>
      <vt:lpstr>Prezentacja programu PowerPoint</vt:lpstr>
      <vt:lpstr>Art. 3 pkt 2</vt:lpstr>
      <vt:lpstr>Zasada równości art. 11 ArabKPC </vt:lpstr>
      <vt:lpstr>Równość kobiet i mężczyzn  art. 3 pkt 3 </vt:lpstr>
      <vt:lpstr>Małżeństwo  </vt:lpstr>
      <vt:lpstr>Prezentacja programu PowerPoint</vt:lpstr>
      <vt:lpstr>Prezentacja programu PowerPoint</vt:lpstr>
      <vt:lpstr>Podsumowanie</vt:lpstr>
      <vt:lpstr>Prezentacja programu PowerPoint</vt:lpstr>
    </vt:vector>
  </TitlesOfParts>
  <Company>Dominika Wysoczańska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Zakaz dyskryminacji i zasada równości w regionalnych systemach ochrony praw człowieka na przykładzie Europejskiej Konwencji Praw Człowieka i Arabskiej Karty Praw Człowieka</dc:title>
  <dc:creator>Dominika Wysoczańska</dc:creator>
  <cp:lastModifiedBy>Dominika Wysoczańska</cp:lastModifiedBy>
  <cp:revision>15</cp:revision>
  <dcterms:created xsi:type="dcterms:W3CDTF">2014-11-26T09:13:41Z</dcterms:created>
  <dcterms:modified xsi:type="dcterms:W3CDTF">2014-12-18T14:26:53Z</dcterms:modified>
</cp:coreProperties>
</file>