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5" r:id="rId3"/>
    <p:sldId id="266" r:id="rId4"/>
    <p:sldId id="27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60" r:id="rId15"/>
    <p:sldId id="259" r:id="rId16"/>
    <p:sldId id="262" r:id="rId17"/>
    <p:sldId id="261" r:id="rId18"/>
    <p:sldId id="263" r:id="rId19"/>
    <p:sldId id="264" r:id="rId20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E954E-1074-46FB-9149-7795A591E076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783C4-C218-4A5C-85FD-1DB9AAEA41B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309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783C4-C218-4A5C-85FD-1DB9AAEA41B1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459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D4B2BDD-844E-4C35-9DDF-7F3B8FF11A90}" type="datetimeFigureOut">
              <a:rPr lang="pl-PL" smtClean="0"/>
              <a:t>2015-03-14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83FD5B-F76C-4AC1-A092-182BB12D9E6F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11561" y="1988841"/>
            <a:ext cx="7381372" cy="2592288"/>
          </a:xfrm>
        </p:spPr>
        <p:txBody>
          <a:bodyPr/>
          <a:lstStyle/>
          <a:p>
            <a:pPr marL="182880" indent="0" algn="ctr">
              <a:buNone/>
            </a:pPr>
            <a:r>
              <a:rPr lang="pl-PL" sz="6600" dirty="0" smtClean="0">
                <a:latin typeface="Times New Roman" pitchFamily="18" charset="0"/>
                <a:cs typeface="Times New Roman" pitchFamily="18" charset="0"/>
              </a:rPr>
              <a:t>Zasady i funkcje prawa karnego</a:t>
            </a:r>
            <a:endParaRPr lang="pl-PL" sz="6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68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668221" cy="1224136"/>
          </a:xfrm>
        </p:spPr>
        <p:txBody>
          <a:bodyPr/>
          <a:lstStyle/>
          <a:p>
            <a:pPr marL="0" indent="0" algn="ctr">
              <a:buNone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5. Zasada praworządności (legalizmu)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5536" y="1700808"/>
            <a:ext cx="8424936" cy="4896544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Art. 42 Konstytucji: „Odpowiedzialności karnej podlega ten tylko, kto dopuścił się czynu zabronionego pod groźbą kary przez ustawę obowiązującą w czasie jego popełnienia”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crimen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sine lege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scripta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prawo karne musi być prawem pisanym; przestępstwem może być czyn zabroniony pod groźbą kary przez ustawę, nie może zostać zatem określony w innym akcie prawnym (np. rozporządzeniu, czy uchwale), dopuszczalne jest </a:t>
            </a:r>
            <a:r>
              <a:rPr lang="pl-PL" sz="2800" u="sng" dirty="0" smtClean="0">
                <a:latin typeface="Times New Roman" pitchFamily="18" charset="0"/>
                <a:cs typeface="Times New Roman" pitchFamily="18" charset="0"/>
              </a:rPr>
              <a:t>doprecyzowanie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znamion w aktach niższej rangi, wydanych na mocy ustawowego upoważnienia</a:t>
            </a:r>
            <a:endParaRPr lang="pl-PL" sz="2800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282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3568" y="332656"/>
            <a:ext cx="7848872" cy="5760640"/>
          </a:xfrm>
        </p:spPr>
        <p:txBody>
          <a:bodyPr>
            <a:normAutofit fontScale="92500" lnSpcReduction="10000"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crimen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sine lege certa –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opis przestępstwa musi być maksymalnie dokładny,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Zakaz karny musi być maksymalnie przejrzysty i dokładny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dlatego ustawodawca określa komplet ustawowych znamion: </a:t>
            </a:r>
          </a:p>
          <a:p>
            <a:pPr marL="514350" indent="-514350" algn="just">
              <a:buAutoNum type="alphaLcParenR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znamiona przedmiotu (dobro prawne atakowane przez sprawcę),</a:t>
            </a:r>
          </a:p>
          <a:p>
            <a:pPr marL="514350" indent="-514350" algn="just">
              <a:buAutoNum type="alphaLcParenR"/>
            </a:pPr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namiona strony przedmiotowej (określenie czynu, jego okoliczności, niekiedy przy przestępstwach materialnych – skutku i związku przyczynowego),</a:t>
            </a:r>
          </a:p>
          <a:p>
            <a:pPr marL="514350" indent="-514350" algn="just">
              <a:buAutoNum type="alphaLcParenR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znamiona podmiotu – kto jest sprawcą czynu,</a:t>
            </a:r>
          </a:p>
          <a:p>
            <a:pPr marL="514350" indent="-514350" algn="just">
              <a:buAutoNum type="alphaLcParenR"/>
            </a:pPr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namiona strony podmiotowej – stosunek psychiczny sprawcy do czynu, umyślność/nieumyślność, cel, motywacja sprawcy</a:t>
            </a:r>
          </a:p>
          <a:p>
            <a:pPr marL="342900" indent="-342900" algn="just">
              <a:buFont typeface="Wingdings" pitchFamily="2" charset="2"/>
              <a:buChar char="v"/>
            </a:pPr>
            <a:endParaRPr lang="pl-PL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010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5536" y="188640"/>
            <a:ext cx="8208912" cy="5616624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endParaRPr lang="pl-PL" sz="32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600" i="1" dirty="0" err="1" smtClean="0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pl-PL" sz="2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600" i="1" dirty="0" err="1" smtClean="0">
                <a:latin typeface="Times New Roman" pitchFamily="18" charset="0"/>
                <a:cs typeface="Times New Roman" pitchFamily="18" charset="0"/>
              </a:rPr>
              <a:t>crimen</a:t>
            </a:r>
            <a:r>
              <a:rPr lang="pl-PL" sz="2600" i="1" dirty="0" smtClean="0">
                <a:latin typeface="Times New Roman" pitchFamily="18" charset="0"/>
                <a:cs typeface="Times New Roman" pitchFamily="18" charset="0"/>
              </a:rPr>
              <a:t> sine lege </a:t>
            </a:r>
            <a:r>
              <a:rPr lang="pl-PL" sz="2600" i="1" dirty="0" err="1" smtClean="0">
                <a:latin typeface="Times New Roman" pitchFamily="18" charset="0"/>
                <a:cs typeface="Times New Roman" pitchFamily="18" charset="0"/>
              </a:rPr>
              <a:t>stricta</a:t>
            </a:r>
            <a:r>
              <a:rPr lang="pl-PL" sz="2600" i="1" dirty="0" smtClean="0">
                <a:latin typeface="Times New Roman" pitchFamily="18" charset="0"/>
                <a:cs typeface="Times New Roman" pitchFamily="18" charset="0"/>
              </a:rPr>
              <a:t> – zasada ta wynika z art.1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§ 1 k.k. i oznacza, że sprawca odpowiada za popełnienie czynu, dokładnie takiego jakiego się dopuścił, jaki wyczerpuje znamiona określone w ustawie, a nie za popełnienie czynu podobnego,</a:t>
            </a:r>
          </a:p>
          <a:p>
            <a:pPr algn="just"/>
            <a:endParaRPr lang="pl-PL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600" i="1" dirty="0" smtClean="0">
                <a:latin typeface="Times New Roman" pitchFamily="18" charset="0"/>
                <a:cs typeface="Times New Roman" pitchFamily="18" charset="0"/>
              </a:rPr>
              <a:t>Nulla poena sine lege – </a:t>
            </a:r>
            <a:r>
              <a:rPr lang="pl-PL" sz="2600" dirty="0" smtClean="0">
                <a:latin typeface="Times New Roman" pitchFamily="18" charset="0"/>
                <a:cs typeface="Times New Roman" pitchFamily="18" charset="0"/>
              </a:rPr>
              <a:t>kara za przestępstwo musi być określona i przewidziana w ustawie obowiązującej w czasie popełnienia czynu, niedopuszczalne jest stosowanie sankcji bezwzględnie nieoznaczonych</a:t>
            </a:r>
            <a:endParaRPr lang="pl-PL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00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7056784" cy="864096"/>
          </a:xfrm>
        </p:spPr>
        <p:txBody>
          <a:bodyPr/>
          <a:lstStyle/>
          <a:p>
            <a:pPr marL="0" indent="0" algn="ctr">
              <a:buNone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6. Zasada społecznej szkodliwości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11560" y="1772816"/>
            <a:ext cx="7632849" cy="4392488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Przestępstwem jest taki czyn, który jest zabroniony przez ustawę pod groźbą kary, a stopień jego społecznej szkodliwości jest </a:t>
            </a:r>
            <a:r>
              <a:rPr lang="pl-PL" sz="2400" u="sng" dirty="0" smtClean="0">
                <a:latin typeface="Times New Roman" pitchFamily="18" charset="0"/>
                <a:cs typeface="Times New Roman" pitchFamily="18" charset="0"/>
              </a:rPr>
              <a:t>wyższy niż znikomy (art.1 k.k.),</a:t>
            </a:r>
          </a:p>
          <a:p>
            <a:pPr algn="just"/>
            <a:endParaRPr lang="pl-PL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Kwantyfikatory społecznej szkodliwości czynu zabronionego zostały wskazane w art. 115 § 2 k.k. i mają charakter mieszany (przedmiotowo – podmiotowy),</a:t>
            </a:r>
          </a:p>
          <a:p>
            <a:pPr algn="just"/>
            <a:endParaRPr lang="pl-PL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400" i="1" dirty="0" err="1" smtClean="0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i="1" dirty="0" err="1" smtClean="0">
                <a:latin typeface="Times New Roman" pitchFamily="18" charset="0"/>
                <a:cs typeface="Times New Roman" pitchFamily="18" charset="0"/>
              </a:rPr>
              <a:t>crimen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 sine </a:t>
            </a:r>
            <a:r>
              <a:rPr lang="pl-PL" sz="2400" i="1" dirty="0" err="1" smtClean="0">
                <a:latin typeface="Times New Roman" pitchFamily="18" charset="0"/>
                <a:cs typeface="Times New Roman" pitchFamily="18" charset="0"/>
              </a:rPr>
              <a:t>periculo</a:t>
            </a:r>
            <a:r>
              <a:rPr lang="pl-PL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400" i="1" dirty="0" err="1" smtClean="0">
                <a:latin typeface="Times New Roman" pitchFamily="18" charset="0"/>
                <a:cs typeface="Times New Roman" pitchFamily="18" charset="0"/>
              </a:rPr>
              <a:t>sociali</a:t>
            </a:r>
            <a:endParaRPr lang="pl-PL" sz="24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517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9" y="4653136"/>
            <a:ext cx="6408711" cy="1152128"/>
          </a:xfrm>
        </p:spPr>
        <p:txBody>
          <a:bodyPr/>
          <a:lstStyle/>
          <a:p>
            <a:pPr marL="0" indent="0">
              <a:buNone/>
            </a:pPr>
            <a:r>
              <a:rPr lang="pl-PL" sz="3600" dirty="0" smtClean="0"/>
              <a:t>1. Funkcja ochronna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776864" cy="439248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Podstawowa funkcja prawa karnego, która polega na tym, że prawo karne ustanawia zakazy określonych kategorii zachowań, naruszających lub bezpośrednio zagrażających określonym wartościom społecznym, poprzez udzielenie im ochrony.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Funkcja ta realizuje się poprzez ochronę stosunków społecznych oraz przyjętego w państwie systemu wartości przed zamachami na nie.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8123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4725144"/>
            <a:ext cx="7416823" cy="1296144"/>
          </a:xfrm>
        </p:spPr>
        <p:txBody>
          <a:bodyPr/>
          <a:lstStyle/>
          <a:p>
            <a:pPr marL="0" indent="0">
              <a:buNone/>
            </a:pP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>2. Funkcja sprawiedliwościowa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539552" y="548680"/>
            <a:ext cx="7344816" cy="417646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Jest to najstarsza funkcja prawa karnego, wedle której stosowanie kar i innych środków, stanowi swoisty „odwet” społeczeństwa na sprawcy. </a:t>
            </a:r>
          </a:p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Wyraźna jest w konstrukcji tej funkcji idea odpłaty, a tym samym zadośćuczynienie społecznemu poczuciu sprawiedliwości.</a:t>
            </a:r>
          </a:p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Funkcja ta jest zwrócona ku przeszłości, swój sens czerpie bowiem z faktu popełnienia przestępstwa</a:t>
            </a:r>
            <a:r>
              <a:rPr lang="pl-PL" sz="2800" dirty="0" smtClean="0"/>
              <a:t>.  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48299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3289" y="4509120"/>
            <a:ext cx="6512511" cy="1152128"/>
          </a:xfrm>
        </p:spPr>
        <p:txBody>
          <a:bodyPr/>
          <a:lstStyle/>
          <a:p>
            <a:pPr marL="0" indent="0">
              <a:buNone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3. Funkcja prewencyjno - wychowawcza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704856" cy="4032448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Prewencja indywidulana – środki, którymi dysponuje prawo karne oddziałują zapobiegawczo – wychowawczo na indywidualnego sprawcę,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Prewencja generalna – wpływ instrumentów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prawno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 – karnych na ogół społeczeństwa  w kierunku przestrzegania prawa,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Odmiana pozytywna </a:t>
            </a:r>
            <a:r>
              <a:rPr lang="pl-PL" sz="2400" dirty="0" err="1" smtClean="0">
                <a:latin typeface="Times New Roman" pitchFamily="18" charset="0"/>
                <a:cs typeface="Times New Roman" pitchFamily="18" charset="0"/>
              </a:rPr>
              <a:t>p.g</a:t>
            </a: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. – wpływ na kształtowanie świadomości prawnej społeczeństwa (art. 53 k.k.),</a:t>
            </a:r>
          </a:p>
          <a:p>
            <a:pPr>
              <a:buFont typeface="Wingdings" pitchFamily="2" charset="2"/>
              <a:buChar char="v"/>
            </a:pPr>
            <a:r>
              <a:rPr lang="pl-PL" sz="2400" dirty="0" smtClean="0">
                <a:latin typeface="Times New Roman" pitchFamily="18" charset="0"/>
                <a:cs typeface="Times New Roman" pitchFamily="18" charset="0"/>
              </a:rPr>
              <a:t>Odmiana negatywna – odstraszający wpływ kar (w k.k. z 1969r.)</a:t>
            </a:r>
            <a:endParaRPr lang="pl-PL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376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9593" y="4581128"/>
            <a:ext cx="7128791" cy="1152128"/>
          </a:xfrm>
        </p:spPr>
        <p:txBody>
          <a:bodyPr/>
          <a:lstStyle/>
          <a:p>
            <a:pPr marL="0" indent="0">
              <a:buNone/>
            </a:pPr>
            <a:r>
              <a:rPr lang="pl-PL" sz="3200" dirty="0" smtClean="0"/>
              <a:t>4. </a:t>
            </a:r>
            <a:r>
              <a:rPr lang="pl-PL" sz="3600" dirty="0" smtClean="0"/>
              <a:t>Funkcja gwarancyjna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755576" y="731520"/>
            <a:ext cx="7632848" cy="3561576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Odzwierciedla się w stwierdzeniu, by czyny zabronione były w sposób jasny określone w ustawie, aby orzekano kary oznaczone w ustawie,</a:t>
            </a:r>
          </a:p>
          <a:p>
            <a:pPr marL="45720" indent="0" algn="just">
              <a:buNone/>
            </a:pPr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crimen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sine lege,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nulla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poena sine lege, lex retro non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agit</a:t>
            </a:r>
            <a:endParaRPr lang="pl-PL" sz="2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14865731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7" y="4509120"/>
            <a:ext cx="6830144" cy="1365206"/>
          </a:xfrm>
        </p:spPr>
        <p:txBody>
          <a:bodyPr/>
          <a:lstStyle/>
          <a:p>
            <a:pPr marL="0" indent="0">
              <a:buNone/>
            </a:pPr>
            <a:r>
              <a:rPr lang="pl-PL" dirty="0" smtClean="0"/>
              <a:t> </a:t>
            </a:r>
            <a:r>
              <a:rPr lang="pl-PL" sz="3600" dirty="0" smtClean="0"/>
              <a:t>5. Funkcja </a:t>
            </a:r>
            <a:r>
              <a:rPr lang="pl-PL" sz="3600" dirty="0" err="1" smtClean="0"/>
              <a:t>profilaktyczno</a:t>
            </a:r>
            <a:r>
              <a:rPr lang="pl-PL" sz="3600" dirty="0" smtClean="0"/>
              <a:t> - zabezpieczająca</a:t>
            </a:r>
            <a:endParaRPr lang="pl-PL" sz="36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755576" y="476672"/>
            <a:ext cx="7704856" cy="3600400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Polega na ochronie stosunków społecznych poprzez eliminację z życia społecznego sprawców czynów zabronionych,</a:t>
            </a:r>
          </a:p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Realizowana jest poprzez kary izolacyjne (np. pozbawienie wolności) lub środki zabezpieczające (np. typu leczniczego), które prowadzą do izolacji sprawców szczególnie niebezpiecznych (poprzez uniemożliwienie np. pełnienia określonych funkcji, czy zawodów)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248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6. Funkcja kompensacyjna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>
          <a:xfrm>
            <a:off x="467544" y="476672"/>
            <a:ext cx="7848872" cy="345638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Polega na założeniu, że prawo karne powinno sprzyjać naprawieniu szkody wyrządzonej pokrzywdzonemu przestępstwem,</a:t>
            </a:r>
          </a:p>
          <a:p>
            <a:pPr marL="45720" indent="0" algn="just">
              <a:buNone/>
            </a:pPr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Służą ku temu niektóre środki karne, np. w postaci obowiązku naprawienia szkody, czy nawiązki, które choć częściowo rekompensują doznane krzywdy.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23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836712"/>
            <a:ext cx="6596213" cy="1368152"/>
          </a:xfrm>
        </p:spPr>
        <p:txBody>
          <a:bodyPr/>
          <a:lstStyle/>
          <a:p>
            <a:pPr marL="0" indent="0" algn="ctr">
              <a:buNone/>
            </a:pPr>
            <a:r>
              <a:rPr lang="pl-PL" sz="3600" dirty="0" smtClean="0"/>
              <a:t>1. Zasada odpowiedzialności za czyn</a:t>
            </a:r>
            <a:endParaRPr lang="pl-PL" sz="36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5536" y="2348880"/>
            <a:ext cx="8280920" cy="3672408"/>
          </a:xfrm>
        </p:spPr>
        <p:txBody>
          <a:bodyPr>
            <a:no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Art,. 1 § 1 k.k. stanowi, że sprawcą jest ten tylko, kto popełnia czyn zabroniony pod groźbą kary przez ustawę obowiązującą w czasie jego popełnienia.  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Czyn – zachowanie człowieka w postaci działania lub zaniechania, postrzegalne zewnętrznie, świadome, pozostające pod kontrolą jego woli, celowe, mające znaczenie społeczne. Nie każde zachowanie jest zatem czynem (np. zachowania podjęte pod wpływem 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vis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absoluta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odruch bezwarunkowy, zachowania podczas snu)</a:t>
            </a:r>
          </a:p>
        </p:txBody>
      </p:sp>
    </p:spTree>
    <p:extLst>
      <p:ext uri="{BB962C8B-B14F-4D97-AF65-F5344CB8AC3E}">
        <p14:creationId xmlns:p14="http://schemas.microsoft.com/office/powerpoint/2010/main" val="2945900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3568" y="692696"/>
            <a:ext cx="7848872" cy="5328592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Czyn zabroniony – czyn, którego popełnienia zabrania ustawa karna pod groźbą 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kary,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Każdy czyn zabroniony jest czynem, ale nie każdy czyn jest czynem zabronionym,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Czyn zabroniony to czyn, którego znamiona (podmiot, strona podmiotowa, przedmiot, strona przedmiotowa) określa ustawa,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Przestępstwo – czyn zabroniony, który charakteryzuje się następującymi cechami: jest bezprawny, zawiniony i społecznie szkodliwy w </a:t>
            </a:r>
            <a:r>
              <a:rPr lang="pl-PL" sz="2800" u="sng" dirty="0" smtClean="0">
                <a:latin typeface="Times New Roman" pitchFamily="18" charset="0"/>
                <a:cs typeface="Times New Roman" pitchFamily="18" charset="0"/>
              </a:rPr>
              <a:t>stopniu wyższym niż znikomy</a:t>
            </a:r>
            <a:endParaRPr lang="pl-PL" sz="2800" u="sng" dirty="0">
              <a:latin typeface="Times New Roman" pitchFamily="18" charset="0"/>
              <a:cs typeface="Times New Roman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41575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80920" cy="7128792"/>
          </a:xfrm>
        </p:spPr>
        <p:txBody>
          <a:bodyPr/>
          <a:lstStyle/>
          <a:p>
            <a:pPr algn="just"/>
            <a: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Polskie prawo karne nie przewiduje karania za same zamierzenia, myśli (</a:t>
            </a:r>
            <a:r>
              <a:rPr lang="pl-PL" sz="28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cogitationem</a:t>
            </a:r>
            <a:r>
              <a:rPr lang="pl-PL" sz="2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poenam</a:t>
            </a:r>
            <a:r>
              <a:rPr lang="pl-PL" sz="2800" b="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nemo</a:t>
            </a:r>
            <a:r>
              <a:rPr lang="pl-PL" sz="2800" b="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800" b="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patitur</a:t>
            </a:r>
            <a: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pl-PL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 zamiar sprawcy, nawet uzewnętrzniony (np. w liście) nie stanowi podstawy do pociągnięcia sprawcy do odpowiedzialności karnej,</a:t>
            </a:r>
            <a:b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Pociągnięcie sprawcy do odpowiedzialności karnej jest możliwe dopiero wtedy, gdy ów zamiar przybierze jedną z postaci stadialnych: przygotowania lub usiłowania </a:t>
            </a:r>
            <a:b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2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pl-PL" sz="28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274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47663" y="620688"/>
            <a:ext cx="6480721" cy="864096"/>
          </a:xfrm>
        </p:spPr>
        <p:txBody>
          <a:bodyPr/>
          <a:lstStyle/>
          <a:p>
            <a:pPr marL="0" indent="0" algn="ctr">
              <a:buNone/>
            </a:pPr>
            <a:r>
              <a:rPr lang="pl-PL" sz="4400" dirty="0" smtClean="0">
                <a:latin typeface="Times New Roman" pitchFamily="18" charset="0"/>
                <a:cs typeface="Times New Roman" pitchFamily="18" charset="0"/>
              </a:rPr>
              <a:t>2. Zasada winy</a:t>
            </a:r>
            <a:endParaRPr lang="pl-PL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55576" y="1700808"/>
            <a:ext cx="7920880" cy="4320480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Art. 1 § 3 k.k. Nie ma odpowiedzialności karnej bez winy (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nullum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sz="2800" i="1" dirty="0" err="1" smtClean="0">
                <a:latin typeface="Times New Roman" pitchFamily="18" charset="0"/>
                <a:cs typeface="Times New Roman" pitchFamily="18" charset="0"/>
              </a:rPr>
              <a:t>crimen</a:t>
            </a:r>
            <a:r>
              <a:rPr lang="pl-PL" sz="2800" i="1" dirty="0" smtClean="0">
                <a:latin typeface="Times New Roman" pitchFamily="18" charset="0"/>
                <a:cs typeface="Times New Roman" pitchFamily="18" charset="0"/>
              </a:rPr>
              <a:t> sine culpa),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Legitymacyjna funkcja winy – wina stanowi podstawę odpowiedzialności karnej, jeśli sprawca osiągnął odpowiedni stopień rozwoju (intelektualnego, społecznego, moralnego), znajduje się w stanie umożliwiającym przypisanie mu winy, a czyn popełnia w normalnej sytuacji motywacyjnej</a:t>
            </a:r>
          </a:p>
          <a:p>
            <a:pPr marL="342900" indent="-342900" algn="just">
              <a:buFont typeface="Wingdings" pitchFamily="2" charset="2"/>
              <a:buChar char="v"/>
            </a:pP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801789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7544" y="692696"/>
            <a:ext cx="8064896" cy="5616623"/>
          </a:xfrm>
        </p:spPr>
        <p:txBody>
          <a:bodyPr>
            <a:normAutofit/>
          </a:bodyPr>
          <a:lstStyle/>
          <a:p>
            <a:pPr marL="342900" indent="-342900" algn="just">
              <a:buFont typeface="Wingdings" pitchFamily="2" charset="2"/>
              <a:buChar char="v"/>
            </a:pPr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Sprawca, któremu nie można przypisać winy w czasie czynu nie popełnia przestępstwa, lecz czyn zabroniony,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Zasada koincydencji – równoczesne wystąpienie winy w trakcie realizacji znamion czynu zabronionego,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Funkcja limitująca – wina wyznacza granice odpowiedzialności karnej (art. 53 § 1 k.k.) – tzn. kara nie może przekroczyć swoją dolegliwością stopnia winy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81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596213" cy="936104"/>
          </a:xfrm>
        </p:spPr>
        <p:txBody>
          <a:bodyPr/>
          <a:lstStyle/>
          <a:p>
            <a:pPr marL="0" indent="0" algn="ctr">
              <a:buNone/>
            </a:pPr>
            <a:r>
              <a:rPr lang="pl-PL" sz="4000" dirty="0" smtClean="0">
                <a:latin typeface="Times New Roman" pitchFamily="18" charset="0"/>
                <a:cs typeface="Times New Roman" pitchFamily="18" charset="0"/>
              </a:rPr>
              <a:t>3. Zasada humanitaryzmu</a:t>
            </a:r>
            <a:endParaRPr lang="pl-PL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11560" y="2060848"/>
            <a:ext cx="7776864" cy="4320480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Art. 3 k.k. – kary i </a:t>
            </a:r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rodki karne należy stosować z uwzględnieniem zasad humanitaryzmu, w szczególności z poszanowaniem godności człowieka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Zasada ta wywodzi się z Oświecenia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Aktualnie wynika z art. 3 Europejskiej Konwencji o Ochronie Praw Człowieka i Podstawowych Wolności z 1950 r., art. 7 </a:t>
            </a:r>
            <a:r>
              <a:rPr lang="pl-PL" sz="2800" dirty="0" err="1" smtClean="0">
                <a:latin typeface="Times New Roman" pitchFamily="18" charset="0"/>
                <a:cs typeface="Times New Roman" pitchFamily="18" charset="0"/>
              </a:rPr>
              <a:t>MPPPiO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 z 1966 r.</a:t>
            </a:r>
          </a:p>
        </p:txBody>
      </p:sp>
    </p:spTree>
    <p:extLst>
      <p:ext uri="{BB962C8B-B14F-4D97-AF65-F5344CB8AC3E}">
        <p14:creationId xmlns:p14="http://schemas.microsoft.com/office/powerpoint/2010/main" val="24789305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9552" y="980728"/>
            <a:ext cx="8136904" cy="5400599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Art. 40 Konstytucji: „Nikt nie może być poddany torturom ani okrutnemu, nieludzkiemu lub poniżającemu traktowaniu i karaniu. Zakazuje się stosowania kar cielesnych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457200" indent="-457200" algn="just">
              <a:buFont typeface="Wingdings" pitchFamily="2" charset="2"/>
              <a:buChar char="v"/>
            </a:pPr>
            <a:endParaRPr lang="pl-PL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Art. 4 </a:t>
            </a:r>
            <a:r>
              <a:rPr lang="pl-PL" sz="2800" dirty="0" err="1" smtClean="0">
                <a:latin typeface="Times New Roman" pitchFamily="18" charset="0"/>
                <a:cs typeface="Times New Roman" pitchFamily="18" charset="0"/>
              </a:rPr>
              <a:t>k.k.w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. - W myśl tego przepisu kary, </a:t>
            </a:r>
            <a:r>
              <a:rPr lang="pl-PL" sz="2800" dirty="0">
                <a:latin typeface="Times New Roman" pitchFamily="18" charset="0"/>
                <a:cs typeface="Times New Roman" pitchFamily="18" charset="0"/>
              </a:rPr>
              <a:t>ś</a:t>
            </a: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rodki karne, środki zabezpieczające stosuje się w sposób humanitarny z poszanowaniem godności skazanego. Zakazuje się stosowania tortur lub nieludzkiego albo poniżającego traktowania i karania skazanego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937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200800" cy="1368152"/>
          </a:xfrm>
        </p:spPr>
        <p:txBody>
          <a:bodyPr/>
          <a:lstStyle/>
          <a:p>
            <a:pPr marL="0" indent="0" algn="ctr">
              <a:buNone/>
            </a:pPr>
            <a:r>
              <a:rPr lang="pl-PL" sz="3600" dirty="0" smtClean="0">
                <a:latin typeface="Times New Roman" pitchFamily="18" charset="0"/>
                <a:cs typeface="Times New Roman" pitchFamily="18" charset="0"/>
              </a:rPr>
              <a:t>4. Zasada odpowiedzialności indywidualnej</a:t>
            </a:r>
            <a:endParaRPr lang="pl-PL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1520" y="1844824"/>
            <a:ext cx="8496944" cy="4824536"/>
          </a:xfrm>
        </p:spPr>
        <p:txBody>
          <a:bodyPr>
            <a:normAutofit lnSpcReduction="10000"/>
          </a:bodyPr>
          <a:lstStyle/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Odpowiedzialności karnej podlega sprawca czynu zabronionego tylko za swój czyn w granicach własnej umyślności lub nieumyślności,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Odpowiedzialność osobista oznacza, że nie może jej przejąć na siebie inna osoba. Odbycie za skazanego kary, stanowi przestępstwo poplecznictwa (art.239 k.k.), </a:t>
            </a:r>
          </a:p>
          <a:p>
            <a:pPr marL="457200" indent="-457200" algn="just">
              <a:buFont typeface="Wingdings" pitchFamily="2" charset="2"/>
              <a:buChar char="v"/>
            </a:pPr>
            <a:r>
              <a:rPr lang="pl-PL" sz="2800" dirty="0" smtClean="0">
                <a:latin typeface="Times New Roman" pitchFamily="18" charset="0"/>
                <a:cs typeface="Times New Roman" pitchFamily="18" charset="0"/>
              </a:rPr>
              <a:t>Indywidualizacja odpowiedzialności oznacza, że jeśli sprawcy działali wspólnie i w porozumieniu, zakres odpowiedzialności karnej każdego z nich może być inny</a:t>
            </a:r>
            <a:endParaRPr lang="pl-PL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390438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czny">
  <a:themeElements>
    <a:clrScheme name="Aerodynamiczny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czny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czny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244</TotalTime>
  <Words>1131</Words>
  <Application>Microsoft Office PowerPoint</Application>
  <PresentationFormat>Pokaz na ekranie (4:3)</PresentationFormat>
  <Paragraphs>70</Paragraphs>
  <Slides>19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5" baseType="lpstr">
      <vt:lpstr>Calibri</vt:lpstr>
      <vt:lpstr>Georgia</vt:lpstr>
      <vt:lpstr>Times New Roman</vt:lpstr>
      <vt:lpstr>Trebuchet MS</vt:lpstr>
      <vt:lpstr>Wingdings</vt:lpstr>
      <vt:lpstr>Aerodynamiczny</vt:lpstr>
      <vt:lpstr>Zasady i funkcje prawa karnego</vt:lpstr>
      <vt:lpstr>1. Zasada odpowiedzialności za czyn</vt:lpstr>
      <vt:lpstr>Prezentacja programu PowerPoint</vt:lpstr>
      <vt:lpstr>Polskie prawo karne nie przewiduje karania za same zamierzenia, myśli (cogitationem poenam nemo patitur),  Sam zamiar sprawcy, nawet uzewnętrzniony (np. w liście) nie stanowi podstawy do pociągnięcia sprawcy do odpowiedzialności karnej,  Pociągnięcie sprawcy do odpowiedzialności karnej jest możliwe dopiero wtedy, gdy ów zamiar przybierze jedną z postaci stadialnych: przygotowania lub usiłowania    </vt:lpstr>
      <vt:lpstr>2. Zasada winy</vt:lpstr>
      <vt:lpstr>Prezentacja programu PowerPoint</vt:lpstr>
      <vt:lpstr>3. Zasada humanitaryzmu</vt:lpstr>
      <vt:lpstr>Prezentacja programu PowerPoint</vt:lpstr>
      <vt:lpstr>4. Zasada odpowiedzialności indywidualnej</vt:lpstr>
      <vt:lpstr>5. Zasada praworządności (legalizmu)</vt:lpstr>
      <vt:lpstr>Prezentacja programu PowerPoint</vt:lpstr>
      <vt:lpstr>Prezentacja programu PowerPoint</vt:lpstr>
      <vt:lpstr>6. Zasada społecznej szkodliwości</vt:lpstr>
      <vt:lpstr>1. Funkcja ochronna</vt:lpstr>
      <vt:lpstr> 2. Funkcja sprawiedliwościowa </vt:lpstr>
      <vt:lpstr>3. Funkcja prewencyjno - wychowawcza</vt:lpstr>
      <vt:lpstr>4. Funkcja gwarancyjna</vt:lpstr>
      <vt:lpstr> 5. Funkcja profilaktyczno - zabezpieczająca</vt:lpstr>
      <vt:lpstr>6. Funkcja kompensacyjna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Zasady i funkcje prawa karnego</dc:title>
  <dc:creator>Brzezinska Joanna</dc:creator>
  <cp:lastModifiedBy>Brzezińska Joanna</cp:lastModifiedBy>
  <cp:revision>22</cp:revision>
  <dcterms:created xsi:type="dcterms:W3CDTF">2013-10-18T09:25:33Z</dcterms:created>
  <dcterms:modified xsi:type="dcterms:W3CDTF">2015-03-14T11:28:30Z</dcterms:modified>
</cp:coreProperties>
</file>