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9" r:id="rId5"/>
    <p:sldId id="259" r:id="rId6"/>
    <p:sldId id="268" r:id="rId7"/>
    <p:sldId id="260" r:id="rId8"/>
    <p:sldId id="261" r:id="rId9"/>
    <p:sldId id="262" r:id="rId10"/>
    <p:sldId id="263" r:id="rId11"/>
    <p:sldId id="264" r:id="rId12"/>
    <p:sldId id="270" r:id="rId13"/>
    <p:sldId id="274" r:id="rId14"/>
    <p:sldId id="271" r:id="rId15"/>
    <p:sldId id="272" r:id="rId16"/>
    <p:sldId id="273" r:id="rId17"/>
    <p:sldId id="265" r:id="rId18"/>
    <p:sldId id="266" r:id="rId19"/>
    <p:sldId id="267" r:id="rId20"/>
    <p:sldId id="275" r:id="rId2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78769EA-5B12-4F44-B095-214C0270B89B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Prostokąt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ostokąt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Łącznik prosty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Łącznik prosty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Łącznik prosty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ostokąt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DC80309-95EE-463E-9E81-418DF6E62D6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69EA-5B12-4F44-B095-214C0270B89B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0309-95EE-463E-9E81-418DF6E62D6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69EA-5B12-4F44-B095-214C0270B89B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0309-95EE-463E-9E81-418DF6E62D6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78769EA-5B12-4F44-B095-214C0270B89B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DC80309-95EE-463E-9E81-418DF6E62D6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78769EA-5B12-4F44-B095-214C0270B89B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Łącznik prosty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Łącznik prosty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ostokąt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Łącznik prosty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DC80309-95EE-463E-9E81-418DF6E62D6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69EA-5B12-4F44-B095-214C0270B89B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0309-95EE-463E-9E81-418DF6E62D6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69EA-5B12-4F44-B095-214C0270B89B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0309-95EE-463E-9E81-418DF6E62D6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4" name="Symbol zastępczy teks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8769EA-5B12-4F44-B095-214C0270B89B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DC80309-95EE-463E-9E81-418DF6E62D6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69EA-5B12-4F44-B095-214C0270B89B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0309-95EE-463E-9E81-418DF6E62D6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ymbol zastępczy zawartośc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1" name="Symbol zastępczy daty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78769EA-5B12-4F44-B095-214C0270B89B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DC80309-95EE-463E-9E81-418DF6E62D6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3" name="Symbol zastępczy stop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Łącznik prosty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Łącznik prosty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Łącznik prosty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ymbol zastępczy daty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8769EA-5B12-4F44-B095-214C0270B89B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DC80309-95EE-463E-9E81-418DF6E62D6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78769EA-5B12-4F44-B095-214C0270B89B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DC80309-95EE-463E-9E81-418DF6E62D6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195736" y="476672"/>
            <a:ext cx="6172200" cy="1894362"/>
          </a:xfrm>
        </p:spPr>
        <p:txBody>
          <a:bodyPr/>
          <a:lstStyle/>
          <a:p>
            <a:r>
              <a:rPr lang="pl-PL" dirty="0" smtClean="0"/>
              <a:t>PODSTAWY PRAWA </a:t>
            </a:r>
            <a:r>
              <a:rPr lang="pl-PL" dirty="0" smtClean="0"/>
              <a:t>PRACY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mgr Małgorzata Grześków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7467600" cy="4873752"/>
          </a:xfrm>
        </p:spPr>
        <p:txBody>
          <a:bodyPr/>
          <a:lstStyle/>
          <a:p>
            <a:pPr>
              <a:buNone/>
            </a:pPr>
            <a:r>
              <a:rPr lang="pl-PL" b="1" i="1" dirty="0" smtClean="0"/>
              <a:t>   Art. 9.  § 1</a:t>
            </a:r>
            <a:r>
              <a:rPr lang="pl-PL" i="1" dirty="0" smtClean="0"/>
              <a:t>. Ilekroć w Kodeksie pracy jest mowa o prawie pracy, rozumie się przez to przepisy Kodeksu pracy oraz przepisy innych ustaw i aktów wykonawczych, określające prawa i obowiązki pracowników i pracodawców, a także </a:t>
            </a:r>
            <a:r>
              <a:rPr lang="pl-PL" b="1" i="1" dirty="0" smtClean="0"/>
              <a:t>postanowienia układów zbiorowych pracy i innych opartych na ustawie porozumień zbiorowych, regulaminów i statutów</a:t>
            </a:r>
            <a:r>
              <a:rPr lang="pl-PL" i="1" dirty="0" smtClean="0"/>
              <a:t> określających prawa i obowiązki stron stosunku pracy.</a:t>
            </a: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 POJĘCIE STOSUNKU PRACY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   Wśród stosunków prawnych składających się na przedmiot prawa pracy, centralne miejsce zajmuje </a:t>
            </a:r>
            <a:r>
              <a:rPr lang="pl-PL" b="1" dirty="0" smtClean="0"/>
              <a:t>stosunek pracy</a:t>
            </a:r>
            <a:r>
              <a:rPr lang="pl-PL" dirty="0" smtClean="0"/>
              <a:t> </a:t>
            </a:r>
          </a:p>
          <a:p>
            <a:pPr algn="just">
              <a:buNone/>
            </a:pPr>
            <a:r>
              <a:rPr lang="pl-PL" dirty="0" smtClean="0"/>
              <a:t>   (rozdział III Kodeksu pracy)</a:t>
            </a:r>
          </a:p>
          <a:p>
            <a:pPr algn="just">
              <a:buNone/>
            </a:pPr>
            <a:endParaRPr lang="pl-PL" dirty="0" smtClean="0"/>
          </a:p>
          <a:p>
            <a:pPr algn="just">
              <a:buNone/>
            </a:pPr>
            <a:r>
              <a:rPr lang="pl-PL" dirty="0" smtClean="0"/>
              <a:t>   Stosunek pracy - stosunkiem prawnym, którego podmiotami są pracownik (art. 2 </a:t>
            </a:r>
            <a:r>
              <a:rPr lang="pl-PL" dirty="0" err="1" smtClean="0"/>
              <a:t>k.p</a:t>
            </a:r>
            <a:r>
              <a:rPr lang="pl-PL" dirty="0" smtClean="0"/>
              <a:t>.) i pracodawca (art. 3 </a:t>
            </a:r>
            <a:r>
              <a:rPr lang="pl-PL" dirty="0" err="1" smtClean="0"/>
              <a:t>k.p</a:t>
            </a:r>
            <a:r>
              <a:rPr lang="pl-PL" dirty="0" smtClean="0"/>
              <a:t>.), na treść takie stosunku składają się zobowiązania stron tego stosunku, ich wzajemne prawa i obowiązki.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DEFINICJA PRACOWNIKA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b="1" dirty="0" smtClean="0"/>
              <a:t>   </a:t>
            </a:r>
            <a:r>
              <a:rPr lang="pl-PL" sz="3200" b="1" dirty="0" smtClean="0"/>
              <a:t>Art. 2.</a:t>
            </a:r>
            <a:r>
              <a:rPr lang="pl-PL" sz="3200" dirty="0" smtClean="0"/>
              <a:t> Pracownikiem jest osoba zatrudniona na podstawie:</a:t>
            </a:r>
          </a:p>
          <a:p>
            <a:pPr algn="just"/>
            <a:r>
              <a:rPr lang="pl-PL" sz="3200" dirty="0" smtClean="0"/>
              <a:t> umowy o pracę, </a:t>
            </a:r>
          </a:p>
          <a:p>
            <a:pPr algn="just"/>
            <a:r>
              <a:rPr lang="pl-PL" sz="3200" dirty="0" smtClean="0"/>
              <a:t> powołania, </a:t>
            </a:r>
          </a:p>
          <a:p>
            <a:pPr algn="just"/>
            <a:r>
              <a:rPr lang="pl-PL" sz="3200" dirty="0" smtClean="0"/>
              <a:t> wyboru, </a:t>
            </a:r>
          </a:p>
          <a:p>
            <a:pPr algn="just"/>
            <a:r>
              <a:rPr lang="pl-PL" sz="3200" dirty="0" smtClean="0"/>
              <a:t> mianowania lub </a:t>
            </a:r>
          </a:p>
          <a:p>
            <a:pPr algn="just"/>
            <a:r>
              <a:rPr lang="pl-PL" sz="3200" dirty="0" smtClean="0"/>
              <a:t> spółdzielczej umowy o pracę.</a:t>
            </a:r>
            <a:endParaRPr lang="pl-PL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467600" cy="5925272"/>
          </a:xfrm>
        </p:spPr>
        <p:txBody>
          <a:bodyPr/>
          <a:lstStyle/>
          <a:p>
            <a:r>
              <a:rPr lang="pl-PL" b="1" dirty="0" smtClean="0"/>
              <a:t>zdolność pracownicza – </a:t>
            </a:r>
            <a:r>
              <a:rPr lang="pl-PL" dirty="0" smtClean="0"/>
              <a:t>zdolność do bycia pracownikiem (co do zasady od 16. roku życia + wyjątki po spełnieniu warunków)</a:t>
            </a:r>
          </a:p>
          <a:p>
            <a:r>
              <a:rPr lang="pl-PL" b="1" dirty="0" smtClean="0"/>
              <a:t>zdolność do czynności pracowniczych – </a:t>
            </a:r>
            <a:r>
              <a:rPr lang="pl-PL" dirty="0" smtClean="0"/>
              <a:t>zdolność do samodzielnego zawierania umowy o pracę (</a:t>
            </a:r>
            <a:r>
              <a:rPr lang="pl-PL" b="1" dirty="0" smtClean="0"/>
              <a:t>1. </a:t>
            </a:r>
            <a:r>
              <a:rPr lang="pl-PL" dirty="0" smtClean="0"/>
              <a:t>od 13. roku życia może sam zawrzeć umowę bez konieczności uzyskania zgody!, ale opiekun może zwrócić się do sądu o rozwiązanie umowy,</a:t>
            </a:r>
            <a:r>
              <a:rPr lang="pl-PL" b="1" dirty="0" smtClean="0"/>
              <a:t> 2. </a:t>
            </a:r>
            <a:r>
              <a:rPr lang="pl-PL" dirty="0" smtClean="0"/>
              <a:t>poniżej 13. roku życia umowę zawiera opiekun po uzyskaniu </a:t>
            </a:r>
            <a:r>
              <a:rPr lang="pl-PL" b="1" dirty="0" smtClean="0"/>
              <a:t>zgody dziecka</a:t>
            </a:r>
            <a:r>
              <a:rPr lang="pl-PL" dirty="0" smtClean="0"/>
              <a:t>)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DEFINICJA PRACODAWCY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l-PL" b="1" dirty="0" smtClean="0"/>
              <a:t>Art. 3.</a:t>
            </a:r>
            <a:r>
              <a:rPr lang="pl-PL" dirty="0" smtClean="0"/>
              <a:t>  Pracodawcą jest jednostka organizacyjna, choćby nie posiadała osobowości prawnej, a także osoba fizyczna, jeżeli zatrudniają one pracowników.</a:t>
            </a:r>
          </a:p>
          <a:p>
            <a:r>
              <a:rPr lang="pl-PL" b="1" dirty="0" smtClean="0"/>
              <a:t>Art. 3</a:t>
            </a:r>
            <a:r>
              <a:rPr lang="pl-PL" b="1" baseline="30000" dirty="0" smtClean="0"/>
              <a:t>1</a:t>
            </a:r>
            <a:r>
              <a:rPr lang="pl-PL" b="1" dirty="0" smtClean="0"/>
              <a:t>.  § 1</a:t>
            </a:r>
            <a:r>
              <a:rPr lang="pl-PL" dirty="0" smtClean="0"/>
              <a:t>. Za pracodawcę będącego jednostką organizacyjną czynności w sprawach z zakresu prawa pracy dokonuje osoba lub organ zarządzający tą jednostką albo inna wyznaczona do tego osoba.</a:t>
            </a:r>
          </a:p>
          <a:p>
            <a:r>
              <a:rPr lang="pl-PL" b="1" dirty="0" smtClean="0"/>
              <a:t>§ 2.</a:t>
            </a:r>
            <a:r>
              <a:rPr lang="pl-PL" dirty="0" smtClean="0"/>
              <a:t> Przepis § 1 stosuje się odpowiednio do pracodawcy będącego osobą fizyczną, jeżeli nie dokonuje on osobiście czynności, o których mowa w tym przepisie.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467600" cy="59972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   Brzmienie przedmiotowego przepisu jest konsekwencją przyjęcia przez polskiego ustawodawcę, w ramach rodzimego prawa pracy, konstrukcji prawnej pracodawcy opartej na tzw. </a:t>
            </a:r>
            <a:r>
              <a:rPr lang="pl-PL" b="1" dirty="0" smtClean="0"/>
              <a:t>modelu zarządczym.</a:t>
            </a:r>
            <a:r>
              <a:rPr lang="pl-PL" dirty="0" smtClean="0"/>
              <a:t> </a:t>
            </a:r>
          </a:p>
          <a:p>
            <a:pPr lvl="0"/>
            <a:r>
              <a:rPr lang="pl-PL" dirty="0" smtClean="0"/>
              <a:t>o statusie pracodawcy decyduje </a:t>
            </a:r>
            <a:r>
              <a:rPr lang="pl-PL" b="1" dirty="0" smtClean="0"/>
              <a:t>kryterium posiadania uprawnień do zarządzania </a:t>
            </a:r>
            <a:r>
              <a:rPr lang="pl-PL" dirty="0" smtClean="0"/>
              <a:t>daną jednostką organizacyjną w sferze przedmiotowo-podmiotowej,</a:t>
            </a:r>
          </a:p>
          <a:p>
            <a:pPr lvl="0"/>
            <a:r>
              <a:rPr lang="pl-PL" dirty="0" smtClean="0"/>
              <a:t>nie jest przy tym istotne, czy tak pojmowany pracodawca posiada osobowość prawną,</a:t>
            </a:r>
          </a:p>
          <a:p>
            <a:pPr lvl="0"/>
            <a:r>
              <a:rPr lang="pl-PL" dirty="0" smtClean="0"/>
              <a:t>dlatego też pracodawcą może być np. oddział spółki kapitałowej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467600" cy="5997280"/>
          </a:xfrm>
        </p:spPr>
        <p:txBody>
          <a:bodyPr/>
          <a:lstStyle/>
          <a:p>
            <a:pPr>
              <a:buNone/>
            </a:pPr>
            <a:r>
              <a:rPr lang="pl-PL" b="1" dirty="0" smtClean="0"/>
              <a:t>   ZAKŁAD PRACY</a:t>
            </a:r>
            <a:r>
              <a:rPr lang="pl-PL" dirty="0" smtClean="0"/>
              <a:t> </a:t>
            </a:r>
          </a:p>
          <a:p>
            <a:pPr algn="just">
              <a:buNone/>
            </a:pPr>
            <a:r>
              <a:rPr lang="pl-PL" dirty="0" smtClean="0"/>
              <a:t>   to zorganizowany kompleks składników materialnych (np. nieruchomości) i niematerialnych (np. licencje), przeznaczony do realizacji celów pracodawcy, stanowiący placówkę zatrudnienia pracowników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b="1" dirty="0" smtClean="0"/>
              <a:t>  RELACJE PRACODAWCA ZAKŁAD PRACY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   Pracodawca zarządza zakładem pracy, który ma służyć realizacji jego celów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>CECHY ODRÓŻNIAJĄCE STOSUNEK PRACY OD UMÓW CYWILNOPRAWNYCH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95536" y="1984248"/>
            <a:ext cx="7467600" cy="4613104"/>
          </a:xfrm>
        </p:spPr>
        <p:txBody>
          <a:bodyPr/>
          <a:lstStyle/>
          <a:p>
            <a:pPr>
              <a:buNone/>
            </a:pPr>
            <a:r>
              <a:rPr lang="pl-PL" b="1" dirty="0" smtClean="0"/>
              <a:t>   Art. 22. § 1.</a:t>
            </a:r>
            <a:r>
              <a:rPr lang="pl-PL" dirty="0" smtClean="0"/>
              <a:t>  Przez nawiązanie stosunku pracy pracownik zobowiązuje się do wykonywania pracy określonego rodzaju na rzecz pracodawcy i pod jego kierownictwem oraz w miejscu i czasie wyznaczonym przez pracodawcę, a pracodawca - do zatrudniania pracownika za wynagrodzeniem.</a:t>
            </a:r>
          </a:p>
          <a:p>
            <a:pPr>
              <a:buNone/>
            </a:pPr>
            <a:r>
              <a:rPr lang="pl-PL" sz="1800" dirty="0" smtClean="0"/>
              <a:t>   </a:t>
            </a:r>
          </a:p>
          <a:p>
            <a:pPr>
              <a:buNone/>
            </a:pPr>
            <a:endParaRPr lang="pl-PL" sz="1800" dirty="0" smtClean="0"/>
          </a:p>
          <a:p>
            <a:pPr>
              <a:buNone/>
            </a:pPr>
            <a:r>
              <a:rPr lang="pl-PL" sz="1800" dirty="0" smtClean="0"/>
              <a:t>    (definicja zakresowo pełna – gdy dany stosunek prawny posiada elementy wskazane w </a:t>
            </a:r>
            <a:r>
              <a:rPr lang="pl-PL" sz="1800" dirty="0" err="1" smtClean="0"/>
              <a:t>w</a:t>
            </a:r>
            <a:r>
              <a:rPr lang="pl-PL" sz="1800" dirty="0" smtClean="0"/>
              <a:t>/</a:t>
            </a:r>
            <a:r>
              <a:rPr lang="pl-PL" sz="1800" dirty="0" err="1" smtClean="0"/>
              <a:t>w</a:t>
            </a:r>
            <a:r>
              <a:rPr lang="pl-PL" sz="1800" dirty="0" smtClean="0"/>
              <a:t> definicji, to jest to wystarczające, a zarazem konieczne do uznania danego stosunku za stosunek pracy)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Na podstawie w/</a:t>
            </a:r>
            <a:r>
              <a:rPr lang="pl-PL" dirty="0" err="1" smtClean="0"/>
              <a:t>w</a:t>
            </a:r>
            <a:r>
              <a:rPr lang="pl-PL" dirty="0" smtClean="0"/>
              <a:t> </a:t>
            </a:r>
            <a:r>
              <a:rPr lang="pl-PL" dirty="0" err="1" smtClean="0"/>
              <a:t>def</a:t>
            </a:r>
            <a:r>
              <a:rPr lang="pl-PL" dirty="0" smtClean="0"/>
              <a:t>. Należy wskazać na następujące cechy: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pl-PL" dirty="0" smtClean="0"/>
              <a:t>char. </a:t>
            </a:r>
            <a:r>
              <a:rPr lang="pl-PL" b="1" dirty="0" smtClean="0"/>
              <a:t>ciągły</a:t>
            </a:r>
            <a:r>
              <a:rPr lang="pl-PL" dirty="0" smtClean="0"/>
              <a:t> („wykonywanie”) – pozwala odróżnić od umowy o dzieło</a:t>
            </a:r>
          </a:p>
          <a:p>
            <a:pPr lvl="0"/>
            <a:r>
              <a:rPr lang="pl-PL" b="1" dirty="0" smtClean="0"/>
              <a:t>na rzecz</a:t>
            </a:r>
            <a:r>
              <a:rPr lang="pl-PL" dirty="0" smtClean="0"/>
              <a:t> pracodawcy – pozwala odróżnić od prowadzenia działalności gospodarczej (tzw. „</a:t>
            </a:r>
            <a:r>
              <a:rPr lang="pl-PL" dirty="0" err="1" smtClean="0"/>
              <a:t>samozatrudnienia</a:t>
            </a:r>
            <a:r>
              <a:rPr lang="pl-PL" dirty="0" smtClean="0"/>
              <a:t>”)</a:t>
            </a:r>
          </a:p>
          <a:p>
            <a:pPr lvl="0"/>
            <a:r>
              <a:rPr lang="pl-PL" b="1" dirty="0" smtClean="0"/>
              <a:t>pod kierownictwem</a:t>
            </a:r>
            <a:r>
              <a:rPr lang="pl-PL" dirty="0" smtClean="0"/>
              <a:t> pracodawcy – dot. podporządkowania pracownika, zwłaszcza obowiązek wykonywania wiążących poleceń, czyli wyznaczania </a:t>
            </a:r>
            <a:r>
              <a:rPr lang="pl-PL" dirty="0" err="1" smtClean="0"/>
              <a:t>powinnego</a:t>
            </a:r>
            <a:r>
              <a:rPr lang="pl-PL" dirty="0" smtClean="0"/>
              <a:t> zachowania (art. 100 </a:t>
            </a:r>
            <a:r>
              <a:rPr lang="pl-PL" dirty="0" err="1" smtClean="0"/>
              <a:t>k.p</a:t>
            </a:r>
            <a:r>
              <a:rPr lang="pl-PL" dirty="0" smtClean="0"/>
              <a:t>.), odróżnia od umowy zlecenia</a:t>
            </a:r>
          </a:p>
          <a:p>
            <a:pPr lvl="0"/>
            <a:r>
              <a:rPr lang="pl-PL" b="1" dirty="0" smtClean="0"/>
              <a:t>za wynagrodzeniem – </a:t>
            </a:r>
            <a:r>
              <a:rPr lang="pl-PL" dirty="0" smtClean="0"/>
              <a:t>ta cecha odróżnia od wolontariatu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Poza cechy, które ułatwiają odróżnienie stosunku pracy od innych stosunków: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pl-PL" dirty="0" smtClean="0"/>
              <a:t>praca wykonywana </a:t>
            </a:r>
            <a:r>
              <a:rPr lang="pl-PL" b="1" dirty="0" smtClean="0"/>
              <a:t>osobiście – </a:t>
            </a:r>
            <a:r>
              <a:rPr lang="pl-PL" dirty="0" smtClean="0"/>
              <a:t>stosunek pracy ma ściśle osobisty charakter</a:t>
            </a:r>
          </a:p>
          <a:p>
            <a:pPr lvl="0"/>
            <a:r>
              <a:rPr lang="pl-PL" dirty="0" smtClean="0"/>
              <a:t>praca na </a:t>
            </a:r>
            <a:r>
              <a:rPr lang="pl-PL" b="1" dirty="0" smtClean="0"/>
              <a:t>ryzyko pracodawcy</a:t>
            </a:r>
            <a:r>
              <a:rPr lang="pl-PL" dirty="0" smtClean="0"/>
              <a:t> – pracodawca ponosi ryzyko produkcyjne (np. ryzyko niezawinionych przez pracownika zakłóceń w funkcjonowaniu przedsiębiorstwa), socjalne (np. obowiązek wypłaty wynagrodzenia także w czasie urlopu wypoczynkowego), gospodarcze (wynik gospodarczy )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Pojęcie prawa pracy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- odrębna gałąź prawa, wyróżniania ze względu na kryterium:</a:t>
            </a:r>
            <a:r>
              <a:rPr lang="pl-PL" b="1" dirty="0" smtClean="0"/>
              <a:t> </a:t>
            </a:r>
          </a:p>
          <a:p>
            <a:r>
              <a:rPr lang="pl-PL" b="1" dirty="0" smtClean="0"/>
              <a:t>przedmiotowe</a:t>
            </a:r>
            <a:r>
              <a:rPr lang="pl-PL" dirty="0" smtClean="0"/>
              <a:t> </a:t>
            </a:r>
          </a:p>
          <a:p>
            <a:r>
              <a:rPr lang="pl-PL" b="1" dirty="0" smtClean="0"/>
              <a:t>metody regulacji </a:t>
            </a:r>
            <a:r>
              <a:rPr lang="pl-PL" dirty="0" smtClean="0"/>
              <a:t>(w tym zakresie prawo pracy stanowi </a:t>
            </a:r>
            <a:r>
              <a:rPr lang="pl-PL" b="1" dirty="0" smtClean="0"/>
              <a:t>kompleksową</a:t>
            </a:r>
            <a:r>
              <a:rPr lang="pl-PL" dirty="0" smtClean="0"/>
              <a:t> gałąź prawa, która stosuje wszystkie podstawowe metody regulacji, czyli metodę: cywilnoprawną, administracyjnoprawną i karnoprawną) 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ZASADA WOLNOŚCI NAWIĄZANIA STOSUNKU PRACY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l-PL" b="1" dirty="0" smtClean="0"/>
              <a:t>    Art. 11.</a:t>
            </a:r>
            <a:r>
              <a:rPr lang="pl-PL" dirty="0" smtClean="0"/>
              <a:t>  Nawiązanie stosunku pracy oraz ustalenie warunków pracy i płacy, bez względu na podstawę prawną tego stosunku, wymaga </a:t>
            </a:r>
            <a:r>
              <a:rPr lang="pl-PL" b="1" dirty="0" smtClean="0"/>
              <a:t>zgodnego oświadczenia woli </a:t>
            </a:r>
            <a:r>
              <a:rPr lang="pl-PL" dirty="0" smtClean="0"/>
              <a:t>pracodawcy i pracownika.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PRZEDMIOT PRAWA PRACY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95536" y="980728"/>
            <a:ext cx="7529264" cy="5493224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a) społeczne stosunki pracy związane z pełnieniem </a:t>
            </a:r>
            <a:r>
              <a:rPr lang="pl-PL" b="1" dirty="0" smtClean="0"/>
              <a:t>pracy dobrowolnie podporządkowanej </a:t>
            </a:r>
            <a:r>
              <a:rPr lang="pl-PL" dirty="0" smtClean="0"/>
              <a:t>(zarówno stosunki indywidualne, jak i zbiorowe) = GŁÓWNY PRZEDMIOT P. PRACY</a:t>
            </a:r>
          </a:p>
          <a:p>
            <a:r>
              <a:rPr lang="pl-PL" dirty="0" smtClean="0"/>
              <a:t>b) stosunki poprzedzające nawiązanie stosunku pracy (np. pośrednictwo pracy jako stosunek pomiędzy osobą poszukującą pracę a organami zatrudnienia, stosunki poradnictwa zawodowego)</a:t>
            </a:r>
          </a:p>
          <a:p>
            <a:r>
              <a:rPr lang="pl-PL" dirty="0" smtClean="0"/>
              <a:t>c) nadzór nad warunkami pracy</a:t>
            </a:r>
          </a:p>
          <a:p>
            <a:r>
              <a:rPr lang="pl-PL" dirty="0" smtClean="0"/>
              <a:t>d) stosunki związane z rozstrzyganiem sporów ze stosunku pracy</a:t>
            </a:r>
          </a:p>
          <a:p>
            <a:r>
              <a:rPr lang="pl-PL" i="1" dirty="0" smtClean="0"/>
              <a:t>e) stosunki ubezpieczenia społecznego (ze względu na rozwój tej materii coraz częściej uważa się je jednak za odrębną gałąź)</a:t>
            </a: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INDYWIDUALNE A ZBIOROWE PRAWO PRACY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91264" cy="4873752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dwa działy tej samej dziedziny prawa</a:t>
            </a:r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r>
              <a:rPr lang="pl-PL" b="1" dirty="0" smtClean="0"/>
              <a:t>         indywidualne                        zbiorowe</a:t>
            </a:r>
          </a:p>
          <a:p>
            <a:pPr>
              <a:buNone/>
            </a:pPr>
            <a:r>
              <a:rPr lang="pl-PL" b="1" dirty="0" smtClean="0"/>
              <a:t>   </a:t>
            </a:r>
            <a:r>
              <a:rPr lang="pl-PL" dirty="0" smtClean="0"/>
              <a:t>stosunki indywidualne               stosunki zbiorowe</a:t>
            </a:r>
          </a:p>
          <a:p>
            <a:pPr>
              <a:buNone/>
            </a:pPr>
            <a:r>
              <a:rPr lang="pl-PL" dirty="0" smtClean="0"/>
              <a:t>   pomiędzy pracownikiem        pomiędzy pracownikami</a:t>
            </a:r>
          </a:p>
          <a:p>
            <a:pPr>
              <a:buNone/>
            </a:pPr>
            <a:r>
              <a:rPr lang="pl-PL" dirty="0" smtClean="0"/>
              <a:t>   a pracodawcą                         jako całość a pracodawcą</a:t>
            </a:r>
          </a:p>
          <a:p>
            <a:pPr>
              <a:buNone/>
            </a:pPr>
            <a:r>
              <a:rPr lang="pl-PL" dirty="0" smtClean="0"/>
              <a:t>   (np. kwota                                  (np. prawo do strajku)</a:t>
            </a:r>
          </a:p>
          <a:p>
            <a:pPr>
              <a:buNone/>
            </a:pPr>
            <a:r>
              <a:rPr lang="pl-PL" dirty="0" smtClean="0"/>
              <a:t>   wynagrodzenia,        </a:t>
            </a:r>
          </a:p>
          <a:p>
            <a:pPr>
              <a:buNone/>
            </a:pPr>
            <a:r>
              <a:rPr lang="pl-PL" dirty="0" smtClean="0"/>
              <a:t>   ilość dni urlopu…)</a:t>
            </a:r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2915816" y="1988840"/>
            <a:ext cx="1224136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4572000" y="1988840"/>
            <a:ext cx="1584176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rostokąt zaokrąglony 5"/>
          <p:cNvSpPr/>
          <p:nvPr/>
        </p:nvSpPr>
        <p:spPr>
          <a:xfrm>
            <a:off x="539552" y="3068960"/>
            <a:ext cx="3888432" cy="3168352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zaokrąglony 7"/>
          <p:cNvSpPr/>
          <p:nvPr/>
        </p:nvSpPr>
        <p:spPr>
          <a:xfrm>
            <a:off x="4499992" y="3068960"/>
            <a:ext cx="4176464" cy="3168352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CHARAKTER NORM USTAWOWEGO PRAWA PRACY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 Charakterystyczne jest występowanie </a:t>
            </a:r>
            <a:r>
              <a:rPr lang="pl-PL" b="1" dirty="0" smtClean="0"/>
              <a:t>norm jednostronnie bezwzględnie obowiązujących (zasada uprzywilejowania pracownika)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   - ustanawiają minimalny poziom uprawnień na rzecz pracownika + nie przewidują ich górnej granicy (strony same ustanawiają) </a:t>
            </a:r>
          </a:p>
          <a:p>
            <a:pPr>
              <a:buNone/>
            </a:pPr>
            <a:r>
              <a:rPr lang="pl-PL" b="1" dirty="0" smtClean="0"/>
              <a:t>    np. art. 18 </a:t>
            </a:r>
            <a:r>
              <a:rPr lang="pl-PL" b="1" dirty="0" err="1" smtClean="0"/>
              <a:t>k.p</a:t>
            </a:r>
            <a:r>
              <a:rPr lang="pl-PL" b="1" dirty="0" smtClean="0"/>
              <a:t>.</a:t>
            </a: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l-PL" b="1" dirty="0" smtClean="0"/>
              <a:t>   zasada automatyzmu- </a:t>
            </a:r>
            <a:r>
              <a:rPr lang="pl-PL" dirty="0" smtClean="0"/>
              <a:t>postanowienia, które są mniej korzystne dla pracownika niż te, które wynikają z przepisów prawa pracy są nieważne i </a:t>
            </a:r>
            <a:r>
              <a:rPr lang="pl-PL" b="1" dirty="0" smtClean="0"/>
              <a:t>automatycznie zastępują je bardziej korzystne</a:t>
            </a:r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95536" y="764704"/>
            <a:ext cx="7467600" cy="4873752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   Poza tym występują również:</a:t>
            </a:r>
          </a:p>
          <a:p>
            <a:pPr>
              <a:buNone/>
            </a:pPr>
            <a:r>
              <a:rPr lang="pl-PL" dirty="0" smtClean="0"/>
              <a:t>   - normy ściśle bezwzględnie obowiązujące </a:t>
            </a:r>
          </a:p>
          <a:p>
            <a:pPr>
              <a:buNone/>
            </a:pPr>
            <a:r>
              <a:rPr lang="pl-PL" dirty="0" smtClean="0"/>
              <a:t>   (np. przepisy dot. obowiązków pracowniczych, art. 178 </a:t>
            </a:r>
            <a:r>
              <a:rPr lang="pl-PL" dirty="0" err="1" smtClean="0"/>
              <a:t>k.p</a:t>
            </a:r>
            <a:r>
              <a:rPr lang="pl-PL" dirty="0" smtClean="0"/>
              <a:t>., zgodnie z którym pracownicy w ciąży nie wolno zatrudniać w godzinach nadliczbowych ani w porze nocnej)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   - normy dyspozytywne (mają zastosowanie tylko wtedy, gdy strony nie zawrą innych postanowień, nieliczne w prawie pracy)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ŹRÓDŁA PRAWA PRACY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b="1" dirty="0" smtClean="0"/>
              <a:t>   źródło prawa pracy – </a:t>
            </a:r>
            <a:r>
              <a:rPr lang="pl-PL" dirty="0" smtClean="0"/>
              <a:t>akt prawny o charakterze normatywnym, który swoim zakresem obejmuje przedmiot prawa pracy </a:t>
            </a:r>
          </a:p>
          <a:p>
            <a:pPr algn="just">
              <a:buNone/>
            </a:pPr>
            <a:r>
              <a:rPr lang="pl-PL" dirty="0" smtClean="0"/>
              <a:t>   </a:t>
            </a:r>
          </a:p>
          <a:p>
            <a:pPr algn="just">
              <a:buNone/>
            </a:pPr>
            <a:r>
              <a:rPr lang="pl-PL" dirty="0" smtClean="0"/>
              <a:t>   (w prawie pracy wyróżnia się przede wszystkich źródła ustawowego i autonomicznego prawa pracy)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Autonomiczne prawo pracy – pojęcie.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539552" y="1052736"/>
            <a:ext cx="7385248" cy="5544616"/>
          </a:xfrm>
        </p:spPr>
        <p:txBody>
          <a:bodyPr>
            <a:normAutofit/>
          </a:bodyPr>
          <a:lstStyle/>
          <a:p>
            <a:r>
              <a:rPr lang="pl-PL" b="1" dirty="0" smtClean="0"/>
              <a:t>specyficzne źródła prawa właściwe jedynie prawu pracy,</a:t>
            </a:r>
            <a:endParaRPr lang="pl-PL" dirty="0" smtClean="0"/>
          </a:p>
          <a:p>
            <a:r>
              <a:rPr lang="pl-PL" dirty="0" smtClean="0"/>
              <a:t>wyraz scedowania przez ustawodawcę części swoich kompetencji na przedstawicieli pracodawców i pracowników,</a:t>
            </a:r>
          </a:p>
          <a:p>
            <a:r>
              <a:rPr lang="pl-PL" dirty="0" smtClean="0"/>
              <a:t>spór co do tego, czy stanowią źródła powszechnego prawa pracy, bo nie są wymienione w art. 87 KRP (większość doktryny, w tym m.in. </a:t>
            </a:r>
            <a:r>
              <a:rPr lang="pl-PL" dirty="0" err="1" smtClean="0"/>
              <a:t>Stelina</a:t>
            </a:r>
            <a:r>
              <a:rPr lang="pl-PL" dirty="0" smtClean="0"/>
              <a:t> mówi, że autonomiczne prawo pracy </a:t>
            </a:r>
            <a:r>
              <a:rPr lang="pl-PL" b="1" dirty="0" smtClean="0"/>
              <a:t>jest źródłem prawa powszechnie obowiązującego</a:t>
            </a:r>
            <a:r>
              <a:rPr lang="pl-PL" dirty="0" smtClean="0"/>
              <a:t>)</a:t>
            </a:r>
          </a:p>
          <a:p>
            <a:r>
              <a:rPr lang="pl-PL" dirty="0" smtClean="0"/>
              <a:t>źródła autonomicznego prawa pracy są wymienione w art. </a:t>
            </a:r>
            <a:r>
              <a:rPr lang="pl-PL" b="1" dirty="0" smtClean="0"/>
              <a:t>9 </a:t>
            </a:r>
            <a:r>
              <a:rPr lang="pl-PL" b="1" dirty="0" err="1" smtClean="0"/>
              <a:t>k.p</a:t>
            </a:r>
            <a:r>
              <a:rPr lang="pl-PL" b="1" dirty="0" smtClean="0"/>
              <a:t>., </a:t>
            </a:r>
            <a:r>
              <a:rPr lang="pl-PL" dirty="0" smtClean="0"/>
              <a:t>który jednocześnie wprowadza pewną hierarchię 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ykusz">
  <a:themeElements>
    <a:clrScheme name="Wykusz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Wykusz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ykusz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85</TotalTime>
  <Words>838</Words>
  <Application>Microsoft Office PowerPoint</Application>
  <PresentationFormat>Pokaz na ekranie (4:3)</PresentationFormat>
  <Paragraphs>87</Paragraphs>
  <Slides>20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1" baseType="lpstr">
      <vt:lpstr>Wykusz</vt:lpstr>
      <vt:lpstr>PODSTAWY PRAWA PRACY</vt:lpstr>
      <vt:lpstr>Pojęcie prawa pracy</vt:lpstr>
      <vt:lpstr>PRZEDMIOT PRAWA PRACY </vt:lpstr>
      <vt:lpstr>INDYWIDUALNE A ZBIOROWE PRAWO PRACY</vt:lpstr>
      <vt:lpstr>CHARAKTER NORM USTAWOWEGO PRAWA PRACY </vt:lpstr>
      <vt:lpstr>Slajd 6</vt:lpstr>
      <vt:lpstr>Slajd 7</vt:lpstr>
      <vt:lpstr>ŹRÓDŁA PRAWA PRACY</vt:lpstr>
      <vt:lpstr>Autonomiczne prawo pracy – pojęcie. </vt:lpstr>
      <vt:lpstr>Slajd 10</vt:lpstr>
      <vt:lpstr>  POJĘCIE STOSUNKU PRACY</vt:lpstr>
      <vt:lpstr>DEFINICJA PRACOWNIKA</vt:lpstr>
      <vt:lpstr>Slajd 13</vt:lpstr>
      <vt:lpstr>DEFINICJA PRACODAWCY</vt:lpstr>
      <vt:lpstr>Slajd 15</vt:lpstr>
      <vt:lpstr>Slajd 16</vt:lpstr>
      <vt:lpstr>CECHY ODRÓŻNIAJĄCE STOSUNEK PRACY OD UMÓW CYWILNOPRAWNYCH</vt:lpstr>
      <vt:lpstr>Na podstawie w/w def. Należy wskazać na następujące cechy: </vt:lpstr>
      <vt:lpstr>Poza cechy, które ułatwiają odróżnienie stosunku pracy od innych stosunków: </vt:lpstr>
      <vt:lpstr>ZASADA WOLNOŚCI NAWIĄZANIA STOSUNKU PRACY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PRACY</dc:title>
  <dc:creator>user</dc:creator>
  <cp:lastModifiedBy>user</cp:lastModifiedBy>
  <cp:revision>5</cp:revision>
  <dcterms:created xsi:type="dcterms:W3CDTF">2014-10-08T17:50:05Z</dcterms:created>
  <dcterms:modified xsi:type="dcterms:W3CDTF">2015-03-16T22:08:59Z</dcterms:modified>
</cp:coreProperties>
</file>