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67" r:id="rId14"/>
    <p:sldId id="268" r:id="rId15"/>
    <p:sldId id="272" r:id="rId16"/>
    <p:sldId id="273" r:id="rId17"/>
    <p:sldId id="274" r:id="rId18"/>
    <p:sldId id="269" r:id="rId19"/>
    <p:sldId id="271" r:id="rId20"/>
    <p:sldId id="275" r:id="rId2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2B89-39A3-4E9E-9515-BA84FC42200B}" type="datetimeFigureOut">
              <a:rPr lang="pl-PL" smtClean="0"/>
              <a:pPr/>
              <a:t>2014-12-10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0E0A-0E13-4B73-A6DC-CB936E6775C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2B89-39A3-4E9E-9515-BA84FC42200B}" type="datetimeFigureOut">
              <a:rPr lang="pl-PL" smtClean="0"/>
              <a:pPr/>
              <a:t>2014-12-10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0E0A-0E13-4B73-A6DC-CB936E6775C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2B89-39A3-4E9E-9515-BA84FC42200B}" type="datetimeFigureOut">
              <a:rPr lang="pl-PL" smtClean="0"/>
              <a:pPr/>
              <a:t>2014-12-10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0E0A-0E13-4B73-A6DC-CB936E6775C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2B89-39A3-4E9E-9515-BA84FC42200B}" type="datetimeFigureOut">
              <a:rPr lang="pl-PL" smtClean="0"/>
              <a:pPr/>
              <a:t>2014-12-10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0E0A-0E13-4B73-A6DC-CB936E6775C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2B89-39A3-4E9E-9515-BA84FC42200B}" type="datetimeFigureOut">
              <a:rPr lang="pl-PL" smtClean="0"/>
              <a:pPr/>
              <a:t>2014-12-10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0E0A-0E13-4B73-A6DC-CB936E6775C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2B89-39A3-4E9E-9515-BA84FC42200B}" type="datetimeFigureOut">
              <a:rPr lang="pl-PL" smtClean="0"/>
              <a:pPr/>
              <a:t>2014-12-10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0E0A-0E13-4B73-A6DC-CB936E6775C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2B89-39A3-4E9E-9515-BA84FC42200B}" type="datetimeFigureOut">
              <a:rPr lang="pl-PL" smtClean="0"/>
              <a:pPr/>
              <a:t>2014-12-10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0E0A-0E13-4B73-A6DC-CB936E6775C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2B89-39A3-4E9E-9515-BA84FC42200B}" type="datetimeFigureOut">
              <a:rPr lang="pl-PL" smtClean="0"/>
              <a:pPr/>
              <a:t>2014-12-10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0E0A-0E13-4B73-A6DC-CB936E6775C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2B89-39A3-4E9E-9515-BA84FC42200B}" type="datetimeFigureOut">
              <a:rPr lang="pl-PL" smtClean="0"/>
              <a:pPr/>
              <a:t>2014-12-10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0E0A-0E13-4B73-A6DC-CB936E6775C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2B89-39A3-4E9E-9515-BA84FC42200B}" type="datetimeFigureOut">
              <a:rPr lang="pl-PL" smtClean="0"/>
              <a:pPr/>
              <a:t>2014-12-10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0E0A-0E13-4B73-A6DC-CB936E6775C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2B89-39A3-4E9E-9515-BA84FC42200B}" type="datetimeFigureOut">
              <a:rPr lang="pl-PL" smtClean="0"/>
              <a:pPr/>
              <a:t>2014-12-10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0E0A-0E13-4B73-A6DC-CB936E6775C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D2B89-39A3-4E9E-9515-BA84FC42200B}" type="datetimeFigureOut">
              <a:rPr lang="pl-PL" smtClean="0"/>
              <a:pPr/>
              <a:t>2014-12-10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90E0A-0E13-4B73-A6DC-CB936E6775CA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u-go.gov.pl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i5svZRmFP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827584" y="620688"/>
            <a:ext cx="7772400" cy="1470025"/>
          </a:xfrm>
        </p:spPr>
        <p:txBody>
          <a:bodyPr>
            <a:normAutofit/>
          </a:bodyPr>
          <a:lstStyle/>
          <a:p>
            <a:r>
              <a:rPr lang="pl-PL" sz="3200" dirty="0" smtClean="0"/>
              <a:t>Prawo Publiczne Gospodarcze SSA III</a:t>
            </a:r>
            <a:endParaRPr lang="pl-PL" sz="3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899592" y="3068960"/>
            <a:ext cx="7848872" cy="2880320"/>
          </a:xfrm>
        </p:spPr>
        <p:txBody>
          <a:bodyPr>
            <a:normAutofit/>
          </a:bodyPr>
          <a:lstStyle/>
          <a:p>
            <a:r>
              <a:rPr lang="pl-PL" dirty="0" smtClean="0">
                <a:solidFill>
                  <a:schemeClr val="tx1"/>
                </a:solidFill>
              </a:rPr>
              <a:t>I ZAWIESZENIE DZIAŁALNOŚCI GOSPODARCZEJ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II OBOWIĄZKI  PRZEDSIĘBIORCÓW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III PUNKT KONTAKTOWY</a:t>
            </a:r>
            <a:endParaRPr lang="pl-PL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dirty="0" smtClean="0"/>
              <a:t>Obowiązek uzyskania wpisu w rejestrach i ewidencjach specjalnych (NIP, REGON)</a:t>
            </a:r>
            <a:endParaRPr lang="pl-PL" sz="2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l-PL" sz="2800" dirty="0" smtClean="0"/>
              <a:t>Art. 16 </a:t>
            </a:r>
            <a:r>
              <a:rPr lang="pl-PL" sz="2800" dirty="0" err="1" smtClean="0"/>
              <a:t>u.s.d.g</a:t>
            </a:r>
            <a:r>
              <a:rPr lang="pl-PL" sz="2800" dirty="0" smtClean="0"/>
              <a:t>.</a:t>
            </a:r>
            <a:endParaRPr lang="pl-PL" sz="2600" dirty="0" smtClean="0"/>
          </a:p>
          <a:p>
            <a:pPr algn="just">
              <a:buNone/>
            </a:pPr>
            <a:r>
              <a:rPr lang="pl-PL" sz="2600" dirty="0" smtClean="0"/>
              <a:t>1</a:t>
            </a:r>
            <a:r>
              <a:rPr lang="pl-PL" sz="2600" dirty="0"/>
              <a:t>. </a:t>
            </a:r>
            <a:r>
              <a:rPr lang="pl-PL" sz="2600" dirty="0" smtClean="0"/>
              <a:t>Przedsiębiorca </a:t>
            </a:r>
            <a:r>
              <a:rPr lang="pl-PL" sz="2600" dirty="0"/>
              <a:t>wpisany do rejestru przedsiębiorców albo ewidencji jest obowiązany umieszczać w oświadczeniach pisemnych, skierowanych w zakresie swojej działalności do oznaczonych osób i organów, numer identyfikacji podatkowej (NIP) oraz posługiwać się tym numerem w obrocie prawnym i gospodarczym.</a:t>
            </a:r>
          </a:p>
          <a:p>
            <a:pPr algn="just">
              <a:buNone/>
            </a:pPr>
            <a:r>
              <a:rPr lang="pl-PL" sz="2600" dirty="0"/>
              <a:t>2. Obowiązek, o którym mowa w ust. 1, nie uchybia obowiązkom określonym w przepisach szczególnych.</a:t>
            </a:r>
          </a:p>
          <a:p>
            <a:pPr algn="just">
              <a:buNone/>
            </a:pPr>
            <a:r>
              <a:rPr lang="pl-PL" sz="2600" dirty="0"/>
              <a:t>3. Identyfikacja przedsiębiorcy w poszczególnych urzędowych rejestrach następuje na podstawie numeru identyfikacji podatkowej (NIP).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800" b="1" dirty="0" smtClean="0"/>
              <a:t>Obowiązek dotyczące sposobu wykonywania działalności gospodarczej</a:t>
            </a:r>
            <a:endParaRPr lang="pl-PL" sz="2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2400" dirty="0" smtClean="0"/>
              <a:t>Art. 17 </a:t>
            </a:r>
            <a:r>
              <a:rPr lang="pl-PL" sz="2400" dirty="0" err="1" smtClean="0"/>
              <a:t>u.s.d.g</a:t>
            </a:r>
            <a:r>
              <a:rPr lang="pl-PL" sz="2400" dirty="0" smtClean="0"/>
              <a:t>.</a:t>
            </a:r>
          </a:p>
          <a:p>
            <a:pPr>
              <a:buNone/>
            </a:pPr>
            <a:r>
              <a:rPr lang="pl-PL" sz="2400" dirty="0" smtClean="0"/>
              <a:t>     Przedsiębiorca wykonuje</a:t>
            </a:r>
            <a:r>
              <a:rPr lang="pl-PL" sz="2400" dirty="0"/>
              <a:t> działalność gospodarczą na zasadach uczciwej konkurencji i poszanowania dobrych obyczajów oraz słusznych interesów konsumentów</a:t>
            </a:r>
            <a:r>
              <a:rPr lang="pl-PL" sz="2400" dirty="0" smtClean="0"/>
              <a:t>.</a:t>
            </a:r>
          </a:p>
          <a:p>
            <a:pPr>
              <a:buNone/>
            </a:pPr>
            <a:r>
              <a:rPr lang="pl-PL" sz="2400" dirty="0" smtClean="0"/>
              <a:t>Art. 18 </a:t>
            </a:r>
            <a:r>
              <a:rPr lang="pl-PL" sz="2400" dirty="0" err="1" smtClean="0"/>
              <a:t>u.s.d.g</a:t>
            </a:r>
            <a:r>
              <a:rPr lang="pl-PL" sz="2400" dirty="0" smtClean="0"/>
              <a:t>.</a:t>
            </a:r>
          </a:p>
          <a:p>
            <a:pPr>
              <a:buNone/>
            </a:pPr>
            <a:r>
              <a:rPr lang="pl-PL" sz="2400" dirty="0" smtClean="0"/>
              <a:t>    Przedsiębiorca </a:t>
            </a:r>
            <a:r>
              <a:rPr lang="pl-PL" sz="2400" dirty="0"/>
              <a:t>jest obowiązany spełniać określone przepisami prawa warunki wykonywania działalności gospodarczej, w szczególności dotyczące ochrony przed zagrożeniem życia, zdrowia ludzkiego i moralności publicznej, a także ochrony środowiska.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44616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buNone/>
            </a:pPr>
            <a:r>
              <a:rPr lang="pl-PL" dirty="0" smtClean="0"/>
              <a:t>Regulacje prawne związane z ochroną tych dóbr są zamieszczone w różnych aktach prawnych, m.in.:</a:t>
            </a:r>
          </a:p>
          <a:p>
            <a:pPr algn="just">
              <a:lnSpc>
                <a:spcPct val="120000"/>
              </a:lnSpc>
              <a:buNone/>
            </a:pPr>
            <a:r>
              <a:rPr lang="pl-PL" dirty="0" smtClean="0"/>
              <a:t>1) w ustawie z dnia 21 grudnia 2000 r. o dozorze technicznym (Dz. U. Nr 122, poz. 1321 z </a:t>
            </a:r>
            <a:r>
              <a:rPr lang="pl-PL" dirty="0" err="1" smtClean="0"/>
              <a:t>późn</a:t>
            </a:r>
            <a:r>
              <a:rPr lang="pl-PL" dirty="0" smtClean="0"/>
              <a:t>. zm.);</a:t>
            </a:r>
          </a:p>
          <a:p>
            <a:pPr algn="just">
              <a:lnSpc>
                <a:spcPct val="120000"/>
              </a:lnSpc>
              <a:buNone/>
            </a:pPr>
            <a:r>
              <a:rPr lang="pl-PL" dirty="0" smtClean="0"/>
              <a:t>2) w ustawie z dnia 25 sierpnia 2006 r. o bezpieczeństwie żywności i żywienia (tekst jedn.: Dz. U. z 2010 r. Nr 136, poz. 914 z </a:t>
            </a:r>
            <a:r>
              <a:rPr lang="pl-PL" dirty="0" err="1" smtClean="0"/>
              <a:t>późn</a:t>
            </a:r>
            <a:r>
              <a:rPr lang="pl-PL" dirty="0" smtClean="0"/>
              <a:t>. zm.);</a:t>
            </a:r>
          </a:p>
          <a:p>
            <a:pPr algn="just">
              <a:lnSpc>
                <a:spcPct val="120000"/>
              </a:lnSpc>
              <a:buNone/>
            </a:pPr>
            <a:r>
              <a:rPr lang="pl-PL" dirty="0" smtClean="0"/>
              <a:t>3) w ustawie z dnia 14 marca 1985 r. o Państwowej Inspekcji Sanitarnej (tekst jedn.: Dz. U. z 2011 r. Nr 212, poz. 1263 z </a:t>
            </a:r>
            <a:r>
              <a:rPr lang="pl-PL" dirty="0" err="1" smtClean="0"/>
              <a:t>późn</a:t>
            </a:r>
            <a:r>
              <a:rPr lang="pl-PL" dirty="0" smtClean="0"/>
              <a:t>. zm.);</a:t>
            </a:r>
          </a:p>
          <a:p>
            <a:pPr algn="just">
              <a:lnSpc>
                <a:spcPct val="120000"/>
              </a:lnSpc>
              <a:buNone/>
            </a:pPr>
            <a:r>
              <a:rPr lang="pl-PL" dirty="0" smtClean="0"/>
              <a:t>4) w ustawie z dnia 5 grudnia 2008 r. o zapobieganiu oraz zwalczaniu zakażeń i chorób zakaźnych u ludzi (Dz. U. z 2008 r. Nr 234, poz. 1570 z </a:t>
            </a:r>
            <a:r>
              <a:rPr lang="pl-PL" dirty="0" err="1" smtClean="0"/>
              <a:t>późn</a:t>
            </a:r>
            <a:r>
              <a:rPr lang="pl-PL" dirty="0" smtClean="0"/>
              <a:t>. zm.);</a:t>
            </a:r>
          </a:p>
          <a:p>
            <a:pPr algn="just">
              <a:lnSpc>
                <a:spcPct val="120000"/>
              </a:lnSpc>
              <a:buNone/>
            </a:pPr>
            <a:r>
              <a:rPr lang="pl-PL" dirty="0" smtClean="0"/>
              <a:t>5) w ustawie z dnia 7 lipca 1994 r. – Prawo budowlane (tekst jedn.: Dz. U. z 2010 r. Nr 243, poz. 1623 z </a:t>
            </a:r>
            <a:r>
              <a:rPr lang="pl-PL" dirty="0" err="1" smtClean="0"/>
              <a:t>późn</a:t>
            </a:r>
            <a:r>
              <a:rPr lang="pl-PL" dirty="0" smtClean="0"/>
              <a:t>. zm.);</a:t>
            </a:r>
          </a:p>
          <a:p>
            <a:pPr algn="just">
              <a:lnSpc>
                <a:spcPct val="120000"/>
              </a:lnSpc>
              <a:buNone/>
            </a:pPr>
            <a:r>
              <a:rPr lang="pl-PL" dirty="0" smtClean="0"/>
              <a:t>6) w ustawie z dnia 27 kwietnia 2001 r. – Prawo ochrony środowiska (Dz. U. z 2008 r. Nr 25, poz. 150 z </a:t>
            </a:r>
            <a:r>
              <a:rPr lang="pl-PL" dirty="0" err="1" smtClean="0"/>
              <a:t>późn</a:t>
            </a:r>
            <a:r>
              <a:rPr lang="pl-PL" dirty="0" smtClean="0"/>
              <a:t>. zm.)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Autofit/>
          </a:bodyPr>
          <a:lstStyle/>
          <a:p>
            <a:r>
              <a:rPr lang="pl-PL" sz="3200" b="1" dirty="0" smtClean="0"/>
              <a:t>Obowiązek dotyczące sposobu wykonywania działalności gospodarczej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l-PL" sz="2400" dirty="0" smtClean="0"/>
              <a:t>Art. 19 </a:t>
            </a:r>
            <a:r>
              <a:rPr lang="pl-PL" sz="2400" dirty="0" err="1" smtClean="0"/>
              <a:t>u.s.d.g</a:t>
            </a:r>
            <a:r>
              <a:rPr lang="pl-PL" sz="2400" dirty="0" smtClean="0"/>
              <a:t>.   </a:t>
            </a:r>
          </a:p>
          <a:p>
            <a:pPr algn="just">
              <a:buNone/>
            </a:pPr>
            <a:r>
              <a:rPr lang="pl-PL" sz="2400" dirty="0" smtClean="0"/>
              <a:t>      Jeżeli </a:t>
            </a:r>
            <a:r>
              <a:rPr lang="pl-PL" sz="2400" dirty="0"/>
              <a:t>przepisy szczególne nakładają obowiązek posiadania odpowiednich uprawnień zawodowych przy wykonywaniu określonego </a:t>
            </a:r>
            <a:r>
              <a:rPr lang="pl-PL" sz="2400" dirty="0" smtClean="0"/>
              <a:t>rodzaju działalności</a:t>
            </a:r>
            <a:r>
              <a:rPr lang="pl-PL" sz="2400" dirty="0"/>
              <a:t> gospodarczej, przedsiębiorca jest obowiązany zapewnić, aby czynności w ramach działalności gospodarczej były wykonywane bezpośrednio przez osobę legitymującą się posiadaniem takich uprawnień zawodowych.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Autofit/>
          </a:bodyPr>
          <a:lstStyle/>
          <a:p>
            <a:r>
              <a:rPr lang="pl-PL" sz="2800" b="1" dirty="0" smtClean="0"/>
              <a:t>Obowiązki dotyczące dokonywania transakcji pieniężnych</a:t>
            </a:r>
            <a:endParaRPr lang="pl-PL" sz="2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pl-PL" sz="2000" dirty="0"/>
              <a:t> </a:t>
            </a:r>
            <a:r>
              <a:rPr lang="pl-PL" sz="2000" u="sng" dirty="0" smtClean="0"/>
              <a:t>art.22</a:t>
            </a:r>
            <a:r>
              <a:rPr lang="pl-PL" sz="2000" dirty="0"/>
              <a:t> ustawy wskazuje przesłanki dokonywania lub przyjmowania płatności związanych z wykonywaną działalnością gospodarczą za pośrednictwem rachunku bankowego:</a:t>
            </a:r>
          </a:p>
          <a:p>
            <a:pPr algn="just">
              <a:buNone/>
            </a:pPr>
            <a:r>
              <a:rPr lang="pl-PL" sz="2000" dirty="0"/>
              <a:t>1) stroną transakcji, z której wynika płatność, jest inny przedsiębiorca;</a:t>
            </a:r>
          </a:p>
          <a:p>
            <a:pPr algn="just">
              <a:buNone/>
            </a:pPr>
            <a:r>
              <a:rPr lang="pl-PL" sz="2000" dirty="0"/>
              <a:t>2) jednorazowa wartość transakcji, bez względu na liczbę wynikających z niej płatności, przekracza równowartość 15 000 euro przeliczonych na złote według średniego kursu walut obcych ogłaszanego przez Narodowy Bank Polski ostatniego dnia miesiąca poprzedzającego miesiąc, w którym dokonano transakcji;</a:t>
            </a:r>
          </a:p>
          <a:p>
            <a:pPr algn="just">
              <a:buNone/>
            </a:pPr>
            <a:r>
              <a:rPr lang="pl-PL" sz="2000" dirty="0"/>
              <a:t>3) płatność pozostaje w związku z działalnością gospodarczą</a:t>
            </a:r>
            <a:r>
              <a:rPr lang="pl-PL" sz="2000" dirty="0" smtClean="0"/>
              <a:t>.</a:t>
            </a:r>
          </a:p>
          <a:p>
            <a:pPr algn="just">
              <a:buNone/>
            </a:pPr>
            <a:endParaRPr lang="pl-PL" sz="2000" dirty="0"/>
          </a:p>
          <a:p>
            <a:pPr algn="just">
              <a:buNone/>
            </a:pPr>
            <a:r>
              <a:rPr lang="pl-PL" sz="2000" dirty="0"/>
              <a:t>Przedsiębiorca spełniający wskazane warunki powinien zawsze posługiwać się rachunkiem bankowym przy wykonywaniu działalności gospodarczej. Bezwzględnie powinien on zatem dokonać zapłaty za pośrednictwem rachunku bankowego – wyklucza to możliwość przeprowadzenia transakcji przekraczającej 15 000 euro w formie potrącenia (tak wyrok WSA w Łodzi z dnia 22 kwietnia 2010 r., </a:t>
            </a:r>
            <a:r>
              <a:rPr lang="pl-PL" sz="2000" u="sng" dirty="0"/>
              <a:t>I SA/</a:t>
            </a:r>
            <a:r>
              <a:rPr lang="pl-PL" sz="2000" u="sng" dirty="0" err="1"/>
              <a:t>Łd</a:t>
            </a:r>
            <a:r>
              <a:rPr lang="pl-PL" sz="2000" u="sng" dirty="0"/>
              <a:t> 141/10</a:t>
            </a:r>
            <a:r>
              <a:rPr lang="pl-PL" sz="2000" dirty="0"/>
              <a:t>, M. Pod. 2010, nr 7, s. 38).</a:t>
            </a:r>
          </a:p>
          <a:p>
            <a:endParaRPr lang="pl-P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Autofit/>
          </a:bodyPr>
          <a:lstStyle/>
          <a:p>
            <a:r>
              <a:rPr lang="pl-PL" sz="2800" b="1" dirty="0" smtClean="0"/>
              <a:t>Obowiązek przedsiębiorców dotyczący oznaczenia przedsiębiorcy - FIRMA</a:t>
            </a:r>
            <a:endParaRPr lang="pl-PL" sz="2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412776"/>
            <a:ext cx="8229600" cy="511256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l-PL" sz="2600" dirty="0" smtClean="0"/>
              <a:t>W zakresie firmy przedsiębiorcy zastosowanie znajdują przepisy kodeksu cywilnego dotyczące przedsiębiorców i ich oznaczeń.</a:t>
            </a:r>
          </a:p>
          <a:p>
            <a:pPr algn="just"/>
            <a:r>
              <a:rPr lang="pl-PL" sz="2600" b="1" dirty="0" smtClean="0"/>
              <a:t>Firmą osoby fizycznej</a:t>
            </a:r>
            <a:r>
              <a:rPr lang="pl-PL" sz="2600" dirty="0" smtClean="0"/>
              <a:t> jest jej imię i nazwisko. Nie wyklucza to włączenia do firmy pseudonimu lub określeń wskazujących na przedmiot działalności przedsiębiorcy, miejsce jej prowadzenia oraz innych określeń dowolnie obranych (</a:t>
            </a:r>
            <a:r>
              <a:rPr lang="pl-PL" sz="2600" u="sng" dirty="0" smtClean="0"/>
              <a:t>art. 43</a:t>
            </a:r>
            <a:r>
              <a:rPr lang="pl-PL" sz="2600" u="sng" baseline="30000" dirty="0" smtClean="0"/>
              <a:t>4</a:t>
            </a:r>
            <a:r>
              <a:rPr lang="pl-PL" sz="2600" dirty="0" smtClean="0"/>
              <a:t> k.c.).</a:t>
            </a:r>
          </a:p>
          <a:p>
            <a:pPr algn="just"/>
            <a:r>
              <a:rPr lang="pl-PL" sz="2600" b="1" dirty="0" smtClean="0"/>
              <a:t>Firmą osoby prawnej</a:t>
            </a:r>
            <a:r>
              <a:rPr lang="pl-PL" sz="2600" dirty="0" smtClean="0"/>
              <a:t> jest jej nazwa. Firma zawiera określenie formy prawnej osoby prawnej, które może być podane w skrócie, a ponadto może wskazywać na przedmiot działalności, siedzibę tej osoby oraz inne określenia dowolnie obrane. Przedsiębiorca może posługiwać się skrótem firmy (</a:t>
            </a:r>
            <a:r>
              <a:rPr lang="pl-PL" sz="2600" u="sng" dirty="0" smtClean="0"/>
              <a:t>art. 43</a:t>
            </a:r>
            <a:r>
              <a:rPr lang="pl-PL" sz="2600" u="sng" baseline="30000" dirty="0" smtClean="0"/>
              <a:t>5</a:t>
            </a:r>
            <a:r>
              <a:rPr lang="pl-PL" sz="2600" dirty="0" smtClean="0"/>
              <a:t> k.c.).</a:t>
            </a:r>
          </a:p>
          <a:p>
            <a:pPr algn="just"/>
            <a:r>
              <a:rPr lang="pl-PL" sz="2600" b="1" dirty="0" smtClean="0"/>
              <a:t>Firma oddziału osoby prawnej</a:t>
            </a:r>
            <a:r>
              <a:rPr lang="pl-PL" sz="2600" dirty="0" smtClean="0"/>
              <a:t> zawiera pełną nazwę tej osoby oraz określenie „oddział" ze wskazaniem miejscowości, w której oddział ma siedzibę (</a:t>
            </a:r>
            <a:r>
              <a:rPr lang="pl-PL" sz="2600" u="sng" dirty="0" smtClean="0"/>
              <a:t>art. 43</a:t>
            </a:r>
            <a:r>
              <a:rPr lang="pl-PL" sz="2600" u="sng" baseline="30000" dirty="0" smtClean="0"/>
              <a:t>6</a:t>
            </a:r>
            <a:r>
              <a:rPr lang="pl-PL" sz="2600" dirty="0" smtClean="0"/>
              <a:t> k.c.).</a:t>
            </a:r>
          </a:p>
          <a:p>
            <a:pPr algn="just"/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pl-PL" sz="2150" b="1" dirty="0" smtClean="0"/>
              <a:t>Firma spółki jawnej</a:t>
            </a:r>
            <a:r>
              <a:rPr lang="pl-PL" sz="2150" dirty="0" smtClean="0"/>
              <a:t> powinna zawierać nazwiska lub firmy (nazwy) wszystkich wspólników albo nazwisko, albo firmę (nazwę) jednego albo kilku wspólników oraz dodatkowe oznaczenie „spółka jawna". Dopuszczalne jest używanie w obrocie skrótu „</a:t>
            </a:r>
            <a:r>
              <a:rPr lang="pl-PL" sz="2150" dirty="0" err="1" smtClean="0"/>
              <a:t>sp.j</a:t>
            </a:r>
            <a:r>
              <a:rPr lang="pl-PL" sz="2150" dirty="0" smtClean="0"/>
              <a:t>." (</a:t>
            </a:r>
            <a:r>
              <a:rPr lang="pl-PL" sz="2150" u="sng" dirty="0" smtClean="0"/>
              <a:t>art. 24</a:t>
            </a:r>
            <a:r>
              <a:rPr lang="pl-PL" sz="2150" dirty="0" smtClean="0"/>
              <a:t> </a:t>
            </a:r>
            <a:r>
              <a:rPr lang="pl-PL" sz="2150" dirty="0" err="1" smtClean="0"/>
              <a:t>k.s.h</a:t>
            </a:r>
            <a:r>
              <a:rPr lang="pl-PL" sz="2150" dirty="0" smtClean="0"/>
              <a:t>.).</a:t>
            </a:r>
          </a:p>
          <a:p>
            <a:pPr algn="just">
              <a:buNone/>
            </a:pPr>
            <a:endParaRPr lang="pl-PL" sz="2150" dirty="0" smtClean="0"/>
          </a:p>
          <a:p>
            <a:pPr algn="just">
              <a:buNone/>
            </a:pPr>
            <a:r>
              <a:rPr lang="pl-PL" sz="2150" b="1" dirty="0" smtClean="0"/>
              <a:t>Firma spółki partnerskiej</a:t>
            </a:r>
            <a:r>
              <a:rPr lang="pl-PL" sz="2150" dirty="0" smtClean="0"/>
              <a:t> powinna zawierać nazwisko co najmniej jednego partnera, dodatkowe oznaczenie „i partner" bądź „i partnerzy" albo „spółka partnerska" oraz określenie wolnego zawodu wykonywanego w spółce. Dopuszczalne jest używanie w obrocie skrótu „</a:t>
            </a:r>
            <a:r>
              <a:rPr lang="pl-PL" sz="2150" dirty="0" err="1" smtClean="0"/>
              <a:t>sp.p</a:t>
            </a:r>
            <a:r>
              <a:rPr lang="pl-PL" sz="2150" dirty="0" smtClean="0"/>
              <a:t>." Firmy z oznaczeniem „i partner" bądź „i partnerzy" albo „spółka partnerska" oraz skrótu „</a:t>
            </a:r>
            <a:r>
              <a:rPr lang="pl-PL" sz="2150" dirty="0" err="1" smtClean="0"/>
              <a:t>sp.p</a:t>
            </a:r>
            <a:r>
              <a:rPr lang="pl-PL" sz="2150" dirty="0" smtClean="0"/>
              <a:t>." może używać tylko spółka partnerska (</a:t>
            </a:r>
            <a:r>
              <a:rPr lang="pl-PL" sz="2150" u="sng" dirty="0" smtClean="0"/>
              <a:t>art. 90</a:t>
            </a:r>
            <a:r>
              <a:rPr lang="pl-PL" sz="2150" dirty="0" smtClean="0"/>
              <a:t> </a:t>
            </a:r>
            <a:r>
              <a:rPr lang="pl-PL" sz="2150" dirty="0" err="1" smtClean="0"/>
              <a:t>k.s.h</a:t>
            </a:r>
            <a:r>
              <a:rPr lang="pl-PL" sz="2150" dirty="0" smtClean="0"/>
              <a:t>.).</a:t>
            </a:r>
          </a:p>
          <a:p>
            <a:pPr algn="just">
              <a:buNone/>
            </a:pPr>
            <a:endParaRPr lang="pl-PL" sz="2150" dirty="0" smtClean="0"/>
          </a:p>
          <a:p>
            <a:pPr algn="just">
              <a:buNone/>
            </a:pPr>
            <a:r>
              <a:rPr lang="pl-PL" sz="2150" b="1" dirty="0" smtClean="0"/>
              <a:t>Firma spółki komandytowej</a:t>
            </a:r>
            <a:r>
              <a:rPr lang="pl-PL" sz="2150" dirty="0" smtClean="0"/>
              <a:t> powinna zawierać nazwisko jednego lub kilku </a:t>
            </a:r>
            <a:r>
              <a:rPr lang="pl-PL" sz="2150" dirty="0" err="1" smtClean="0"/>
              <a:t>komplementariuszy</a:t>
            </a:r>
            <a:r>
              <a:rPr lang="pl-PL" sz="2150" dirty="0" smtClean="0"/>
              <a:t> oraz dodatkowe oznaczenie „spółka komandytowa". Dopuszczalne jest używanie w obrocie skrótu „</a:t>
            </a:r>
            <a:r>
              <a:rPr lang="pl-PL" sz="2150" dirty="0" err="1" smtClean="0"/>
              <a:t>sp.k</a:t>
            </a:r>
            <a:r>
              <a:rPr lang="pl-PL" sz="2150" dirty="0" smtClean="0"/>
              <a:t>." (</a:t>
            </a:r>
            <a:r>
              <a:rPr lang="pl-PL" sz="2150" u="sng" dirty="0" smtClean="0"/>
              <a:t>art. 104</a:t>
            </a:r>
            <a:r>
              <a:rPr lang="pl-PL" sz="2150" dirty="0" smtClean="0"/>
              <a:t>k.s.h.).</a:t>
            </a:r>
          </a:p>
          <a:p>
            <a:pPr algn="just">
              <a:buNone/>
            </a:pPr>
            <a:endParaRPr lang="pl-PL" sz="21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496855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pl-PL" sz="2400" b="1" dirty="0" smtClean="0"/>
              <a:t>Firma spółki komandytowo-akcyjnej</a:t>
            </a:r>
            <a:r>
              <a:rPr lang="pl-PL" sz="2400" dirty="0" smtClean="0"/>
              <a:t> powinna zawierać nazwiska jednego lub kilku </a:t>
            </a:r>
            <a:r>
              <a:rPr lang="pl-PL" sz="2400" dirty="0" err="1" smtClean="0"/>
              <a:t>komplementariuszy</a:t>
            </a:r>
            <a:r>
              <a:rPr lang="pl-PL" sz="2400" dirty="0" smtClean="0"/>
              <a:t> oraz dodatkowe oznaczenie „spółka komandytowo-akcyjna". Dopuszczalne jest używanie w obrocie skrótu „SKA". (</a:t>
            </a:r>
            <a:r>
              <a:rPr lang="pl-PL" sz="2400" u="sng" dirty="0" smtClean="0"/>
              <a:t>art. 127</a:t>
            </a:r>
            <a:r>
              <a:rPr lang="pl-PL" sz="2400" dirty="0" smtClean="0"/>
              <a:t> </a:t>
            </a:r>
            <a:r>
              <a:rPr lang="pl-PL" sz="2400" dirty="0" err="1" smtClean="0"/>
              <a:t>k.s.h</a:t>
            </a:r>
            <a:r>
              <a:rPr lang="pl-PL" sz="2400" dirty="0" smtClean="0"/>
              <a:t>.).</a:t>
            </a:r>
          </a:p>
          <a:p>
            <a:pPr algn="just">
              <a:buNone/>
            </a:pPr>
            <a:endParaRPr lang="pl-PL" sz="2400" dirty="0" smtClean="0"/>
          </a:p>
          <a:p>
            <a:pPr algn="just">
              <a:buNone/>
            </a:pPr>
            <a:r>
              <a:rPr lang="pl-PL" sz="2400" b="1" dirty="0" smtClean="0"/>
              <a:t>Firma spółki z o.o.</a:t>
            </a:r>
            <a:r>
              <a:rPr lang="pl-PL" sz="2400" dirty="0" smtClean="0"/>
              <a:t> może być obrana dowolnie; powinna jednak zawierać dodatkowe oznaczenie „spółka z ograniczoną odpowiedzialnością". Dopuszczalne jest używanie w obrocie skrótu „spółka z o.o." lub „sp. z o.o." (</a:t>
            </a:r>
            <a:r>
              <a:rPr lang="pl-PL" sz="2400" u="sng" dirty="0" smtClean="0"/>
              <a:t>art. 160</a:t>
            </a:r>
            <a:r>
              <a:rPr lang="pl-PL" sz="2400" dirty="0" smtClean="0"/>
              <a:t> </a:t>
            </a:r>
            <a:r>
              <a:rPr lang="pl-PL" sz="2400" dirty="0" err="1" smtClean="0"/>
              <a:t>k.s.h</a:t>
            </a:r>
            <a:r>
              <a:rPr lang="pl-PL" sz="2400" dirty="0" smtClean="0"/>
              <a:t>.).</a:t>
            </a:r>
          </a:p>
          <a:p>
            <a:pPr algn="just">
              <a:buNone/>
            </a:pPr>
            <a:endParaRPr lang="pl-PL" sz="2400" dirty="0" smtClean="0"/>
          </a:p>
          <a:p>
            <a:pPr algn="just">
              <a:buNone/>
            </a:pPr>
            <a:r>
              <a:rPr lang="pl-PL" sz="2400" b="1" dirty="0" smtClean="0"/>
              <a:t>Firma spółki</a:t>
            </a:r>
            <a:r>
              <a:rPr lang="pl-PL" sz="2400" dirty="0" smtClean="0"/>
              <a:t> </a:t>
            </a:r>
            <a:r>
              <a:rPr lang="pl-PL" sz="2400" b="1" dirty="0" smtClean="0"/>
              <a:t>akcyjnej</a:t>
            </a:r>
            <a:r>
              <a:rPr lang="pl-PL" sz="2400" dirty="0" smtClean="0"/>
              <a:t> może być obrana dowolnie; powinna zawierać dodatkowe oznaczenie „spółka akcyjna". Dopuszczalne jest używanie w obrocie skrótu „SA" (</a:t>
            </a:r>
            <a:r>
              <a:rPr lang="pl-PL" sz="2400" u="sng" dirty="0" smtClean="0"/>
              <a:t>art. 305</a:t>
            </a:r>
            <a:r>
              <a:rPr lang="pl-PL" sz="2400" dirty="0" smtClean="0"/>
              <a:t> </a:t>
            </a:r>
            <a:r>
              <a:rPr lang="pl-PL" sz="2400" dirty="0" err="1" smtClean="0"/>
              <a:t>k.s.h</a:t>
            </a:r>
            <a:r>
              <a:rPr lang="pl-PL" sz="2400" dirty="0" smtClean="0"/>
              <a:t>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dirty="0" smtClean="0"/>
              <a:t>PUNKT KONTAKTOWY</a:t>
            </a:r>
            <a:endParaRPr lang="pl-PL" sz="2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algn="just"/>
            <a:r>
              <a:rPr lang="pl-PL" sz="2400" dirty="0" smtClean="0"/>
              <a:t>regulacje wprowadzone do ustawy o swobodzie działalności gospodarczej przez ustawę</a:t>
            </a:r>
            <a:r>
              <a:rPr lang="pl-PL" sz="2400" u="sng" dirty="0" smtClean="0"/>
              <a:t> </a:t>
            </a:r>
            <a:r>
              <a:rPr lang="pl-PL" sz="2400" dirty="0" smtClean="0"/>
              <a:t>o świadczeniu usług na terytorium Rzeczypospolitej Polskiej. Należy wskazać, że obowiązek utworzenia punktów kontaktowych został nałożony na państwa członkowskie przez dyrektywę 2006/123/WE z dnia 12 grudnia 2006 r. dotyczącej usług na rynku wewnętrznym.</a:t>
            </a:r>
          </a:p>
          <a:p>
            <a:pPr algn="just">
              <a:buNone/>
            </a:pPr>
            <a:endParaRPr lang="pl-PL" sz="2400" dirty="0" smtClean="0"/>
          </a:p>
          <a:p>
            <a:pPr algn="just"/>
            <a:r>
              <a:rPr lang="pl-PL" sz="2400" dirty="0" smtClean="0"/>
              <a:t>celem utworzenia punktu kontaktowego stało się umożliwienie dopełnienia określonych procedur i formalności związanych z działalnością gospodarczą oraz zapewnienie dostępu do aktualnych informacji dotyczących sfery związanej z działalnością gospodarczą. </a:t>
            </a:r>
          </a:p>
          <a:p>
            <a:pPr algn="just"/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dirty="0" smtClean="0"/>
              <a:t>PUNKT KONTKTOWY</a:t>
            </a:r>
            <a:endParaRPr lang="pl-PL" sz="2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400" dirty="0" smtClean="0"/>
              <a:t>Organem prowadzącym punkt kontaktowy jest minister właściwy do spraw gospodarki. </a:t>
            </a:r>
            <a:r>
              <a:rPr lang="pl-PL" sz="2400" b="1" dirty="0" smtClean="0"/>
              <a:t>Pojedynczy punkt kontaktowy (PPK) jest prowadzony w formie elektronicznej pod adresem</a:t>
            </a:r>
            <a:r>
              <a:rPr lang="pl-PL" sz="2400" dirty="0" smtClean="0"/>
              <a:t> </a:t>
            </a:r>
            <a:r>
              <a:rPr lang="pl-PL" sz="2400" b="1" u="sng" dirty="0" err="1" smtClean="0">
                <a:hlinkClick r:id="rId2"/>
              </a:rPr>
              <a:t>www.eu-go.gov.pl</a:t>
            </a:r>
            <a:r>
              <a:rPr lang="pl-PL" sz="2400" b="1" u="sng" dirty="0" smtClean="0">
                <a:hlinkClick r:id="rId2"/>
              </a:rPr>
              <a:t>.</a:t>
            </a:r>
            <a:endParaRPr lang="pl-PL" sz="2400" b="1" u="sng" dirty="0" smtClean="0"/>
          </a:p>
          <a:p>
            <a:pPr algn="just"/>
            <a:r>
              <a:rPr lang="pl-PL" sz="2400" dirty="0" smtClean="0"/>
              <a:t>Punkt kontaktowy nie prowadzi doradztwa w indywidualnych sprawach.</a:t>
            </a:r>
          </a:p>
          <a:p>
            <a:pPr algn="just"/>
            <a:r>
              <a:rPr lang="pl-PL" sz="2400" dirty="0" smtClean="0"/>
              <a:t>Umożliwienie dopełniania procedur związanych z podejmowaniem, wykonywaniem i zakończeniem działalności gospodarczej jest jednym z zadań pojedynczego punktu kontaktowego (oprócz udzielania informacji, z wyłączeniem procedur odwoławczych)</a:t>
            </a:r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b="1" dirty="0" smtClean="0"/>
              <a:t>Zawieszenie </a:t>
            </a:r>
            <a:r>
              <a:rPr lang="pl-PL" sz="2400" b="1" dirty="0"/>
              <a:t>wykonywania działalności gospodarczej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algn="just"/>
            <a:r>
              <a:rPr lang="pl-PL" sz="2000" dirty="0" smtClean="0"/>
              <a:t>Art. 14a </a:t>
            </a:r>
            <a:r>
              <a:rPr lang="pl-PL" sz="2000" dirty="0" err="1" smtClean="0"/>
              <a:t>u.s.d.g</a:t>
            </a:r>
            <a:r>
              <a:rPr lang="pl-PL" sz="2000" dirty="0" smtClean="0"/>
              <a:t>. </a:t>
            </a:r>
          </a:p>
          <a:p>
            <a:pPr algn="just"/>
            <a:r>
              <a:rPr lang="pl-PL" sz="2000" dirty="0" smtClean="0"/>
              <a:t>Dokonując </a:t>
            </a:r>
            <a:r>
              <a:rPr lang="pl-PL" sz="2000" dirty="0"/>
              <a:t>wyjaśnienia pojęcia </a:t>
            </a:r>
            <a:r>
              <a:rPr lang="pl-PL" sz="2000" b="1" dirty="0"/>
              <a:t>zawieszenia działalności gospodarczej, należy wskazać, że jest to czasowe zaprzestanie przez przedsiębiorcę wykonywania działalności gospodarczej</a:t>
            </a:r>
            <a:r>
              <a:rPr lang="pl-PL" sz="2000" dirty="0"/>
              <a:t>. Okres zawieszenia to zatem czas „przestoju", swoistej przerwy w wykonywaniu działalności </a:t>
            </a:r>
            <a:r>
              <a:rPr lang="pl-PL" sz="2000" dirty="0" smtClean="0"/>
              <a:t>gospodarczej.</a:t>
            </a:r>
          </a:p>
          <a:p>
            <a:pPr algn="just"/>
            <a:endParaRPr lang="pl-PL" sz="2000" dirty="0" smtClean="0"/>
          </a:p>
          <a:p>
            <a:r>
              <a:rPr lang="pl-PL" sz="2000" dirty="0"/>
              <a:t>Do charakterystycznych cech instytucji zawieszenia wykonywania działalności gospodarczej należy:</a:t>
            </a:r>
          </a:p>
          <a:p>
            <a:pPr>
              <a:buNone/>
            </a:pPr>
            <a:r>
              <a:rPr lang="pl-PL" sz="2000" dirty="0"/>
              <a:t>1) zaprzestanie wykonywania działalności gospodarczej na określony czas bez potrzeby wykazywania jakichkolwiek przyczyn (powodów) jej zawieszenia;</a:t>
            </a:r>
          </a:p>
          <a:p>
            <a:pPr>
              <a:buNone/>
            </a:pPr>
            <a:r>
              <a:rPr lang="pl-PL" sz="2000" dirty="0"/>
              <a:t>2) prawo do wznowienia działalności gospodarczej w momencie dogodnym dla przedsiębiorcy (do 24 miesięcy od dnia zawieszenia);</a:t>
            </a:r>
          </a:p>
          <a:p>
            <a:pPr>
              <a:buNone/>
            </a:pPr>
            <a:r>
              <a:rPr lang="pl-PL" sz="2000" dirty="0"/>
              <a:t>3) zachowanie w okresie zawieszenia określonych uprawnień związanych z wykonywaniem działalności gospodarczej.</a:t>
            </a:r>
          </a:p>
          <a:p>
            <a:pPr algn="just"/>
            <a:endParaRPr lang="pl-P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hlinkClick r:id="rId2"/>
              </a:rPr>
              <a:t>https://</a:t>
            </a:r>
            <a:r>
              <a:rPr lang="pl-PL" dirty="0" smtClean="0">
                <a:hlinkClick r:id="rId2"/>
              </a:rPr>
              <a:t>www.youtube.com/watch?v=fi5svZRmFP4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sz="3100" b="1" dirty="0" smtClean="0"/>
              <a:t>Zawieszenie wykonywania działalności gospodarczej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l-PL" sz="2400" b="1" dirty="0" smtClean="0"/>
              <a:t>     Przez </a:t>
            </a:r>
            <a:r>
              <a:rPr lang="pl-PL" sz="2400" b="1" dirty="0"/>
              <a:t>zawieszenie wykonywania działalności gospodarczej należy rozumieć przerwanie wykonywania tej działalności </a:t>
            </a:r>
            <a:r>
              <a:rPr lang="pl-PL" sz="2400" b="1" i="1" dirty="0"/>
              <a:t>sensu largo</a:t>
            </a:r>
            <a:r>
              <a:rPr lang="pl-PL" sz="2400" b="1" dirty="0"/>
              <a:t> na określony okres (czas określony ustawowo), w czasie którego jednak przedsiębiorca ma zarówno prawo, jak i obowiązek dokonywania pewnych czynności związanych z działalnością gospodarczą prowadzoną przed jej zawieszeniem (dotyczących tej działalności).</a:t>
            </a:r>
            <a:endParaRPr lang="pl-PL" sz="2400" dirty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pl-PL" sz="2800" dirty="0" smtClean="0"/>
              <a:t> </a:t>
            </a:r>
            <a:r>
              <a:rPr lang="pl-PL" sz="2800" b="1" dirty="0" smtClean="0"/>
              <a:t>Zawieszenie wykonywania działalności gospodarczej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5112568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buNone/>
            </a:pPr>
            <a:r>
              <a:rPr lang="pl-PL" dirty="0" smtClean="0"/>
              <a:t>     Ustawodawca</a:t>
            </a:r>
            <a:r>
              <a:rPr lang="pl-PL" dirty="0"/>
              <a:t>, umożliwiając przedsiębiorcom zawieszenie wykonywania działalności gospodarczej, ustanowił jednocześnie </a:t>
            </a:r>
            <a:r>
              <a:rPr lang="pl-PL" b="1" dirty="0"/>
              <a:t>warunki, których spełnienie pozwala na skorzystanie z tej instytucji</a:t>
            </a:r>
            <a:r>
              <a:rPr lang="pl-PL" dirty="0"/>
              <a:t>. Do warunków zawieszenia wykonywania działalności należy zaliczyć</a:t>
            </a:r>
            <a:r>
              <a:rPr lang="pl-PL" dirty="0" smtClean="0"/>
              <a:t>:</a:t>
            </a:r>
          </a:p>
          <a:p>
            <a:pPr algn="just">
              <a:lnSpc>
                <a:spcPct val="120000"/>
              </a:lnSpc>
              <a:buNone/>
            </a:pPr>
            <a:endParaRPr lang="pl-PL" dirty="0"/>
          </a:p>
          <a:p>
            <a:pPr algn="just">
              <a:lnSpc>
                <a:spcPct val="120000"/>
              </a:lnSpc>
              <a:buNone/>
            </a:pPr>
            <a:r>
              <a:rPr lang="pl-PL" dirty="0"/>
              <a:t>1) niezatrudnianie pracowników;</a:t>
            </a:r>
          </a:p>
          <a:p>
            <a:pPr algn="just">
              <a:lnSpc>
                <a:spcPct val="120000"/>
              </a:lnSpc>
              <a:buNone/>
            </a:pPr>
            <a:r>
              <a:rPr lang="pl-PL" dirty="0"/>
              <a:t>2) termin zawieszenia;</a:t>
            </a:r>
          </a:p>
          <a:p>
            <a:pPr algn="just">
              <a:lnSpc>
                <a:spcPct val="120000"/>
              </a:lnSpc>
              <a:buNone/>
            </a:pPr>
            <a:r>
              <a:rPr lang="pl-PL" dirty="0"/>
              <a:t>3) zaprzestanie wykonywania działalności gospodarczej </a:t>
            </a:r>
            <a:r>
              <a:rPr lang="pl-PL" i="1" dirty="0"/>
              <a:t>sensu largo</a:t>
            </a:r>
            <a:r>
              <a:rPr lang="pl-PL" dirty="0"/>
              <a:t>;</a:t>
            </a:r>
          </a:p>
          <a:p>
            <a:pPr algn="just">
              <a:lnSpc>
                <a:spcPct val="120000"/>
              </a:lnSpc>
              <a:buNone/>
            </a:pPr>
            <a:r>
              <a:rPr lang="pl-PL" dirty="0"/>
              <a:t>4) wniosek o wpis informacji o zawieszeniu wykonywania działalności gospodarczej, który jest wnioskiem o zmianę wpisu – zob. art. 32 ust. 1 ustawy (zastąpił zgłoszenie informacji o zawieszeniu wykonywania działalności gospodarczej)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sz="3100" b="1" dirty="0" smtClean="0"/>
              <a:t>Zawieszenie </a:t>
            </a:r>
            <a:r>
              <a:rPr lang="pl-PL" sz="3100" b="1" dirty="0"/>
              <a:t>wykonywania działalności gospodarczej w formie spółki cywilnej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525963"/>
          </a:xfrm>
        </p:spPr>
        <p:txBody>
          <a:bodyPr/>
          <a:lstStyle/>
          <a:p>
            <a:pPr algn="just">
              <a:buNone/>
            </a:pPr>
            <a:r>
              <a:rPr lang="pl-PL" sz="2400" dirty="0" smtClean="0"/>
              <a:t>    Ustawodawca </a:t>
            </a:r>
            <a:r>
              <a:rPr lang="pl-PL" sz="2400" dirty="0"/>
              <a:t>postanowił, że w przypadku wykonywania działalności gospodarczej w formie spółki cywilnej zawieszenie jej wykonywania jest skuteczne pod warunkiem jej zawieszenia przez wszystkich wspólników.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 </a:t>
            </a:r>
            <a:r>
              <a:rPr lang="pl-PL" sz="2700" b="1" dirty="0"/>
              <a:t>W</a:t>
            </a:r>
            <a:r>
              <a:rPr lang="pl-PL" sz="2700" b="1" dirty="0" smtClean="0"/>
              <a:t>pływ </a:t>
            </a:r>
            <a:r>
              <a:rPr lang="pl-PL" sz="2700" b="1" dirty="0"/>
              <a:t>zawieszenia wykonywania działalności gospodarczej na obowiązki o charakterze publicznoprawnym</a:t>
            </a:r>
            <a:r>
              <a:rPr lang="pl-PL" sz="2700" dirty="0"/>
              <a:t>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844824"/>
            <a:ext cx="8229600" cy="452596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l-PL" sz="2400" u="sng" dirty="0"/>
              <a:t>Istotne znaczenie ma ustalenie momentu, od kiedy zawieszenie wywiera wpływ na te zobowiązania.</a:t>
            </a:r>
          </a:p>
          <a:p>
            <a:pPr algn="just">
              <a:buNone/>
            </a:pPr>
            <a:r>
              <a:rPr lang="pl-PL" sz="2000" dirty="0" smtClean="0"/>
              <a:t>      </a:t>
            </a:r>
          </a:p>
          <a:p>
            <a:pPr algn="just">
              <a:buNone/>
            </a:pPr>
            <a:r>
              <a:rPr lang="pl-PL" sz="2400" dirty="0" smtClean="0"/>
              <a:t>Początek </a:t>
            </a:r>
            <a:r>
              <a:rPr lang="pl-PL" sz="2400" dirty="0"/>
              <a:t>okresu zawieszenia rozpoczyna się od dnia wskazanego we wniosku o wpis informacji o zawieszeniu wykonywania działalności gospodarczej (który nie może być wcześniejszy niż dzień jego złożenia). Od złożenia tego wniosku biegnie termin zawieszenia, który trwa do dnia złożenia wniosku o wpis informacji o wznowieniu wykonywania działalności gospodarczej (zob. art. 14a ust. 6 ustawy). Ustawodawca zatem wyraźnie określił początkowy i końcowy okres zawieszenia wykonywania działalności gospodarczej.</a:t>
            </a:r>
            <a:endParaRPr lang="pl-PL" sz="2000" dirty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>
            <a:noAutofit/>
          </a:bodyPr>
          <a:lstStyle/>
          <a:p>
            <a:r>
              <a:rPr lang="pl-PL" sz="2400" b="1" dirty="0" smtClean="0"/>
              <a:t>Wpływ zawieszenia wykonywania działalności gospodarczej na obowiązki o charakterze publicznoprawnym</a:t>
            </a:r>
            <a:r>
              <a:rPr lang="pl-PL" sz="2400" dirty="0" smtClean="0"/>
              <a:t>.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pl-PL" sz="2000" dirty="0"/>
              <a:t>W okresie zawieszenia wykonywania działalności gospodarczej przedsiębiorca ma prawo do:</a:t>
            </a:r>
          </a:p>
          <a:p>
            <a:pPr algn="just">
              <a:buNone/>
            </a:pPr>
            <a:r>
              <a:rPr lang="pl-PL" sz="2000" dirty="0"/>
              <a:t>1) podejmowania działań w celu zachowania lub zabezpieczenia źródła przychodów (w szczególności może dochodzić należności pieniężnych w postępowaniu sądowym, egzekucyjnym, ugodowym);</a:t>
            </a:r>
          </a:p>
          <a:p>
            <a:pPr algn="just">
              <a:buNone/>
            </a:pPr>
            <a:r>
              <a:rPr lang="pl-PL" sz="2000" dirty="0"/>
              <a:t>2) przyjmowania należności lub regulowania zobowiązań powstałych przed datą zawieszenia wykonywania działalności gospodarczej;</a:t>
            </a:r>
          </a:p>
          <a:p>
            <a:pPr algn="just">
              <a:buNone/>
            </a:pPr>
            <a:r>
              <a:rPr lang="pl-PL" sz="2000" dirty="0"/>
              <a:t>3) dysponowania własnym majątkiem, w szczególności do zbywania własnych środków trwałych i wyposażenia;</a:t>
            </a:r>
          </a:p>
          <a:p>
            <a:pPr algn="just">
              <a:buNone/>
            </a:pPr>
            <a:r>
              <a:rPr lang="pl-PL" sz="2000" dirty="0"/>
              <a:t>4) uczestniczenia w postępowaniach sądowych, podatkowych i administracyjnych związanych z działalnością gospodarczą wykonywaną przed jej zawieszeniem;</a:t>
            </a:r>
          </a:p>
          <a:p>
            <a:pPr algn="just">
              <a:buNone/>
            </a:pPr>
            <a:r>
              <a:rPr lang="pl-PL" sz="2000" dirty="0"/>
              <a:t>5) osiągania przychodów finansowych, także z działalności prowadzonej przed zawieszeniem wykonywania działalności gospodarczej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400" b="1" dirty="0" smtClean="0"/>
              <a:t>Wpływ zawieszenia wykonywania działalności gospodarczej na obowiązki o charakterze publicznoprawnym</a:t>
            </a:r>
            <a:r>
              <a:rPr lang="pl-PL" sz="2400" dirty="0" smtClean="0"/>
              <a:t>.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l-PL" sz="2400" dirty="0"/>
              <a:t>W okresie zawieszenia wykonywania działalności gospodarczej przedsiębiorca ma obowiązek:</a:t>
            </a:r>
          </a:p>
          <a:p>
            <a:pPr algn="just">
              <a:buNone/>
            </a:pPr>
            <a:r>
              <a:rPr lang="pl-PL" sz="2400" dirty="0"/>
              <a:t>1) podporządkowania się obowiązkom nakazanym przepisami prawa;</a:t>
            </a:r>
          </a:p>
          <a:p>
            <a:pPr algn="just">
              <a:buNone/>
            </a:pPr>
            <a:r>
              <a:rPr lang="pl-PL" sz="2400" dirty="0"/>
              <a:t>2) poddania się kontroli na zasadach przewidzianych dla przedsiębiorców wykonujących działalność gospodarczą;</a:t>
            </a:r>
          </a:p>
          <a:p>
            <a:pPr algn="just">
              <a:buNone/>
            </a:pPr>
            <a:r>
              <a:rPr lang="pl-PL" sz="2400" dirty="0"/>
              <a:t>3) uczestniczenia w postępowaniach sądowych, postępowaniach podatkowych i administracyjnych związanych z działalnością gospodarczą wykonywaną przed jej zawieszeniem.</a:t>
            </a:r>
          </a:p>
          <a:p>
            <a:endParaRPr lang="pl-P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400" b="1" dirty="0" smtClean="0"/>
              <a:t>Wpływ zawieszenia wykonywania działalności gospodarczej na obowiązki o charakterze publicznoprawnym</a:t>
            </a:r>
            <a:r>
              <a:rPr lang="pl-PL" sz="2400" dirty="0" smtClean="0"/>
              <a:t>.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700808"/>
            <a:ext cx="8229600" cy="4525963"/>
          </a:xfrm>
        </p:spPr>
        <p:txBody>
          <a:bodyPr>
            <a:normAutofit/>
          </a:bodyPr>
          <a:lstStyle/>
          <a:p>
            <a:pPr marL="457200" indent="-457200" algn="just">
              <a:buNone/>
            </a:pPr>
            <a:r>
              <a:rPr lang="pl-PL" sz="2400" dirty="0" smtClean="0"/>
              <a:t>Zawieszenie </a:t>
            </a:r>
            <a:r>
              <a:rPr lang="pl-PL" sz="2400" dirty="0"/>
              <a:t>wykonywania działalności gospodarczej nie zwalnia przedsiębiorcy z obowiązku uregulowania </a:t>
            </a:r>
            <a:r>
              <a:rPr lang="pl-PL" sz="2400" dirty="0" smtClean="0"/>
              <a:t>wszystkich zobowiązań </a:t>
            </a:r>
            <a:r>
              <a:rPr lang="pl-PL" sz="2400" dirty="0"/>
              <a:t>o charakterze publicznoprawnym. </a:t>
            </a:r>
            <a:endParaRPr lang="pl-PL" sz="2400" dirty="0" smtClean="0"/>
          </a:p>
          <a:p>
            <a:pPr marL="457200" indent="-457200" algn="just">
              <a:buNone/>
            </a:pPr>
            <a:r>
              <a:rPr lang="pl-PL" sz="2400" dirty="0" smtClean="0"/>
              <a:t>Pomimo </a:t>
            </a:r>
            <a:r>
              <a:rPr lang="pl-PL" sz="2400" dirty="0"/>
              <a:t>bowiem zawieszenia wykonywania działalności gospodarczej przedsiębiorca ma obowiązek wywiązywania się z zobowiązań podatkowych, w szczególności zapłaty </a:t>
            </a:r>
            <a:r>
              <a:rPr lang="pl-PL" sz="2400" u="sng" dirty="0"/>
              <a:t>podatku dochodowego od osób fizycznych, podatku CIT, podatku VAT, złożenia rocznego zeznania </a:t>
            </a:r>
            <a:r>
              <a:rPr lang="pl-PL" sz="2400" u="sng" dirty="0" smtClean="0"/>
              <a:t>podatkowego.</a:t>
            </a:r>
            <a:endParaRPr lang="pl-PL" sz="24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553</Words>
  <Application>Microsoft Office PowerPoint</Application>
  <PresentationFormat>Pokaz na ekranie (4:3)</PresentationFormat>
  <Paragraphs>93</Paragraphs>
  <Slides>20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1" baseType="lpstr">
      <vt:lpstr>Motyw pakietu Office</vt:lpstr>
      <vt:lpstr>Prawo Publiczne Gospodarcze SSA III</vt:lpstr>
      <vt:lpstr>Zawieszenie wykonywania działalności gospodarczej </vt:lpstr>
      <vt:lpstr>Zawieszenie wykonywania działalności gospodarczej </vt:lpstr>
      <vt:lpstr> Zawieszenie wykonywania działalności gospodarczej</vt:lpstr>
      <vt:lpstr>Zawieszenie wykonywania działalności gospodarczej w formie spółki cywilnej </vt:lpstr>
      <vt:lpstr> Wpływ zawieszenia wykonywania działalności gospodarczej na obowiązki o charakterze publicznoprawnym.</vt:lpstr>
      <vt:lpstr>Wpływ zawieszenia wykonywania działalności gospodarczej na obowiązki o charakterze publicznoprawnym.</vt:lpstr>
      <vt:lpstr>Wpływ zawieszenia wykonywania działalności gospodarczej na obowiązki o charakterze publicznoprawnym.</vt:lpstr>
      <vt:lpstr>Wpływ zawieszenia wykonywania działalności gospodarczej na obowiązki o charakterze publicznoprawnym.</vt:lpstr>
      <vt:lpstr>Obowiązek uzyskania wpisu w rejestrach i ewidencjach specjalnych (NIP, REGON)</vt:lpstr>
      <vt:lpstr>Obowiązek dotyczące sposobu wykonywania działalności gospodarczej</vt:lpstr>
      <vt:lpstr>Slajd 12</vt:lpstr>
      <vt:lpstr>Obowiązek dotyczące sposobu wykonywania działalności gospodarczej</vt:lpstr>
      <vt:lpstr>Obowiązki dotyczące dokonywania transakcji pieniężnych</vt:lpstr>
      <vt:lpstr>Obowiązek przedsiębiorców dotyczący oznaczenia przedsiębiorcy - FIRMA</vt:lpstr>
      <vt:lpstr>Slajd 16</vt:lpstr>
      <vt:lpstr>Slajd 17</vt:lpstr>
      <vt:lpstr>PUNKT KONTAKTOWY</vt:lpstr>
      <vt:lpstr>PUNKT KONTKTOWY</vt:lpstr>
      <vt:lpstr>Slajd 20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Publiczne Gospodarcze SSA III</dc:title>
  <dc:creator>user</dc:creator>
  <cp:lastModifiedBy>user</cp:lastModifiedBy>
  <cp:revision>32</cp:revision>
  <dcterms:created xsi:type="dcterms:W3CDTF">2014-12-02T19:58:18Z</dcterms:created>
  <dcterms:modified xsi:type="dcterms:W3CDTF">2014-12-10T19:53:31Z</dcterms:modified>
</cp:coreProperties>
</file>