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56" r:id="rId2"/>
    <p:sldId id="257" r:id="rId3"/>
    <p:sldId id="268" r:id="rId4"/>
    <p:sldId id="258" r:id="rId5"/>
    <p:sldId id="259" r:id="rId6"/>
    <p:sldId id="264" r:id="rId7"/>
    <p:sldId id="266" r:id="rId8"/>
    <p:sldId id="267" r:id="rId9"/>
    <p:sldId id="283" r:id="rId10"/>
    <p:sldId id="281" r:id="rId11"/>
    <p:sldId id="282" r:id="rId12"/>
    <p:sldId id="260" r:id="rId13"/>
    <p:sldId id="269" r:id="rId14"/>
    <p:sldId id="270" r:id="rId15"/>
    <p:sldId id="271" r:id="rId16"/>
    <p:sldId id="273" r:id="rId17"/>
    <p:sldId id="274" r:id="rId18"/>
    <p:sldId id="275" r:id="rId19"/>
    <p:sldId id="276" r:id="rId20"/>
    <p:sldId id="277" r:id="rId21"/>
    <p:sldId id="265" r:id="rId22"/>
    <p:sldId id="261" r:id="rId23"/>
    <p:sldId id="262" r:id="rId24"/>
    <p:sldId id="272" r:id="rId25"/>
    <p:sldId id="278" r:id="rId26"/>
    <p:sldId id="279" r:id="rId27"/>
    <p:sldId id="280" r:id="rId28"/>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 pośredni 2 — Ak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 pośredni 2 — Ak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Styl pośredni 2 — Ak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Styl jasny 2 — Ak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Styl jasny 2 — Ak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08FB837D-C827-4EFA-A057-4D05807E0F7C}" styleName="Styl z motywem 1 — Ak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12C25B-1639-413D-9573-40CF2BD276B2}" type="datetimeFigureOut">
              <a:rPr lang="pl-PL" smtClean="0"/>
              <a:pPr/>
              <a:t>2014-11-07</a:t>
            </a:fld>
            <a:endParaRPr lang="pl-PL"/>
          </a:p>
        </p:txBody>
      </p:sp>
      <p:sp>
        <p:nvSpPr>
          <p:cNvPr id="4" name="Symbol zastępczy obrazu slajd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6" name="Symbol zastępczy stop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6030BC5-48C0-477B-B191-A85870D9B7E5}" type="slidenum">
              <a:rPr lang="pl-PL" smtClean="0"/>
              <a:pPr/>
              <a:t>‹#›</a:t>
            </a:fld>
            <a:endParaRPr lang="pl-P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normAutofit/>
          </a:bodyPr>
          <a:lstStyle/>
          <a:p>
            <a:endParaRPr lang="pl-PL" dirty="0"/>
          </a:p>
        </p:txBody>
      </p:sp>
      <p:sp>
        <p:nvSpPr>
          <p:cNvPr id="4" name="Symbol zastępczy numeru slajdu 3"/>
          <p:cNvSpPr>
            <a:spLocks noGrp="1"/>
          </p:cNvSpPr>
          <p:nvPr>
            <p:ph type="sldNum" sz="quarter" idx="10"/>
          </p:nvPr>
        </p:nvSpPr>
        <p:spPr/>
        <p:txBody>
          <a:bodyPr/>
          <a:lstStyle/>
          <a:p>
            <a:fld id="{B6030BC5-48C0-477B-B191-A85870D9B7E5}" type="slidenum">
              <a:rPr lang="pl-PL" smtClean="0"/>
              <a:pPr/>
              <a:t>9</a:t>
            </a:fld>
            <a:endParaRPr lang="pl-PL"/>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D677A7CE-A825-4B9B-9C14-7D06386620CE}" type="datetimeFigureOut">
              <a:rPr lang="pl-PL" smtClean="0"/>
              <a:pPr/>
              <a:t>2014-11-07</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980F55D3-0266-45C0-9A14-E8D389139861}" type="slidenum">
              <a:rPr lang="pl-PL" smtClean="0"/>
              <a:pPr/>
              <a:t>‹#›</a:t>
            </a:fld>
            <a:endParaRPr 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77A7CE-A825-4B9B-9C14-7D06386620CE}" type="datetimeFigureOut">
              <a:rPr lang="pl-PL" smtClean="0"/>
              <a:pPr/>
              <a:t>2014-11-07</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0F55D3-0266-45C0-9A14-E8D389139861}" type="slidenum">
              <a:rPr lang="pl-PL" smtClean="0"/>
              <a:pPr/>
              <a:t>‹#›</a:t>
            </a:fld>
            <a:endParaRPr lang="pl-P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548680"/>
            <a:ext cx="7772400" cy="5040559"/>
          </a:xfrm>
        </p:spPr>
        <p:txBody>
          <a:bodyPr>
            <a:normAutofit/>
          </a:bodyPr>
          <a:lstStyle/>
          <a:p>
            <a:r>
              <a:rPr lang="pl-PL" sz="2800" b="1" dirty="0" smtClean="0"/>
              <a:t>Prawo Publiczne Gospodarcze (SSA III) </a:t>
            </a:r>
            <a:r>
              <a:rPr lang="pl-PL" sz="2800" dirty="0" smtClean="0">
                <a:latin typeface="Times New Roman" pitchFamily="18" charset="0"/>
                <a:cs typeface="Times New Roman" pitchFamily="18" charset="0"/>
              </a:rPr>
              <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1.Pojęcie </a:t>
            </a:r>
            <a:r>
              <a:rPr lang="pl-PL" sz="2800" dirty="0">
                <a:latin typeface="Times New Roman" pitchFamily="18" charset="0"/>
                <a:cs typeface="Times New Roman" pitchFamily="18" charset="0"/>
              </a:rPr>
              <a:t>działalności </a:t>
            </a:r>
            <a:r>
              <a:rPr lang="pl-PL" sz="2800" dirty="0" smtClean="0">
                <a:latin typeface="Times New Roman" pitchFamily="18" charset="0"/>
                <a:cs typeface="Times New Roman" pitchFamily="18" charset="0"/>
              </a:rPr>
              <a:t>gospodarczej.</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2.Pojęcie przedsiębiorcy </a:t>
            </a:r>
            <a:r>
              <a:rPr lang="pl-PL" sz="2800" dirty="0">
                <a:latin typeface="Times New Roman" pitchFamily="18" charset="0"/>
                <a:cs typeface="Times New Roman" pitchFamily="18" charset="0"/>
              </a:rPr>
              <a:t>i </a:t>
            </a:r>
            <a:r>
              <a:rPr lang="pl-PL" sz="2800" dirty="0" smtClean="0">
                <a:latin typeface="Times New Roman" pitchFamily="18" charset="0"/>
                <a:cs typeface="Times New Roman" pitchFamily="18" charset="0"/>
              </a:rPr>
              <a:t>przedsiębiorstwa.</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
            </a:r>
            <a:br>
              <a:rPr lang="pl-PL" sz="2800" dirty="0" smtClean="0">
                <a:latin typeface="Times New Roman" pitchFamily="18" charset="0"/>
                <a:cs typeface="Times New Roman" pitchFamily="18" charset="0"/>
              </a:rPr>
            </a:br>
            <a:r>
              <a:rPr lang="pl-PL" sz="2800" dirty="0" smtClean="0">
                <a:latin typeface="Times New Roman" pitchFamily="18" charset="0"/>
                <a:cs typeface="Times New Roman" pitchFamily="18" charset="0"/>
              </a:rPr>
              <a:t>3.Oddziały </a:t>
            </a:r>
            <a:r>
              <a:rPr lang="pl-PL" sz="2800" dirty="0">
                <a:latin typeface="Times New Roman" pitchFamily="18" charset="0"/>
                <a:cs typeface="Times New Roman" pitchFamily="18" charset="0"/>
              </a:rPr>
              <a:t>i </a:t>
            </a:r>
            <a:r>
              <a:rPr lang="pl-PL" sz="2800" dirty="0" smtClean="0">
                <a:latin typeface="Times New Roman" pitchFamily="18" charset="0"/>
                <a:cs typeface="Times New Roman" pitchFamily="18" charset="0"/>
              </a:rPr>
              <a:t>przedstawicielstwa przedsiębiorców </a:t>
            </a:r>
            <a:r>
              <a:rPr lang="pl-PL" sz="2800" dirty="0">
                <a:latin typeface="Times New Roman" pitchFamily="18" charset="0"/>
                <a:cs typeface="Times New Roman" pitchFamily="18" charset="0"/>
              </a:rPr>
              <a:t>zagranicznych.</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1600" dirty="0" smtClean="0">
                <a:latin typeface="Times New Roman" pitchFamily="18" charset="0"/>
                <a:cs typeface="Times New Roman" pitchFamily="18" charset="0"/>
              </a:rPr>
              <a:t>USTAWA </a:t>
            </a:r>
            <a:br>
              <a:rPr lang="pl-PL" sz="1600" dirty="0" smtClean="0">
                <a:latin typeface="Times New Roman" pitchFamily="18" charset="0"/>
                <a:cs typeface="Times New Roman" pitchFamily="18" charset="0"/>
              </a:rPr>
            </a:br>
            <a:r>
              <a:rPr lang="pl-PL" sz="1600" dirty="0" smtClean="0">
                <a:latin typeface="Times New Roman" pitchFamily="18" charset="0"/>
                <a:cs typeface="Times New Roman" pitchFamily="18" charset="0"/>
              </a:rPr>
              <a:t>z dnia 4 marca 2010 r. </a:t>
            </a:r>
            <a:br>
              <a:rPr lang="pl-PL" sz="1600" dirty="0" smtClean="0">
                <a:latin typeface="Times New Roman" pitchFamily="18" charset="0"/>
                <a:cs typeface="Times New Roman" pitchFamily="18" charset="0"/>
              </a:rPr>
            </a:br>
            <a:r>
              <a:rPr lang="pl-PL" sz="1600" dirty="0" smtClean="0">
                <a:latin typeface="Times New Roman" pitchFamily="18" charset="0"/>
                <a:cs typeface="Times New Roman" pitchFamily="18" charset="0"/>
              </a:rPr>
              <a:t>o świadczeniu usług na terytorium Rzeczypospolitej Polskiej</a:t>
            </a:r>
            <a:endParaRPr lang="pl-PL" sz="16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268760"/>
            <a:ext cx="8229600" cy="4857403"/>
          </a:xfrm>
        </p:spPr>
        <p:txBody>
          <a:bodyPr>
            <a:normAutofit/>
          </a:bodyPr>
          <a:lstStyle/>
          <a:p>
            <a:pPr algn="just">
              <a:buNone/>
            </a:pPr>
            <a:r>
              <a:rPr lang="pl-PL" sz="1600" dirty="0" smtClean="0">
                <a:latin typeface="Times New Roman" pitchFamily="18" charset="0"/>
                <a:cs typeface="Times New Roman" pitchFamily="18" charset="0"/>
              </a:rPr>
              <a:t>Art. 2. </a:t>
            </a:r>
          </a:p>
          <a:p>
            <a:pPr algn="just">
              <a:buNone/>
            </a:pPr>
            <a:r>
              <a:rPr lang="pl-PL" sz="1600" dirty="0" smtClean="0">
                <a:latin typeface="Times New Roman" pitchFamily="18" charset="0"/>
                <a:cs typeface="Times New Roman" pitchFamily="18" charset="0"/>
              </a:rPr>
              <a:t>1. Użyte w ustawie określenia oznaczają: </a:t>
            </a:r>
          </a:p>
          <a:p>
            <a:pPr algn="just">
              <a:buNone/>
            </a:pPr>
            <a:r>
              <a:rPr lang="pl-PL" sz="1600" dirty="0" smtClean="0">
                <a:latin typeface="Times New Roman" pitchFamily="18" charset="0"/>
                <a:cs typeface="Times New Roman" pitchFamily="18" charset="0"/>
              </a:rPr>
              <a:t>1) usługa – świadczenie wykonywane przez usługodawcę na własny rachunek,  zwykle za wynagrodzeniem, w szczególności usługi budowlane, handlowe  oraz usługi świadczone w ramach wykonywanego zawodu; </a:t>
            </a:r>
          </a:p>
          <a:p>
            <a:pPr algn="just">
              <a:buNone/>
            </a:pPr>
            <a:r>
              <a:rPr lang="pl-PL" sz="1600" dirty="0" smtClean="0">
                <a:latin typeface="Times New Roman" pitchFamily="18" charset="0"/>
                <a:cs typeface="Times New Roman" pitchFamily="18" charset="0"/>
              </a:rPr>
              <a:t>2) usługodawca: </a:t>
            </a:r>
          </a:p>
          <a:p>
            <a:pPr algn="just">
              <a:buNone/>
            </a:pPr>
            <a:r>
              <a:rPr lang="pl-PL" sz="1600" dirty="0" smtClean="0">
                <a:latin typeface="Times New Roman" pitchFamily="18" charset="0"/>
                <a:cs typeface="Times New Roman" pitchFamily="18" charset="0"/>
              </a:rPr>
              <a:t>a) osobę fizyczną, osobę prawną albo jednostkę organizacyjną nieposiadającą osobowości prawnej, z innego państwa członkowskiego, nieprowadzącą działalności gospodarczej, która czasowo oferuje lub świadczy usługę na terytorium Rzeczypospolitej Polskiej,</a:t>
            </a:r>
          </a:p>
          <a:p>
            <a:pPr algn="just">
              <a:buNone/>
            </a:pPr>
            <a:r>
              <a:rPr lang="pl-PL" sz="1600" dirty="0" smtClean="0">
                <a:latin typeface="Times New Roman" pitchFamily="18" charset="0"/>
                <a:cs typeface="Times New Roman" pitchFamily="18" charset="0"/>
              </a:rPr>
              <a:t>b) przedsiębiorcę z innego państwa członkowskiego, który wykonuje działalność gospodarczą zgodnie z obowiązującymi w tym państwie przepisami, a na terytorium Rzeczypospolitej Polskiej czasowo oferuje lub świadczy usługę,</a:t>
            </a:r>
          </a:p>
          <a:p>
            <a:pPr algn="just">
              <a:buNone/>
            </a:pPr>
            <a:r>
              <a:rPr lang="pl-PL" sz="1600" dirty="0" smtClean="0">
                <a:latin typeface="Times New Roman" pitchFamily="18" charset="0"/>
                <a:cs typeface="Times New Roman" pitchFamily="18" charset="0"/>
              </a:rPr>
              <a:t>c) osobę fizyczną, osobę prawną albo jednostkę organizacyjną nieposiadającą osobowości prawnej, która posiada siedzibę lub miejsce zamieszkania na terytorium Rzeczypospolitej Polskiej, nieprowadzącą działalności gospodarczej, oferującą lub świadczącą usługę;</a:t>
            </a:r>
          </a:p>
          <a:p>
            <a:pPr algn="just">
              <a:buNone/>
            </a:pPr>
            <a:r>
              <a:rPr lang="pl-PL" sz="1600" dirty="0" smtClean="0">
                <a:latin typeface="Times New Roman" pitchFamily="18" charset="0"/>
                <a:cs typeface="Times New Roman" pitchFamily="18" charset="0"/>
              </a:rPr>
              <a:t>3) usługobiorca – osobę fizyczną, osobę prawną albo jednostkę organizacyjną nieposiadającą osobowości prawnej z państwa członkowskiego, korzystającą lub zamierzającą skorzystać z usługi świadczonej przez usługodawcę;</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8229600" cy="1143000"/>
          </a:xfrm>
        </p:spPr>
        <p:txBody>
          <a:bodyPr>
            <a:noAutofit/>
          </a:bodyPr>
          <a:lstStyle/>
          <a:p>
            <a:r>
              <a:rPr lang="pl-PL" sz="2000" dirty="0" smtClean="0">
                <a:latin typeface="Times New Roman" pitchFamily="18" charset="0"/>
                <a:cs typeface="Times New Roman" pitchFamily="18" charset="0"/>
              </a:rPr>
              <a:t>Różnice pomiędzy przepisami ustawy o swobodzie działalności gospodarczej a przepisami ustawy o świadczeniu usług na terytorium RP</a:t>
            </a:r>
            <a:endParaRPr lang="pl-PL" sz="2000"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pPr>
              <a:buNone/>
            </a:pPr>
            <a:endParaRPr lang="pl-PL" sz="2000" dirty="0"/>
          </a:p>
        </p:txBody>
      </p:sp>
      <p:graphicFrame>
        <p:nvGraphicFramePr>
          <p:cNvPr id="5" name="Tabela 4"/>
          <p:cNvGraphicFramePr>
            <a:graphicFrameLocks noGrp="1"/>
          </p:cNvGraphicFramePr>
          <p:nvPr/>
        </p:nvGraphicFramePr>
        <p:xfrm>
          <a:off x="251520" y="1052736"/>
          <a:ext cx="8532440" cy="5119708"/>
        </p:xfrm>
        <a:graphic>
          <a:graphicData uri="http://schemas.openxmlformats.org/drawingml/2006/table">
            <a:tbl>
              <a:tblPr firstRow="1" bandRow="1">
                <a:tableStyleId>{08FB837D-C827-4EFA-A057-4D05807E0F7C}</a:tableStyleId>
              </a:tblPr>
              <a:tblGrid>
                <a:gridCol w="1440160"/>
                <a:gridCol w="2826060"/>
                <a:gridCol w="2133110"/>
                <a:gridCol w="2133110"/>
              </a:tblGrid>
              <a:tr h="882988">
                <a:tc>
                  <a:txBody>
                    <a:bodyPr/>
                    <a:lstStyle/>
                    <a:p>
                      <a:endParaRPr lang="pl-PL" dirty="0"/>
                    </a:p>
                  </a:txBody>
                  <a:tcPr/>
                </a:tc>
                <a:tc>
                  <a:txBody>
                    <a:bodyPr/>
                    <a:lstStyle/>
                    <a:p>
                      <a:r>
                        <a:rPr lang="pl-PL" dirty="0" smtClean="0"/>
                        <a:t>aspekt przedmiotowy</a:t>
                      </a:r>
                      <a:endParaRPr lang="pl-PL" dirty="0"/>
                    </a:p>
                  </a:txBody>
                  <a:tcPr/>
                </a:tc>
                <a:tc>
                  <a:txBody>
                    <a:bodyPr/>
                    <a:lstStyle/>
                    <a:p>
                      <a:r>
                        <a:rPr lang="pl-PL" dirty="0" smtClean="0"/>
                        <a:t>aspekt</a:t>
                      </a:r>
                    </a:p>
                    <a:p>
                      <a:r>
                        <a:rPr lang="pl-PL" dirty="0" smtClean="0"/>
                        <a:t>podmiotowy</a:t>
                      </a:r>
                      <a:endParaRPr lang="pl-PL" dirty="0"/>
                    </a:p>
                  </a:txBody>
                  <a:tcPr/>
                </a:tc>
                <a:tc>
                  <a:txBody>
                    <a:bodyPr/>
                    <a:lstStyle/>
                    <a:p>
                      <a:r>
                        <a:rPr lang="pl-PL" dirty="0" smtClean="0"/>
                        <a:t>aspekt </a:t>
                      </a:r>
                    </a:p>
                    <a:p>
                      <a:r>
                        <a:rPr lang="pl-PL" dirty="0" smtClean="0"/>
                        <a:t>definicyjny</a:t>
                      </a:r>
                      <a:endParaRPr lang="pl-PL" dirty="0"/>
                    </a:p>
                  </a:txBody>
                  <a:tcPr/>
                </a:tc>
              </a:tr>
              <a:tr h="1850574">
                <a:tc>
                  <a:txBody>
                    <a:bodyPr/>
                    <a:lstStyle/>
                    <a:p>
                      <a:r>
                        <a:rPr lang="pl-PL" sz="1600" dirty="0" smtClean="0"/>
                        <a:t>ustawa</a:t>
                      </a:r>
                      <a:r>
                        <a:rPr lang="pl-PL" sz="1600" baseline="0" dirty="0" smtClean="0"/>
                        <a:t> o świadczeniu usług</a:t>
                      </a:r>
                      <a:endParaRPr lang="pl-PL" sz="1600" dirty="0"/>
                    </a:p>
                  </a:txBody>
                  <a:tcPr/>
                </a:tc>
                <a:tc>
                  <a:txBody>
                    <a:bodyPr/>
                    <a:lstStyle/>
                    <a:p>
                      <a:r>
                        <a:rPr lang="pl-PL" sz="1400" dirty="0" smtClean="0"/>
                        <a:t>Usługi jako świadczenie</a:t>
                      </a:r>
                      <a:r>
                        <a:rPr lang="pl-PL" sz="1400" baseline="0" dirty="0" smtClean="0"/>
                        <a:t> wykonywane przez usługodawcę na własny rachunek, zwykle za wynagrodzeniem, w szczególności usługi budowlane, handlowe, działalność zawodowa </a:t>
                      </a:r>
                    </a:p>
                    <a:p>
                      <a:r>
                        <a:rPr lang="pl-PL" sz="1400" b="1" baseline="0" dirty="0" smtClean="0"/>
                        <a:t>(węższy zakres)</a:t>
                      </a:r>
                      <a:endParaRPr lang="pl-PL" sz="1400" b="1" dirty="0"/>
                    </a:p>
                  </a:txBody>
                  <a:tcPr/>
                </a:tc>
                <a:tc>
                  <a:txBody>
                    <a:bodyPr/>
                    <a:lstStyle/>
                    <a:p>
                      <a:r>
                        <a:rPr lang="pl-PL" sz="1400" dirty="0" smtClean="0"/>
                        <a:t>Podmioty, które nie prowadzą działalności gospodarczej oraz przedsiębiorcy z innych państw</a:t>
                      </a:r>
                      <a:r>
                        <a:rPr lang="pl-PL" sz="1400" baseline="0" dirty="0" smtClean="0"/>
                        <a:t> członkowskich, którzy wykonują działalność z ob. w tych państwach przepisami a na ter. RP czasowo oferują/świadczą usługi</a:t>
                      </a:r>
                      <a:endParaRPr lang="pl-PL" sz="1400" dirty="0"/>
                    </a:p>
                  </a:txBody>
                  <a:tcPr/>
                </a:tc>
                <a:tc>
                  <a:txBody>
                    <a:bodyPr/>
                    <a:lstStyle/>
                    <a:p>
                      <a:r>
                        <a:rPr lang="pl-PL" dirty="0" smtClean="0"/>
                        <a:t>Objęcie</a:t>
                      </a:r>
                      <a:r>
                        <a:rPr lang="pl-PL" baseline="0" dirty="0" smtClean="0"/>
                        <a:t> zakresem pojęcia usługi, usług świadczonych nieodpłatnie.</a:t>
                      </a:r>
                      <a:endParaRPr lang="pl-PL" dirty="0"/>
                    </a:p>
                  </a:txBody>
                  <a:tcPr/>
                </a:tc>
              </a:tr>
              <a:tr h="1949974">
                <a:tc>
                  <a:txBody>
                    <a:bodyPr/>
                    <a:lstStyle/>
                    <a:p>
                      <a:r>
                        <a:rPr lang="pl-PL" sz="1600" dirty="0" smtClean="0"/>
                        <a:t>ustawa o swobodzie działalności gospodarczej</a:t>
                      </a:r>
                      <a:endParaRPr lang="pl-PL" sz="1600" dirty="0"/>
                    </a:p>
                  </a:txBody>
                  <a:tcPr/>
                </a:tc>
                <a:tc>
                  <a:txBody>
                    <a:bodyPr/>
                    <a:lstStyle/>
                    <a:p>
                      <a:r>
                        <a:rPr lang="pl-PL" sz="1400" dirty="0" smtClean="0"/>
                        <a:t>Działalność gospodarcza</a:t>
                      </a:r>
                      <a:r>
                        <a:rPr lang="pl-PL" sz="1400" baseline="0" dirty="0" smtClean="0"/>
                        <a:t> jako zarobkowa działalność wytwórcza, budowlana, handlowa, usługowa oraz poszukiwanie, rozpoznawanie oraz wydobywanie kopalin ze złóż, a także działalność zawodowa, wykonywana w sposób zorganizowany i ciągły. </a:t>
                      </a:r>
                    </a:p>
                    <a:p>
                      <a:r>
                        <a:rPr lang="pl-PL" sz="1400" b="1" baseline="0" dirty="0" smtClean="0"/>
                        <a:t>(szerszy zakres)</a:t>
                      </a:r>
                      <a:endParaRPr lang="pl-PL" sz="1400" b="1" dirty="0"/>
                    </a:p>
                  </a:txBody>
                  <a:tcPr/>
                </a:tc>
                <a:tc>
                  <a:txBody>
                    <a:bodyPr/>
                    <a:lstStyle/>
                    <a:p>
                      <a:r>
                        <a:rPr lang="pl-PL" dirty="0" smtClean="0"/>
                        <a:t>Przedsiębiorcy polscy,</a:t>
                      </a:r>
                    </a:p>
                    <a:p>
                      <a:r>
                        <a:rPr lang="pl-PL" dirty="0" smtClean="0"/>
                        <a:t>Przedsiębiorcy zagraniczni</a:t>
                      </a:r>
                      <a:endParaRPr lang="pl-PL" dirty="0"/>
                    </a:p>
                  </a:txBody>
                  <a:tcPr/>
                </a:tc>
                <a:tc>
                  <a:txBody>
                    <a:bodyPr/>
                    <a:lstStyle/>
                    <a:p>
                      <a:r>
                        <a:rPr lang="pl-PL" dirty="0" smtClean="0"/>
                        <a:t>Działalność gospodarczą</a:t>
                      </a:r>
                      <a:r>
                        <a:rPr lang="pl-PL" baseline="0" dirty="0" smtClean="0"/>
                        <a:t> cechuje zarobkowość</a:t>
                      </a:r>
                      <a:endParaRPr lang="pl-PL" dirty="0"/>
                    </a:p>
                  </a:txBody>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latin typeface="Times New Roman" pitchFamily="18" charset="0"/>
                <a:cs typeface="Times New Roman" pitchFamily="18" charset="0"/>
              </a:rPr>
              <a:t>Definicja przedsiębiorcy</a:t>
            </a:r>
            <a:endParaRPr lang="pl-PL" sz="28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124744"/>
            <a:ext cx="8229600" cy="5001419"/>
          </a:xfrm>
        </p:spPr>
        <p:txBody>
          <a:bodyPr>
            <a:normAutofit/>
          </a:bodyPr>
          <a:lstStyle/>
          <a:p>
            <a:pPr algn="ctr">
              <a:buNone/>
            </a:pPr>
            <a:endParaRPr lang="pl-PL" sz="2000" b="1" dirty="0" smtClean="0">
              <a:latin typeface="Times New Roman" pitchFamily="18" charset="0"/>
              <a:cs typeface="Times New Roman" pitchFamily="18" charset="0"/>
            </a:endParaRPr>
          </a:p>
          <a:p>
            <a:pPr algn="ctr">
              <a:buNone/>
            </a:pPr>
            <a:r>
              <a:rPr lang="pl-PL" sz="2000" b="1" dirty="0" smtClean="0">
                <a:latin typeface="Times New Roman" pitchFamily="18" charset="0"/>
                <a:cs typeface="Times New Roman" pitchFamily="18" charset="0"/>
              </a:rPr>
              <a:t>Art</a:t>
            </a:r>
            <a:r>
              <a:rPr lang="pl-PL" sz="2000" b="1" dirty="0">
                <a:latin typeface="Times New Roman" pitchFamily="18" charset="0"/>
                <a:cs typeface="Times New Roman" pitchFamily="18" charset="0"/>
              </a:rPr>
              <a:t>. 4. </a:t>
            </a:r>
            <a:r>
              <a:rPr lang="pl-PL" sz="2000" b="1" dirty="0" err="1" smtClean="0">
                <a:latin typeface="Times New Roman" pitchFamily="18" charset="0"/>
                <a:cs typeface="Times New Roman" pitchFamily="18" charset="0"/>
              </a:rPr>
              <a:t>u.s.d.g</a:t>
            </a:r>
            <a:r>
              <a:rPr lang="pl-PL" sz="2000" b="1" dirty="0" smtClean="0">
                <a:latin typeface="Times New Roman" pitchFamily="18" charset="0"/>
                <a:cs typeface="Times New Roman" pitchFamily="18" charset="0"/>
              </a:rPr>
              <a:t>.</a:t>
            </a:r>
            <a:endParaRPr lang="pl-PL" sz="2000" b="1" dirty="0">
              <a:latin typeface="Times New Roman" pitchFamily="18" charset="0"/>
              <a:cs typeface="Times New Roman" pitchFamily="18" charset="0"/>
            </a:endParaRPr>
          </a:p>
          <a:p>
            <a:pPr>
              <a:buNone/>
            </a:pPr>
            <a:r>
              <a:rPr lang="pl-PL" sz="2000" dirty="0" smtClean="0">
                <a:latin typeface="Times New Roman" pitchFamily="18" charset="0"/>
                <a:cs typeface="Times New Roman" pitchFamily="18" charset="0"/>
              </a:rPr>
              <a:t>    1</a:t>
            </a:r>
            <a:r>
              <a:rPr lang="pl-PL" sz="2000" dirty="0">
                <a:latin typeface="Times New Roman" pitchFamily="18" charset="0"/>
                <a:cs typeface="Times New Roman" pitchFamily="18" charset="0"/>
              </a:rPr>
              <a:t>. Przedsiębiorcą w rozumieniu ustawy jest osoba fizyczna, osoba prawna i </a:t>
            </a:r>
            <a:r>
              <a:rPr lang="pl-PL" sz="2000" dirty="0" smtClean="0">
                <a:latin typeface="Times New Roman" pitchFamily="18" charset="0"/>
                <a:cs typeface="Times New Roman" pitchFamily="18" charset="0"/>
              </a:rPr>
              <a:t>jednostka </a:t>
            </a:r>
            <a:r>
              <a:rPr lang="pl-PL" sz="2000" dirty="0">
                <a:latin typeface="Times New Roman" pitchFamily="18" charset="0"/>
                <a:cs typeface="Times New Roman" pitchFamily="18" charset="0"/>
              </a:rPr>
              <a:t>organizacyjna niebędąca osobą prawną, której odrębna ustawa przyznaje zdolność prawną – wykonująca we własnym imieniu działalność gospodarczą. </a:t>
            </a:r>
            <a:endParaRPr lang="pl-PL" sz="2000" dirty="0" smtClean="0">
              <a:latin typeface="Times New Roman" pitchFamily="18" charset="0"/>
              <a:cs typeface="Times New Roman" pitchFamily="18" charset="0"/>
            </a:endParaRPr>
          </a:p>
          <a:p>
            <a:pPr>
              <a:buNone/>
            </a:pPr>
            <a:r>
              <a:rPr lang="pl-PL" sz="2000" dirty="0">
                <a:latin typeface="Times New Roman" pitchFamily="18" charset="0"/>
                <a:cs typeface="Times New Roman" pitchFamily="18" charset="0"/>
              </a:rPr>
              <a:t> </a:t>
            </a:r>
            <a:r>
              <a:rPr lang="pl-PL" sz="2000" dirty="0" smtClean="0">
                <a:latin typeface="Times New Roman" pitchFamily="18" charset="0"/>
                <a:cs typeface="Times New Roman" pitchFamily="18" charset="0"/>
              </a:rPr>
              <a:t>    2</a:t>
            </a:r>
            <a:r>
              <a:rPr lang="pl-PL" sz="2000" dirty="0">
                <a:latin typeface="Times New Roman" pitchFamily="18" charset="0"/>
                <a:cs typeface="Times New Roman" pitchFamily="18" charset="0"/>
              </a:rPr>
              <a:t>. Za przedsiębiorców uznaje się także wspólników spółki cywilnej w zakresie </a:t>
            </a:r>
            <a:r>
              <a:rPr lang="pl-PL" sz="2000" dirty="0" smtClean="0">
                <a:latin typeface="Times New Roman" pitchFamily="18" charset="0"/>
                <a:cs typeface="Times New Roman" pitchFamily="18" charset="0"/>
              </a:rPr>
              <a:t>wykonywanej </a:t>
            </a:r>
            <a:r>
              <a:rPr lang="pl-PL" sz="2000" dirty="0">
                <a:latin typeface="Times New Roman" pitchFamily="18" charset="0"/>
                <a:cs typeface="Times New Roman" pitchFamily="18" charset="0"/>
              </a:rPr>
              <a:t>przez nich działalności gospodarczej. </a:t>
            </a:r>
            <a:endParaRPr lang="pl-PL" sz="2000" dirty="0" smtClean="0">
              <a:latin typeface="Times New Roman" pitchFamily="18" charset="0"/>
              <a:cs typeface="Times New Roman" pitchFamily="18" charset="0"/>
            </a:endParaRPr>
          </a:p>
          <a:p>
            <a:pPr>
              <a:buNone/>
            </a:pPr>
            <a:endParaRPr lang="pl-PL" sz="2000" dirty="0" smtClean="0">
              <a:latin typeface="Times New Roman" pitchFamily="18" charset="0"/>
              <a:cs typeface="Times New Roman" pitchFamily="18" charset="0"/>
            </a:endParaRPr>
          </a:p>
          <a:p>
            <a:pPr algn="ctr">
              <a:buNone/>
            </a:pPr>
            <a:r>
              <a:rPr lang="pl-PL" sz="2000" b="1" dirty="0" smtClean="0">
                <a:latin typeface="Times New Roman" pitchFamily="18" charset="0"/>
                <a:cs typeface="Times New Roman" pitchFamily="18" charset="0"/>
              </a:rPr>
              <a:t>Art. 43</a:t>
            </a:r>
            <a:r>
              <a:rPr lang="pl-PL" sz="2000" b="1" baseline="30000" dirty="0" smtClean="0">
                <a:latin typeface="Times New Roman" pitchFamily="18" charset="0"/>
                <a:cs typeface="Times New Roman" pitchFamily="18" charset="0"/>
              </a:rPr>
              <a:t>1 </a:t>
            </a:r>
            <a:r>
              <a:rPr lang="pl-PL" sz="2000" b="1" dirty="0" smtClean="0">
                <a:latin typeface="Times New Roman" pitchFamily="18" charset="0"/>
                <a:cs typeface="Times New Roman" pitchFamily="18" charset="0"/>
              </a:rPr>
              <a:t> k.c.</a:t>
            </a:r>
            <a:endParaRPr lang="pl-PL" sz="2000" b="1" dirty="0">
              <a:latin typeface="Times New Roman" pitchFamily="18" charset="0"/>
              <a:cs typeface="Times New Roman" pitchFamily="18" charset="0"/>
            </a:endParaRPr>
          </a:p>
          <a:p>
            <a:pPr>
              <a:buNone/>
            </a:pPr>
            <a:r>
              <a:rPr lang="pl-PL" sz="2000" dirty="0" smtClean="0"/>
              <a:t>      </a:t>
            </a:r>
            <a:r>
              <a:rPr lang="pl-PL" sz="2000" dirty="0" smtClean="0">
                <a:latin typeface="Times New Roman" pitchFamily="18" charset="0"/>
                <a:cs typeface="Times New Roman" pitchFamily="18" charset="0"/>
              </a:rPr>
              <a:t>Przedsiębiorcą </a:t>
            </a:r>
            <a:r>
              <a:rPr lang="pl-PL" sz="2000" dirty="0">
                <a:latin typeface="Times New Roman" pitchFamily="18" charset="0"/>
                <a:cs typeface="Times New Roman" pitchFamily="18" charset="0"/>
              </a:rPr>
              <a:t>jest osoba fizyczna, osoba prawna i jednostka organizacyjna, o której mowa w art. </a:t>
            </a:r>
            <a:r>
              <a:rPr lang="pl-PL" sz="2000" dirty="0" smtClean="0">
                <a:latin typeface="Times New Roman" pitchFamily="18" charset="0"/>
                <a:cs typeface="Times New Roman" pitchFamily="18" charset="0"/>
              </a:rPr>
              <a:t>33</a:t>
            </a:r>
            <a:r>
              <a:rPr lang="pl-PL" sz="2000" baseline="30000" dirty="0" smtClean="0">
                <a:latin typeface="Times New Roman" pitchFamily="18" charset="0"/>
                <a:cs typeface="Times New Roman" pitchFamily="18" charset="0"/>
              </a:rPr>
              <a:t>1</a:t>
            </a:r>
            <a:r>
              <a:rPr lang="pl-PL" sz="2000" dirty="0" smtClean="0">
                <a:latin typeface="Times New Roman" pitchFamily="18" charset="0"/>
                <a:cs typeface="Times New Roman" pitchFamily="18" charset="0"/>
              </a:rPr>
              <a:t>§ </a:t>
            </a:r>
            <a:r>
              <a:rPr lang="pl-PL" sz="2000" dirty="0">
                <a:latin typeface="Times New Roman" pitchFamily="18" charset="0"/>
                <a:cs typeface="Times New Roman" pitchFamily="18" charset="0"/>
              </a:rPr>
              <a:t>1, prowadząca we własnym imieniu działalność gospodarczą lub zawodową.</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476672"/>
            <a:ext cx="8229600" cy="5649491"/>
          </a:xfrm>
        </p:spPr>
        <p:txBody>
          <a:bodyPr>
            <a:normAutofit/>
          </a:bodyPr>
          <a:lstStyle/>
          <a:p>
            <a:pPr algn="just">
              <a:buNone/>
            </a:pPr>
            <a:r>
              <a:rPr lang="pl-PL" sz="2000" dirty="0" smtClean="0">
                <a:latin typeface="Times New Roman" pitchFamily="18" charset="0"/>
                <a:cs typeface="Times New Roman" pitchFamily="18" charset="0"/>
              </a:rPr>
              <a:t>Cechy przedsiębiorcy</a:t>
            </a:r>
          </a:p>
          <a:p>
            <a:pPr algn="just">
              <a:buNone/>
            </a:pPr>
            <a:endParaRPr lang="pl-PL" sz="2000" dirty="0" smtClean="0">
              <a:latin typeface="Times New Roman" pitchFamily="18" charset="0"/>
              <a:cs typeface="Times New Roman" pitchFamily="18" charset="0"/>
            </a:endParaRPr>
          </a:p>
          <a:p>
            <a:pPr>
              <a:buNone/>
            </a:pPr>
            <a:r>
              <a:rPr lang="pl-PL" sz="2000" dirty="0" smtClean="0">
                <a:latin typeface="Times New Roman" pitchFamily="18" charset="0"/>
                <a:cs typeface="Times New Roman" pitchFamily="18" charset="0"/>
              </a:rPr>
              <a:t>• działalność we własnym imieniu </a:t>
            </a:r>
          </a:p>
          <a:p>
            <a:pPr>
              <a:buNone/>
            </a:pPr>
            <a:r>
              <a:rPr lang="pl-PL" sz="2000" dirty="0" smtClean="0">
                <a:latin typeface="Times New Roman" pitchFamily="18" charset="0"/>
                <a:cs typeface="Times New Roman" pitchFamily="18" charset="0"/>
              </a:rPr>
              <a:t>- działalność musi być prowadzona przez podmiot w sensie prawnym. </a:t>
            </a:r>
          </a:p>
          <a:p>
            <a:pPr>
              <a:buNone/>
            </a:pPr>
            <a:r>
              <a:rPr lang="pl-PL" sz="2000" dirty="0" smtClean="0">
                <a:latin typeface="Times New Roman" pitchFamily="18" charset="0"/>
                <a:cs typeface="Times New Roman" pitchFamily="18" charset="0"/>
              </a:rPr>
              <a:t>- podmiot wszelkie prawa i obowiązki związane z działalnością nabywa bezpośrednio </a:t>
            </a:r>
          </a:p>
          <a:p>
            <a:pPr>
              <a:buFontTx/>
              <a:buChar char="-"/>
            </a:pPr>
            <a:r>
              <a:rPr lang="pl-PL" sz="2000" dirty="0" smtClean="0">
                <a:latin typeface="Times New Roman" pitchFamily="18" charset="0"/>
                <a:cs typeface="Times New Roman" pitchFamily="18" charset="0"/>
              </a:rPr>
              <a:t>samodzielność oznacza możliwość podejmowania decyzji samoistnie (niezależnie od czyichś wpływów)</a:t>
            </a:r>
          </a:p>
          <a:p>
            <a:pPr>
              <a:buFontTx/>
              <a:buChar char="-"/>
            </a:pPr>
            <a:endParaRPr lang="pl-PL" sz="2000" dirty="0" smtClean="0">
              <a:latin typeface="Times New Roman" pitchFamily="18" charset="0"/>
              <a:cs typeface="Times New Roman" pitchFamily="18" charset="0"/>
            </a:endParaRPr>
          </a:p>
          <a:p>
            <a:pPr algn="just">
              <a:buNone/>
            </a:pPr>
            <a:r>
              <a:rPr lang="pl-PL" sz="2000" dirty="0" smtClean="0">
                <a:latin typeface="Times New Roman" pitchFamily="18" charset="0"/>
                <a:cs typeface="Times New Roman" pitchFamily="18" charset="0"/>
              </a:rPr>
              <a:t>    OBECNIE NIE MA WYMOGU, ABY DZIAŁALNOŚĆ GOSPODARCZA BYŁA PROWADZONA NA WŁASNY RACHUNEK.</a:t>
            </a:r>
          </a:p>
          <a:p>
            <a:pPr algn="just">
              <a:buNone/>
            </a:pPr>
            <a:endParaRPr lang="pl-PL" sz="2000" dirty="0" smtClean="0">
              <a:latin typeface="Times New Roman" pitchFamily="18" charset="0"/>
              <a:cs typeface="Times New Roman" pitchFamily="18" charset="0"/>
            </a:endParaRPr>
          </a:p>
          <a:p>
            <a:pPr algn="just">
              <a:buNone/>
            </a:pPr>
            <a:r>
              <a:rPr lang="pl-PL" sz="2000" dirty="0" smtClean="0">
                <a:latin typeface="Times New Roman" pitchFamily="18" charset="0"/>
                <a:cs typeface="Times New Roman" pitchFamily="18" charset="0"/>
              </a:rPr>
              <a:t>• cechy działalności gospodarczej (zarobkowość, zorganizowany i ciągły charakter)</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100" dirty="0" smtClean="0">
                <a:latin typeface="Times New Roman" pitchFamily="18" charset="0"/>
                <a:cs typeface="Times New Roman" pitchFamily="18" charset="0"/>
              </a:rPr>
              <a:t>Kategorie podmiotowe przedsiębiorców (1)</a:t>
            </a:r>
            <a:r>
              <a:rPr lang="pl-PL" dirty="0" smtClean="0"/>
              <a:t/>
            </a:r>
            <a:br>
              <a:rPr lang="pl-PL" dirty="0" smtClean="0"/>
            </a:br>
            <a:endParaRPr lang="pl-PL" dirty="0"/>
          </a:p>
        </p:txBody>
      </p:sp>
      <p:sp>
        <p:nvSpPr>
          <p:cNvPr id="3" name="Symbol zastępczy zawartości 2"/>
          <p:cNvSpPr>
            <a:spLocks noGrp="1"/>
          </p:cNvSpPr>
          <p:nvPr>
            <p:ph idx="1"/>
          </p:nvPr>
        </p:nvSpPr>
        <p:spPr>
          <a:xfrm>
            <a:off x="457200" y="1052736"/>
            <a:ext cx="8229600" cy="5073427"/>
          </a:xfrm>
        </p:spPr>
        <p:txBody>
          <a:bodyPr>
            <a:normAutofit fontScale="70000" lnSpcReduction="20000"/>
          </a:bodyPr>
          <a:lstStyle/>
          <a:p>
            <a:pPr marL="514350" indent="-514350" algn="just">
              <a:buAutoNum type="arabicPeriod"/>
            </a:pPr>
            <a:r>
              <a:rPr lang="pl-PL" dirty="0" smtClean="0">
                <a:latin typeface="Times New Roman" pitchFamily="18" charset="0"/>
                <a:cs typeface="Times New Roman" pitchFamily="18" charset="0"/>
              </a:rPr>
              <a:t>Osoby fizyczne – (zdolność prawna, zdolność do czynności prawnych, małoletni przedsiębiorcy – problem koncesji</a:t>
            </a:r>
          </a:p>
          <a:p>
            <a:pPr marL="514350" indent="-514350" algn="just">
              <a:buNone/>
            </a:pPr>
            <a:endParaRPr lang="pl-PL" dirty="0" smtClean="0">
              <a:latin typeface="Times New Roman" pitchFamily="18" charset="0"/>
              <a:cs typeface="Times New Roman" pitchFamily="18" charset="0"/>
            </a:endParaRPr>
          </a:p>
          <a:p>
            <a:pPr algn="just">
              <a:buNone/>
            </a:pPr>
            <a:r>
              <a:rPr lang="pl-PL" dirty="0" smtClean="0">
                <a:latin typeface="Times New Roman" pitchFamily="18" charset="0"/>
                <a:cs typeface="Times New Roman" pitchFamily="18" charset="0"/>
              </a:rPr>
              <a:t>2.    Osoby prawne – wymóg ustawowej podstawy osobowości, określenie zadań, wydzielenie strukturalne (tworzenie, znoszenie), minimalne wymagania majątkowe, organy osoby prawnej.</a:t>
            </a:r>
          </a:p>
          <a:p>
            <a:pPr algn="just">
              <a:buNone/>
            </a:pPr>
            <a:r>
              <a:rPr lang="pl-PL" dirty="0" smtClean="0">
                <a:latin typeface="Times New Roman" pitchFamily="18" charset="0"/>
                <a:cs typeface="Times New Roman" pitchFamily="18" charset="0"/>
              </a:rPr>
              <a:t>•  Systemy tworzenia osób prawnych: fundacyjny (prz. państwowe), korporacyjny (spółki, spółdzielnie).</a:t>
            </a:r>
          </a:p>
          <a:p>
            <a:pPr algn="just">
              <a:buNone/>
            </a:pPr>
            <a:r>
              <a:rPr lang="pl-PL" dirty="0" smtClean="0">
                <a:latin typeface="Times New Roman" pitchFamily="18" charset="0"/>
                <a:cs typeface="Times New Roman" pitchFamily="18" charset="0"/>
              </a:rPr>
              <a:t>•   Podmiotowość cywilnoprawna, administracyjnoprawna.</a:t>
            </a:r>
          </a:p>
          <a:p>
            <a:pPr algn="just">
              <a:buNone/>
            </a:pPr>
            <a:r>
              <a:rPr lang="pl-PL" dirty="0" smtClean="0">
                <a:latin typeface="Times New Roman" pitchFamily="18" charset="0"/>
                <a:cs typeface="Times New Roman" pitchFamily="18" charset="0"/>
              </a:rPr>
              <a:t>•  Osoby prawne prowadzące działalność gospodarczą (SA, sp. z o.o., przedsiębiorstwa państwowe, spółdzielnie, jednostki badawczo rozwojowe).</a:t>
            </a:r>
          </a:p>
          <a:p>
            <a:pPr algn="just">
              <a:buNone/>
            </a:pPr>
            <a:r>
              <a:rPr lang="pl-PL" dirty="0" smtClean="0">
                <a:latin typeface="Times New Roman" pitchFamily="18" charset="0"/>
                <a:cs typeface="Times New Roman" pitchFamily="18" charset="0"/>
              </a:rPr>
              <a:t>•  Osoby prawne prowadzące działalność gospodarczą akcesoryjnie</a:t>
            </a:r>
          </a:p>
          <a:p>
            <a:pPr algn="just">
              <a:buNone/>
            </a:pPr>
            <a:r>
              <a:rPr lang="pl-PL" dirty="0" smtClean="0">
                <a:latin typeface="Times New Roman" pitchFamily="18" charset="0"/>
                <a:cs typeface="Times New Roman" pitchFamily="18" charset="0"/>
              </a:rPr>
              <a:t>-     stowarzyszenia - realizacja celów statutowych, zakaz podziału zysku miedzy członków</a:t>
            </a:r>
          </a:p>
          <a:p>
            <a:pPr algn="just">
              <a:buNone/>
            </a:pPr>
            <a:r>
              <a:rPr lang="pl-PL" dirty="0" smtClean="0">
                <a:latin typeface="Times New Roman" pitchFamily="18" charset="0"/>
                <a:cs typeface="Times New Roman" pitchFamily="18" charset="0"/>
              </a:rPr>
              <a:t>-     fundacje</a:t>
            </a:r>
            <a:endParaRPr lang="pl-PL"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100" dirty="0" smtClean="0">
                <a:latin typeface="Times New Roman" pitchFamily="18" charset="0"/>
                <a:cs typeface="Times New Roman" pitchFamily="18" charset="0"/>
              </a:rPr>
              <a:t>Kategorie podmiotowe przedsiębiorców (2)</a:t>
            </a:r>
            <a:r>
              <a:rPr lang="pl-PL" dirty="0" smtClean="0"/>
              <a:t/>
            </a:r>
            <a:br>
              <a:rPr lang="pl-PL" dirty="0" smtClean="0"/>
            </a:br>
            <a:endParaRPr lang="pl-PL" dirty="0"/>
          </a:p>
        </p:txBody>
      </p:sp>
      <p:sp>
        <p:nvSpPr>
          <p:cNvPr id="3" name="Symbol zastępczy zawartości 2"/>
          <p:cNvSpPr>
            <a:spLocks noGrp="1"/>
          </p:cNvSpPr>
          <p:nvPr>
            <p:ph idx="1"/>
          </p:nvPr>
        </p:nvSpPr>
        <p:spPr>
          <a:xfrm>
            <a:off x="457200" y="1052736"/>
            <a:ext cx="8229600" cy="5073427"/>
          </a:xfrm>
        </p:spPr>
        <p:txBody>
          <a:bodyPr>
            <a:normAutofit fontScale="62500" lnSpcReduction="20000"/>
          </a:bodyPr>
          <a:lstStyle/>
          <a:p>
            <a:pPr algn="just">
              <a:buNone/>
            </a:pPr>
            <a:r>
              <a:rPr lang="pl-PL" dirty="0" smtClean="0">
                <a:latin typeface="Times New Roman" pitchFamily="18" charset="0"/>
                <a:cs typeface="Times New Roman" pitchFamily="18" charset="0"/>
              </a:rPr>
              <a:t>3.  Jednostki bez osobowości prawnej, ułomne osoby prawne, ustawowy przymiot zdolności prawnej - spółka jawna, partnerska, komandytowa, komandytowo-akcyjna (zdolność prawna, nabywanie praw majątkowych, odrębna firma)</a:t>
            </a:r>
          </a:p>
          <a:p>
            <a:pPr algn="just">
              <a:buNone/>
            </a:pPr>
            <a:endParaRPr lang="pl-PL" dirty="0" smtClean="0">
              <a:latin typeface="Times New Roman" pitchFamily="18" charset="0"/>
              <a:cs typeface="Times New Roman" pitchFamily="18" charset="0"/>
            </a:endParaRPr>
          </a:p>
          <a:p>
            <a:pPr algn="just">
              <a:buNone/>
            </a:pPr>
            <a:r>
              <a:rPr lang="pl-PL" dirty="0" smtClean="0">
                <a:latin typeface="Times New Roman" pitchFamily="18" charset="0"/>
                <a:cs typeface="Times New Roman" pitchFamily="18" charset="0"/>
              </a:rPr>
              <a:t>      Zakłady budżetowe, gospodarstwa pomocnicze - brak statusu przedsiębiorcy, prowadzenie działalności gospodarczej we własnym imieniu, na rachunek osoby prawnej (ustawa o finansach publicznych)</a:t>
            </a:r>
          </a:p>
          <a:p>
            <a:pPr algn="just">
              <a:buNone/>
            </a:pPr>
            <a:r>
              <a:rPr lang="pl-PL" dirty="0" smtClean="0">
                <a:latin typeface="Times New Roman" pitchFamily="18" charset="0"/>
                <a:cs typeface="Times New Roman" pitchFamily="18" charset="0"/>
              </a:rPr>
              <a:t>- reprezentacja SP lub jednostki samorządu terytorialnego w</a:t>
            </a:r>
          </a:p>
          <a:p>
            <a:pPr algn="just">
              <a:buNone/>
            </a:pPr>
            <a:r>
              <a:rPr lang="pl-PL" dirty="0" smtClean="0">
                <a:latin typeface="Times New Roman" pitchFamily="18" charset="0"/>
                <a:cs typeface="Times New Roman" pitchFamily="18" charset="0"/>
              </a:rPr>
              <a:t>granicach upoważnienia,</a:t>
            </a:r>
          </a:p>
          <a:p>
            <a:pPr algn="just">
              <a:buNone/>
            </a:pPr>
            <a:r>
              <a:rPr lang="pl-PL" dirty="0" smtClean="0">
                <a:latin typeface="Times New Roman" pitchFamily="18" charset="0"/>
                <a:cs typeface="Times New Roman" pitchFamily="18" charset="0"/>
              </a:rPr>
              <a:t>- odpłatna działalność, pokrywanie kosztów z przychodów,</a:t>
            </a:r>
          </a:p>
          <a:p>
            <a:pPr algn="just">
              <a:buNone/>
            </a:pPr>
            <a:r>
              <a:rPr lang="pl-PL" dirty="0" smtClean="0">
                <a:latin typeface="Times New Roman" pitchFamily="18" charset="0"/>
                <a:cs typeface="Times New Roman" pitchFamily="18" charset="0"/>
              </a:rPr>
              <a:t>- ustanawiane przez organy administracji rządowej lub samorządu,</a:t>
            </a:r>
          </a:p>
          <a:p>
            <a:pPr algn="just">
              <a:buFontTx/>
              <a:buChar char="-"/>
            </a:pPr>
            <a:r>
              <a:rPr lang="pl-PL" dirty="0" smtClean="0">
                <a:latin typeface="Times New Roman" pitchFamily="18" charset="0"/>
                <a:cs typeface="Times New Roman" pitchFamily="18" charset="0"/>
              </a:rPr>
              <a:t>prawo do trwałego zarządu nieruchomościami</a:t>
            </a:r>
          </a:p>
          <a:p>
            <a:pPr algn="just">
              <a:buFontTx/>
              <a:buChar char="-"/>
            </a:pPr>
            <a:r>
              <a:rPr lang="pl-PL" dirty="0" smtClean="0">
                <a:latin typeface="Times New Roman" pitchFamily="18" charset="0"/>
                <a:cs typeface="Times New Roman" pitchFamily="18" charset="0"/>
              </a:rPr>
              <a:t>zakłady budżetowe nie są jednostkami organizacyjnymi, którym przepisy przyznają  zdolność prawną, nie posiadają zatem statusu przedsiębiorcy.</a:t>
            </a:r>
            <a:endParaRPr lang="pl-PL"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100" dirty="0" smtClean="0">
                <a:latin typeface="Times New Roman" pitchFamily="18" charset="0"/>
                <a:cs typeface="Times New Roman" pitchFamily="18" charset="0"/>
              </a:rPr>
              <a:t>Działalność gospodarcza osób zagranicznych (1)</a:t>
            </a:r>
            <a:r>
              <a:rPr lang="pl-PL" dirty="0" smtClean="0">
                <a:latin typeface="Times New Roman" pitchFamily="18" charset="0"/>
                <a:cs typeface="Times New Roman" pitchFamily="18" charset="0"/>
              </a:rPr>
              <a:t/>
            </a:r>
            <a:br>
              <a:rPr lang="pl-PL" dirty="0" smtClean="0">
                <a:latin typeface="Times New Roman" pitchFamily="18" charset="0"/>
                <a:cs typeface="Times New Roman" pitchFamily="18" charset="0"/>
              </a:rPr>
            </a:br>
            <a:endParaRPr lang="pl-PL"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052736"/>
            <a:ext cx="8229600" cy="5472608"/>
          </a:xfrm>
        </p:spPr>
        <p:txBody>
          <a:bodyPr>
            <a:normAutofit fontScale="55000" lnSpcReduction="20000"/>
          </a:bodyPr>
          <a:lstStyle/>
          <a:p>
            <a:pPr>
              <a:buNone/>
            </a:pPr>
            <a:r>
              <a:rPr lang="pl-PL" dirty="0" smtClean="0">
                <a:latin typeface="Times New Roman" pitchFamily="18" charset="0"/>
                <a:cs typeface="Times New Roman" pitchFamily="18" charset="0"/>
              </a:rPr>
              <a:t>•    Osoby zagraniczne (fizyczne, prawne, jednostki posiadające zdolność prawną bez osobowości prawnej) z Unii Europejskiej (EOG) – działalność gospodarcza na takich zasadach jak przedsiębiorcy polscy (standard narodowy)</a:t>
            </a:r>
          </a:p>
          <a:p>
            <a:pPr>
              <a:buNone/>
            </a:pPr>
            <a:r>
              <a:rPr lang="pl-PL" dirty="0" smtClean="0">
                <a:latin typeface="Times New Roman" pitchFamily="18" charset="0"/>
                <a:cs typeface="Times New Roman" pitchFamily="18" charset="0"/>
              </a:rPr>
              <a:t>– podstawa art. </a:t>
            </a:r>
            <a:r>
              <a:rPr lang="pl-PL" dirty="0" smtClean="0">
                <a:latin typeface="Times New Roman" pitchFamily="18" charset="0"/>
                <a:cs typeface="Times New Roman" pitchFamily="18" charset="0"/>
              </a:rPr>
              <a:t>49 TFUE (dawny 43 </a:t>
            </a:r>
            <a:r>
              <a:rPr lang="pl-PL" dirty="0" smtClean="0">
                <a:latin typeface="Times New Roman" pitchFamily="18" charset="0"/>
                <a:cs typeface="Times New Roman" pitchFamily="18" charset="0"/>
              </a:rPr>
              <a:t>TWE </a:t>
            </a:r>
            <a:r>
              <a:rPr lang="pl-PL" dirty="0" smtClean="0">
                <a:latin typeface="Times New Roman" pitchFamily="18" charset="0"/>
                <a:cs typeface="Times New Roman" pitchFamily="18" charset="0"/>
              </a:rPr>
              <a:t>-swoboda </a:t>
            </a:r>
            <a:r>
              <a:rPr lang="pl-PL" dirty="0" smtClean="0">
                <a:latin typeface="Times New Roman" pitchFamily="18" charset="0"/>
                <a:cs typeface="Times New Roman" pitchFamily="18" charset="0"/>
              </a:rPr>
              <a:t>przedsiębiorczości), art. 13 SDG</a:t>
            </a:r>
          </a:p>
          <a:p>
            <a:pPr>
              <a:buNone/>
            </a:pPr>
            <a:r>
              <a:rPr lang="pl-PL" dirty="0" smtClean="0">
                <a:latin typeface="Times New Roman" pitchFamily="18" charset="0"/>
                <a:cs typeface="Times New Roman" pitchFamily="18" charset="0"/>
              </a:rPr>
              <a:t>– forma: jednoosobowy przedsiębiorca, spółka, oddział, przedstawicielstwo</a:t>
            </a:r>
          </a:p>
          <a:p>
            <a:pPr>
              <a:buNone/>
            </a:pPr>
            <a:endParaRPr lang="pl-PL" dirty="0" smtClean="0">
              <a:latin typeface="Times New Roman" pitchFamily="18" charset="0"/>
              <a:cs typeface="Times New Roman" pitchFamily="18" charset="0"/>
            </a:endParaRPr>
          </a:p>
          <a:p>
            <a:pPr>
              <a:buNone/>
            </a:pPr>
            <a:r>
              <a:rPr lang="pl-PL" dirty="0" smtClean="0">
                <a:latin typeface="Times New Roman" pitchFamily="18" charset="0"/>
                <a:cs typeface="Times New Roman" pitchFamily="18" charset="0"/>
              </a:rPr>
              <a:t>• Obywatele innych państw (osoby fizyczne)</a:t>
            </a:r>
          </a:p>
          <a:p>
            <a:pPr>
              <a:buNone/>
            </a:pPr>
            <a:r>
              <a:rPr lang="pl-PL" dirty="0" smtClean="0">
                <a:latin typeface="Times New Roman" pitchFamily="18" charset="0"/>
                <a:cs typeface="Times New Roman" pitchFamily="18" charset="0"/>
              </a:rPr>
              <a:t>– zezwolenie na osiedlenie się na terytorium Rzeczypospolitej Polskiej,</a:t>
            </a:r>
          </a:p>
          <a:p>
            <a:pPr>
              <a:buNone/>
            </a:pPr>
            <a:r>
              <a:rPr lang="pl-PL" dirty="0" smtClean="0">
                <a:latin typeface="Times New Roman" pitchFamily="18" charset="0"/>
                <a:cs typeface="Times New Roman" pitchFamily="18" charset="0"/>
              </a:rPr>
              <a:t>– zgoda na pobyt tolerowany</a:t>
            </a:r>
          </a:p>
          <a:p>
            <a:pPr>
              <a:buNone/>
            </a:pPr>
            <a:r>
              <a:rPr lang="pl-PL" dirty="0" smtClean="0">
                <a:latin typeface="Times New Roman" pitchFamily="18" charset="0"/>
                <a:cs typeface="Times New Roman" pitchFamily="18" charset="0"/>
              </a:rPr>
              <a:t>– status uchodźcy</a:t>
            </a:r>
          </a:p>
          <a:p>
            <a:pPr>
              <a:buNone/>
            </a:pPr>
            <a:r>
              <a:rPr lang="pl-PL" dirty="0" smtClean="0">
                <a:latin typeface="Times New Roman" pitchFamily="18" charset="0"/>
                <a:cs typeface="Times New Roman" pitchFamily="18" charset="0"/>
              </a:rPr>
              <a:t>działalność na zasadach przewidzianych dla obywateli polskich.</a:t>
            </a:r>
          </a:p>
          <a:p>
            <a:pPr>
              <a:buNone/>
            </a:pPr>
            <a:endParaRPr lang="pl-PL" dirty="0" smtClean="0">
              <a:latin typeface="Times New Roman" pitchFamily="18" charset="0"/>
              <a:cs typeface="Times New Roman" pitchFamily="18" charset="0"/>
            </a:endParaRPr>
          </a:p>
          <a:p>
            <a:pPr>
              <a:buNone/>
            </a:pPr>
            <a:r>
              <a:rPr lang="pl-PL" dirty="0" smtClean="0">
                <a:latin typeface="Times New Roman" pitchFamily="18" charset="0"/>
                <a:cs typeface="Times New Roman" pitchFamily="18" charset="0"/>
              </a:rPr>
              <a:t>• Inne osoby zagraniczne</a:t>
            </a:r>
          </a:p>
          <a:p>
            <a:pPr>
              <a:buNone/>
            </a:pPr>
            <a:r>
              <a:rPr lang="pl-PL" dirty="0" smtClean="0">
                <a:latin typeface="Times New Roman" pitchFamily="18" charset="0"/>
                <a:cs typeface="Times New Roman" pitchFamily="18" charset="0"/>
              </a:rPr>
              <a:t>- wyłącznie w formie spółki: komandytowej, komandytowo-akcyjnej, z</a:t>
            </a:r>
          </a:p>
          <a:p>
            <a:pPr>
              <a:buNone/>
            </a:pPr>
            <a:r>
              <a:rPr lang="pl-PL" dirty="0" smtClean="0">
                <a:latin typeface="Times New Roman" pitchFamily="18" charset="0"/>
                <a:cs typeface="Times New Roman" pitchFamily="18" charset="0"/>
              </a:rPr>
              <a:t>ograniczoną odpowiedzialnością i akcyjnej,</a:t>
            </a:r>
          </a:p>
          <a:p>
            <a:pPr>
              <a:buNone/>
            </a:pPr>
            <a:r>
              <a:rPr lang="pl-PL" dirty="0" smtClean="0">
                <a:latin typeface="Times New Roman" pitchFamily="18" charset="0"/>
                <a:cs typeface="Times New Roman" pitchFamily="18" charset="0"/>
              </a:rPr>
              <a:t>- przedsiębiorcy zagraniczni mogą tworzyć oddziały,</a:t>
            </a:r>
          </a:p>
          <a:p>
            <a:pPr>
              <a:buNone/>
            </a:pPr>
            <a:r>
              <a:rPr lang="pl-PL" dirty="0" smtClean="0">
                <a:latin typeface="Times New Roman" pitchFamily="18" charset="0"/>
                <a:cs typeface="Times New Roman" pitchFamily="18" charset="0"/>
              </a:rPr>
              <a:t>- wymóg wzajemności na podstawie umów międzynarodowych.</a:t>
            </a:r>
            <a:endParaRPr lang="pl-PL"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3100" dirty="0" smtClean="0">
                <a:latin typeface="Times New Roman" pitchFamily="18" charset="0"/>
                <a:cs typeface="Times New Roman" pitchFamily="18" charset="0"/>
              </a:rPr>
              <a:t>Działalność gospodarcza osób </a:t>
            </a:r>
            <a:r>
              <a:rPr lang="pl-PL" sz="2700" dirty="0" smtClean="0">
                <a:latin typeface="Times New Roman" pitchFamily="18" charset="0"/>
                <a:cs typeface="Times New Roman" pitchFamily="18" charset="0"/>
              </a:rPr>
              <a:t>zagranicznych (2)</a:t>
            </a:r>
            <a:r>
              <a:rPr lang="pl-PL" dirty="0" smtClean="0"/>
              <a:t/>
            </a:r>
            <a:br>
              <a:rPr lang="pl-PL" dirty="0" smtClean="0"/>
            </a:br>
            <a:endParaRPr lang="pl-PL" dirty="0"/>
          </a:p>
        </p:txBody>
      </p:sp>
      <p:sp>
        <p:nvSpPr>
          <p:cNvPr id="3" name="Symbol zastępczy zawartości 2"/>
          <p:cNvSpPr>
            <a:spLocks noGrp="1"/>
          </p:cNvSpPr>
          <p:nvPr>
            <p:ph idx="1"/>
          </p:nvPr>
        </p:nvSpPr>
        <p:spPr>
          <a:xfrm>
            <a:off x="457200" y="1268760"/>
            <a:ext cx="8229600" cy="4857403"/>
          </a:xfrm>
        </p:spPr>
        <p:txBody>
          <a:bodyPr>
            <a:noAutofit/>
          </a:bodyPr>
          <a:lstStyle/>
          <a:p>
            <a:pPr>
              <a:buNone/>
            </a:pPr>
            <a:r>
              <a:rPr lang="pl-PL" sz="1800" b="1" dirty="0" smtClean="0">
                <a:latin typeface="Times New Roman" pitchFamily="18" charset="0"/>
                <a:cs typeface="Times New Roman" pitchFamily="18" charset="0"/>
              </a:rPr>
              <a:t>Oddział zagranicznego przedsiębiorcy</a:t>
            </a:r>
          </a:p>
          <a:p>
            <a:pPr>
              <a:buNone/>
            </a:pPr>
            <a:r>
              <a:rPr lang="pl-PL" sz="1800" dirty="0" smtClean="0">
                <a:latin typeface="Times New Roman" pitchFamily="18" charset="0"/>
                <a:cs typeface="Times New Roman" pitchFamily="18" charset="0"/>
              </a:rPr>
              <a:t>- wyodrębniona jednostka organizacyjna</a:t>
            </a:r>
          </a:p>
          <a:p>
            <a:pPr>
              <a:buNone/>
            </a:pPr>
            <a:r>
              <a:rPr lang="pl-PL" sz="1800" dirty="0" smtClean="0">
                <a:latin typeface="Times New Roman" pitchFamily="18" charset="0"/>
                <a:cs typeface="Times New Roman" pitchFamily="18" charset="0"/>
              </a:rPr>
              <a:t>- zakres działalności przedsiębiorcy zagranicznego</a:t>
            </a:r>
          </a:p>
          <a:p>
            <a:pPr>
              <a:buNone/>
            </a:pPr>
            <a:r>
              <a:rPr lang="pl-PL" sz="1800" dirty="0" smtClean="0">
                <a:latin typeface="Times New Roman" pitchFamily="18" charset="0"/>
                <a:cs typeface="Times New Roman" pitchFamily="18" charset="0"/>
              </a:rPr>
              <a:t>- działalność w imieniu i na rzecz przedsiębiorcy zagranicznego</a:t>
            </a:r>
          </a:p>
          <a:p>
            <a:pPr>
              <a:buNone/>
            </a:pPr>
            <a:r>
              <a:rPr lang="pl-PL" sz="1800" dirty="0" smtClean="0">
                <a:latin typeface="Times New Roman" pitchFamily="18" charset="0"/>
                <a:cs typeface="Times New Roman" pitchFamily="18" charset="0"/>
              </a:rPr>
              <a:t>- wpis do KRS</a:t>
            </a:r>
          </a:p>
          <a:p>
            <a:pPr>
              <a:buNone/>
            </a:pPr>
            <a:r>
              <a:rPr lang="pl-PL" sz="1800" dirty="0" smtClean="0">
                <a:latin typeface="Times New Roman" pitchFamily="18" charset="0"/>
                <a:cs typeface="Times New Roman" pitchFamily="18" charset="0"/>
              </a:rPr>
              <a:t>- oznaczenie „oddział w Polsce”</a:t>
            </a:r>
          </a:p>
          <a:p>
            <a:pPr>
              <a:buNone/>
            </a:pPr>
            <a:r>
              <a:rPr lang="pl-PL" sz="1800" dirty="0" smtClean="0">
                <a:latin typeface="Times New Roman" pitchFamily="18" charset="0"/>
                <a:cs typeface="Times New Roman" pitchFamily="18" charset="0"/>
              </a:rPr>
              <a:t>- obowiązek powołania osoby reprezentującej przedsiębiorcę zagranicznego</a:t>
            </a:r>
          </a:p>
          <a:p>
            <a:pPr>
              <a:buNone/>
            </a:pPr>
            <a:r>
              <a:rPr lang="pl-PL" sz="1800" dirty="0" smtClean="0">
                <a:latin typeface="Times New Roman" pitchFamily="18" charset="0"/>
                <a:cs typeface="Times New Roman" pitchFamily="18" charset="0"/>
              </a:rPr>
              <a:t>- możliwość wydania zakazu działalności oddziału (rażące naruszenia, likwidacja przedsiębiorcy, interes publiczny) – likwidacja oddziału</a:t>
            </a:r>
          </a:p>
          <a:p>
            <a:pPr>
              <a:buNone/>
            </a:pPr>
            <a:r>
              <a:rPr lang="pl-PL" sz="1800" b="1" dirty="0" smtClean="0">
                <a:latin typeface="Times New Roman" pitchFamily="18" charset="0"/>
                <a:cs typeface="Times New Roman" pitchFamily="18" charset="0"/>
              </a:rPr>
              <a:t>Przedstawicielstwo zagranicznego przedsiębiorcy</a:t>
            </a:r>
          </a:p>
          <a:p>
            <a:pPr>
              <a:buNone/>
            </a:pPr>
            <a:r>
              <a:rPr lang="pl-PL" sz="1800" dirty="0" smtClean="0">
                <a:latin typeface="Times New Roman" pitchFamily="18" charset="0"/>
                <a:cs typeface="Times New Roman" pitchFamily="18" charset="0"/>
              </a:rPr>
              <a:t>- reklama i promocja w imieniu i na rzecz przedsiębiorcy</a:t>
            </a:r>
          </a:p>
          <a:p>
            <a:pPr>
              <a:buNone/>
            </a:pPr>
            <a:r>
              <a:rPr lang="pl-PL" sz="1800" dirty="0" smtClean="0">
                <a:latin typeface="Times New Roman" pitchFamily="18" charset="0"/>
                <a:cs typeface="Times New Roman" pitchFamily="18" charset="0"/>
              </a:rPr>
              <a:t>zagranicznego</a:t>
            </a:r>
          </a:p>
          <a:p>
            <a:pPr>
              <a:buNone/>
            </a:pPr>
            <a:r>
              <a:rPr lang="pl-PL" sz="1800" dirty="0" smtClean="0">
                <a:latin typeface="Times New Roman" pitchFamily="18" charset="0"/>
                <a:cs typeface="Times New Roman" pitchFamily="18" charset="0"/>
              </a:rPr>
              <a:t>- wpis do rejestru przedstawicielstw (Min. Gospodarki)</a:t>
            </a:r>
          </a:p>
          <a:p>
            <a:pPr>
              <a:buNone/>
            </a:pPr>
            <a:r>
              <a:rPr lang="pl-PL" sz="1800" dirty="0" smtClean="0">
                <a:latin typeface="Times New Roman" pitchFamily="18" charset="0"/>
                <a:cs typeface="Times New Roman" pitchFamily="18" charset="0"/>
              </a:rPr>
              <a:t>- oznaczenie „przedstawicielstwo w Polsce”</a:t>
            </a:r>
          </a:p>
          <a:p>
            <a:pPr>
              <a:buNone/>
            </a:pPr>
            <a:r>
              <a:rPr lang="pl-PL" sz="1800" dirty="0" smtClean="0">
                <a:latin typeface="Times New Roman" pitchFamily="18" charset="0"/>
                <a:cs typeface="Times New Roman" pitchFamily="18" charset="0"/>
              </a:rPr>
              <a:t>- możliwość likwidacji administracyjnej</a:t>
            </a: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sz="2700" dirty="0" smtClean="0">
                <a:latin typeface="Times New Roman" pitchFamily="18" charset="0"/>
                <a:cs typeface="Times New Roman" pitchFamily="18" charset="0"/>
              </a:rPr>
              <a:t>Mikro-, mali- i średni przedsiębiorcy MMSP</a:t>
            </a:r>
            <a:r>
              <a:rPr lang="pl-PL" dirty="0" smtClean="0"/>
              <a:t/>
            </a:r>
            <a:br>
              <a:rPr lang="pl-PL" dirty="0" smtClean="0"/>
            </a:br>
            <a:endParaRPr lang="pl-PL" dirty="0"/>
          </a:p>
        </p:txBody>
      </p:sp>
      <p:sp>
        <p:nvSpPr>
          <p:cNvPr id="3" name="Symbol zastępczy zawartości 2"/>
          <p:cNvSpPr>
            <a:spLocks noGrp="1"/>
          </p:cNvSpPr>
          <p:nvPr>
            <p:ph idx="1"/>
          </p:nvPr>
        </p:nvSpPr>
        <p:spPr/>
        <p:txBody>
          <a:bodyPr>
            <a:normAutofit/>
          </a:bodyPr>
          <a:lstStyle/>
          <a:p>
            <a:pPr algn="ctr">
              <a:buNone/>
            </a:pPr>
            <a:r>
              <a:rPr lang="pl-PL" sz="2400" b="1" u="sng" dirty="0" smtClean="0">
                <a:latin typeface="Times New Roman" pitchFamily="18" charset="0"/>
                <a:cs typeface="Times New Roman" pitchFamily="18" charset="0"/>
              </a:rPr>
              <a:t> Cele statusu</a:t>
            </a:r>
          </a:p>
          <a:p>
            <a:pPr>
              <a:buNone/>
            </a:pPr>
            <a:r>
              <a:rPr lang="pl-PL" sz="2400" dirty="0" smtClean="0">
                <a:latin typeface="Times New Roman" pitchFamily="18" charset="0"/>
                <a:cs typeface="Times New Roman" pitchFamily="18" charset="0"/>
              </a:rPr>
              <a:t>– dostęp do środków finansowych (kredyty, poręczenia)</a:t>
            </a:r>
          </a:p>
          <a:p>
            <a:pPr>
              <a:buNone/>
            </a:pPr>
            <a:r>
              <a:rPr lang="pl-PL" sz="2400" dirty="0" smtClean="0">
                <a:latin typeface="Times New Roman" pitchFamily="18" charset="0"/>
                <a:cs typeface="Times New Roman" pitchFamily="18" charset="0"/>
              </a:rPr>
              <a:t>– programy rządowe</a:t>
            </a:r>
          </a:p>
          <a:p>
            <a:pPr>
              <a:buNone/>
            </a:pPr>
            <a:r>
              <a:rPr lang="pl-PL" sz="2400" dirty="0" smtClean="0">
                <a:latin typeface="Times New Roman" pitchFamily="18" charset="0"/>
                <a:cs typeface="Times New Roman" pitchFamily="18" charset="0"/>
              </a:rPr>
              <a:t>– wyrównywanie warunków wykonywania działalności</a:t>
            </a:r>
          </a:p>
          <a:p>
            <a:pPr>
              <a:buNone/>
            </a:pPr>
            <a:r>
              <a:rPr lang="pl-PL" sz="2400" dirty="0" smtClean="0">
                <a:latin typeface="Times New Roman" pitchFamily="18" charset="0"/>
                <a:cs typeface="Times New Roman" pitchFamily="18" charset="0"/>
              </a:rPr>
              <a:t>gospodarczej ze względu na obciążenia publicznoprawne</a:t>
            </a:r>
          </a:p>
          <a:p>
            <a:pPr>
              <a:buNone/>
            </a:pPr>
            <a:r>
              <a:rPr lang="pl-PL" sz="2400" dirty="0" smtClean="0">
                <a:latin typeface="Times New Roman" pitchFamily="18" charset="0"/>
                <a:cs typeface="Times New Roman" pitchFamily="18" charset="0"/>
              </a:rPr>
              <a:t>– ułatwianie dostępu do informacji, szkoleń oraz doradztwa</a:t>
            </a:r>
          </a:p>
          <a:p>
            <a:pPr>
              <a:buNone/>
            </a:pPr>
            <a:r>
              <a:rPr lang="pl-PL" sz="2400" dirty="0" smtClean="0">
                <a:latin typeface="Times New Roman" pitchFamily="18" charset="0"/>
                <a:cs typeface="Times New Roman" pitchFamily="18" charset="0"/>
              </a:rPr>
              <a:t>– promowanie współpracy z innymi przedsiębiorcami polskimi i zagranicznymi.</a:t>
            </a:r>
            <a:endParaRPr lang="pl-PL"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400" dirty="0" smtClean="0">
                <a:latin typeface="Times New Roman" pitchFamily="18" charset="0"/>
                <a:cs typeface="Times New Roman" pitchFamily="18" charset="0"/>
              </a:rPr>
              <a:t>Warunki korzystania ze statusu MMSP </a:t>
            </a:r>
            <a:endParaRPr lang="pl-PL" sz="24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268760"/>
            <a:ext cx="8229600" cy="4857403"/>
          </a:xfrm>
        </p:spPr>
        <p:txBody>
          <a:bodyPr>
            <a:normAutofit fontScale="70000" lnSpcReduction="20000"/>
          </a:bodyPr>
          <a:lstStyle/>
          <a:p>
            <a:pPr>
              <a:buNone/>
            </a:pPr>
            <a:endParaRPr lang="pl-PL" dirty="0" smtClean="0">
              <a:latin typeface="Times New Roman" pitchFamily="18" charset="0"/>
              <a:cs typeface="Times New Roman" pitchFamily="18" charset="0"/>
            </a:endParaRPr>
          </a:p>
          <a:p>
            <a:pPr>
              <a:buNone/>
            </a:pPr>
            <a:r>
              <a:rPr lang="pl-PL" b="1" dirty="0" err="1" smtClean="0">
                <a:latin typeface="Times New Roman" pitchFamily="18" charset="0"/>
                <a:cs typeface="Times New Roman" pitchFamily="18" charset="0"/>
              </a:rPr>
              <a:t>Mikroprzedsiębiorca</a:t>
            </a:r>
            <a:r>
              <a:rPr lang="pl-PL" dirty="0" smtClean="0">
                <a:latin typeface="Times New Roman" pitchFamily="18" charset="0"/>
                <a:cs typeface="Times New Roman" pitchFamily="18" charset="0"/>
              </a:rPr>
              <a:t> (jeden rok z dwóch ostatnich lat obrotowych):</a:t>
            </a:r>
          </a:p>
          <a:p>
            <a:pPr>
              <a:buNone/>
            </a:pPr>
            <a:r>
              <a:rPr lang="pl-PL" dirty="0" smtClean="0">
                <a:latin typeface="Times New Roman" pitchFamily="18" charset="0"/>
                <a:cs typeface="Times New Roman" pitchFamily="18" charset="0"/>
              </a:rPr>
              <a:t>1) średniorocznie do 10 pracowników </a:t>
            </a:r>
          </a:p>
          <a:p>
            <a:pPr>
              <a:buNone/>
            </a:pPr>
            <a:r>
              <a:rPr lang="pl-PL" dirty="0" smtClean="0">
                <a:latin typeface="Times New Roman" pitchFamily="18" charset="0"/>
                <a:cs typeface="Times New Roman" pitchFamily="18" charset="0"/>
              </a:rPr>
              <a:t>2) roczny obrót netto do 2 mln €, lub</a:t>
            </a:r>
          </a:p>
          <a:p>
            <a:pPr>
              <a:buNone/>
            </a:pPr>
            <a:r>
              <a:rPr lang="pl-PL" dirty="0" smtClean="0">
                <a:latin typeface="Times New Roman" pitchFamily="18" charset="0"/>
                <a:cs typeface="Times New Roman" pitchFamily="18" charset="0"/>
              </a:rPr>
              <a:t>3) suma aktywów bilansu do 2 mln €.</a:t>
            </a:r>
          </a:p>
          <a:p>
            <a:pPr>
              <a:buNone/>
            </a:pPr>
            <a:r>
              <a:rPr lang="pl-PL" b="1" dirty="0" smtClean="0">
                <a:latin typeface="Times New Roman" pitchFamily="18" charset="0"/>
                <a:cs typeface="Times New Roman" pitchFamily="18" charset="0"/>
              </a:rPr>
              <a:t>Mały przedsiębiorca:</a:t>
            </a:r>
          </a:p>
          <a:p>
            <a:pPr>
              <a:buNone/>
            </a:pPr>
            <a:r>
              <a:rPr lang="pl-PL" dirty="0" smtClean="0">
                <a:latin typeface="Times New Roman" pitchFamily="18" charset="0"/>
                <a:cs typeface="Times New Roman" pitchFamily="18" charset="0"/>
              </a:rPr>
              <a:t>1) do 50 pracowników </a:t>
            </a:r>
          </a:p>
          <a:p>
            <a:pPr>
              <a:buNone/>
            </a:pPr>
            <a:r>
              <a:rPr lang="pl-PL" dirty="0" smtClean="0">
                <a:latin typeface="Times New Roman" pitchFamily="18" charset="0"/>
                <a:cs typeface="Times New Roman" pitchFamily="18" charset="0"/>
              </a:rPr>
              <a:t>2) roczny obrót netto do 10 mln €, lub</a:t>
            </a:r>
          </a:p>
          <a:p>
            <a:pPr>
              <a:buNone/>
            </a:pPr>
            <a:r>
              <a:rPr lang="pl-PL" dirty="0" smtClean="0">
                <a:latin typeface="Times New Roman" pitchFamily="18" charset="0"/>
                <a:cs typeface="Times New Roman" pitchFamily="18" charset="0"/>
              </a:rPr>
              <a:t>3) suma aktywów bilansu do 10 mln €.</a:t>
            </a:r>
          </a:p>
          <a:p>
            <a:pPr>
              <a:buNone/>
            </a:pPr>
            <a:r>
              <a:rPr lang="pl-PL" b="1" dirty="0" smtClean="0">
                <a:latin typeface="Times New Roman" pitchFamily="18" charset="0"/>
                <a:cs typeface="Times New Roman" pitchFamily="18" charset="0"/>
              </a:rPr>
              <a:t>Średni przedsiębiorca</a:t>
            </a:r>
            <a:r>
              <a:rPr lang="pl-PL" dirty="0" smtClean="0">
                <a:latin typeface="Times New Roman" pitchFamily="18" charset="0"/>
                <a:cs typeface="Times New Roman" pitchFamily="18" charset="0"/>
              </a:rPr>
              <a:t>:</a:t>
            </a:r>
          </a:p>
          <a:p>
            <a:pPr>
              <a:buNone/>
            </a:pPr>
            <a:r>
              <a:rPr lang="pl-PL" dirty="0" smtClean="0">
                <a:latin typeface="Times New Roman" pitchFamily="18" charset="0"/>
                <a:cs typeface="Times New Roman" pitchFamily="18" charset="0"/>
              </a:rPr>
              <a:t>1) 50 - 250 pracowników </a:t>
            </a:r>
          </a:p>
          <a:p>
            <a:pPr>
              <a:buNone/>
            </a:pPr>
            <a:r>
              <a:rPr lang="pl-PL" dirty="0" smtClean="0">
                <a:latin typeface="Times New Roman" pitchFamily="18" charset="0"/>
                <a:cs typeface="Times New Roman" pitchFamily="18" charset="0"/>
              </a:rPr>
              <a:t>2) roczny obrót netto do 50 mln €, lub</a:t>
            </a:r>
          </a:p>
          <a:p>
            <a:pPr>
              <a:buNone/>
            </a:pPr>
            <a:r>
              <a:rPr lang="pl-PL" dirty="0" smtClean="0">
                <a:latin typeface="Times New Roman" pitchFamily="18" charset="0"/>
                <a:cs typeface="Times New Roman" pitchFamily="18" charset="0"/>
              </a:rPr>
              <a:t>3) suma aktywów bilansu do 43 mln €.</a:t>
            </a:r>
            <a:endParaRPr lang="pl-PL"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200" u="sng" dirty="0" smtClean="0">
                <a:latin typeface="Times New Roman" pitchFamily="18" charset="0"/>
                <a:cs typeface="Times New Roman" pitchFamily="18" charset="0"/>
              </a:rPr>
              <a:t>Pojęcie działalności gospodarczej</a:t>
            </a:r>
            <a:endParaRPr lang="pl-PL" sz="3200"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lstStyle/>
          <a:p>
            <a:pPr algn="ctr">
              <a:buNone/>
            </a:pPr>
            <a:r>
              <a:rPr lang="pl-PL" b="1" dirty="0" smtClean="0">
                <a:latin typeface="Times New Roman" pitchFamily="18" charset="0"/>
                <a:cs typeface="Times New Roman" pitchFamily="18" charset="0"/>
              </a:rPr>
              <a:t>Art</a:t>
            </a:r>
            <a:r>
              <a:rPr lang="pl-PL" b="1" dirty="0">
                <a:latin typeface="Times New Roman" pitchFamily="18" charset="0"/>
                <a:cs typeface="Times New Roman" pitchFamily="18" charset="0"/>
              </a:rPr>
              <a:t>. 2. </a:t>
            </a:r>
            <a:r>
              <a:rPr lang="pl-PL" b="1" dirty="0" smtClean="0">
                <a:latin typeface="Times New Roman" pitchFamily="18" charset="0"/>
                <a:cs typeface="Times New Roman" pitchFamily="18" charset="0"/>
              </a:rPr>
              <a:t> </a:t>
            </a:r>
            <a:r>
              <a:rPr lang="pl-PL" b="1" dirty="0" err="1" smtClean="0">
                <a:latin typeface="Times New Roman" pitchFamily="18" charset="0"/>
                <a:cs typeface="Times New Roman" pitchFamily="18" charset="0"/>
              </a:rPr>
              <a:t>u.s.d.g</a:t>
            </a:r>
            <a:r>
              <a:rPr lang="pl-PL" b="1" dirty="0" smtClean="0">
                <a:latin typeface="Times New Roman" pitchFamily="18" charset="0"/>
                <a:cs typeface="Times New Roman" pitchFamily="18" charset="0"/>
              </a:rPr>
              <a:t>.</a:t>
            </a:r>
            <a:endParaRPr lang="pl-PL" b="1" dirty="0">
              <a:latin typeface="Times New Roman" pitchFamily="18" charset="0"/>
              <a:cs typeface="Times New Roman" pitchFamily="18" charset="0"/>
            </a:endParaRPr>
          </a:p>
          <a:p>
            <a:pPr algn="just">
              <a:buNone/>
            </a:pPr>
            <a:r>
              <a:rPr lang="pl-PL" dirty="0" smtClean="0">
                <a:latin typeface="Times New Roman" pitchFamily="18" charset="0"/>
                <a:cs typeface="Times New Roman" pitchFamily="18" charset="0"/>
              </a:rPr>
              <a:t>    Działalnością </a:t>
            </a:r>
            <a:r>
              <a:rPr lang="pl-PL" dirty="0">
                <a:latin typeface="Times New Roman" pitchFamily="18" charset="0"/>
                <a:cs typeface="Times New Roman" pitchFamily="18" charset="0"/>
              </a:rPr>
              <a:t>gospodarczą jest zarobkowa działalność wytwórcza, budowlana, </a:t>
            </a:r>
            <a:r>
              <a:rPr lang="pl-PL" dirty="0" smtClean="0">
                <a:latin typeface="Times New Roman" pitchFamily="18" charset="0"/>
                <a:cs typeface="Times New Roman" pitchFamily="18" charset="0"/>
              </a:rPr>
              <a:t>handlowa</a:t>
            </a:r>
            <a:r>
              <a:rPr lang="pl-PL" dirty="0">
                <a:latin typeface="Times New Roman" pitchFamily="18" charset="0"/>
                <a:cs typeface="Times New Roman" pitchFamily="18" charset="0"/>
              </a:rPr>
              <a:t>, usługowa oraz poszukiwanie, rozpoznawanie i wydobywanie kopalin ze złóż, a także działalność zawodowa, wykonywana w sposób zorganizowany i ciągły.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700" dirty="0" smtClean="0">
                <a:latin typeface="Times New Roman" pitchFamily="18" charset="0"/>
                <a:cs typeface="Times New Roman" pitchFamily="18" charset="0"/>
              </a:rPr>
              <a:t>Warunki korzystania ze statusu MMSP </a:t>
            </a:r>
            <a:endParaRPr lang="pl-PL" dirty="0"/>
          </a:p>
        </p:txBody>
      </p:sp>
      <p:sp>
        <p:nvSpPr>
          <p:cNvPr id="3" name="Symbol zastępczy zawartości 2"/>
          <p:cNvSpPr>
            <a:spLocks noGrp="1"/>
          </p:cNvSpPr>
          <p:nvPr>
            <p:ph idx="1"/>
          </p:nvPr>
        </p:nvSpPr>
        <p:spPr/>
        <p:txBody>
          <a:bodyPr>
            <a:noAutofit/>
          </a:bodyPr>
          <a:lstStyle/>
          <a:p>
            <a:pPr>
              <a:buNone/>
            </a:pPr>
            <a:r>
              <a:rPr lang="pl-PL" sz="2400" dirty="0" smtClean="0">
                <a:latin typeface="Times New Roman" pitchFamily="18" charset="0"/>
                <a:cs typeface="Times New Roman" pitchFamily="18" charset="0"/>
              </a:rPr>
              <a:t>• Przedsiębiorca niezależny:</a:t>
            </a:r>
          </a:p>
          <a:p>
            <a:pPr>
              <a:buNone/>
            </a:pPr>
            <a:r>
              <a:rPr lang="pl-PL" sz="2400" dirty="0" smtClean="0">
                <a:latin typeface="Times New Roman" pitchFamily="18" charset="0"/>
                <a:cs typeface="Times New Roman" pitchFamily="18" charset="0"/>
              </a:rPr>
              <a:t>– kwalifikowanie przedsiębiorców powiązanych</a:t>
            </a:r>
          </a:p>
          <a:p>
            <a:pPr>
              <a:buNone/>
            </a:pPr>
            <a:r>
              <a:rPr lang="pl-PL" sz="2400" dirty="0" smtClean="0">
                <a:latin typeface="Times New Roman" pitchFamily="18" charset="0"/>
                <a:cs typeface="Times New Roman" pitchFamily="18" charset="0"/>
              </a:rPr>
              <a:t>   (kontrola ze strony innego przedsiębiorcy)</a:t>
            </a:r>
          </a:p>
          <a:p>
            <a:pPr>
              <a:buNone/>
            </a:pPr>
            <a:r>
              <a:rPr lang="pl-PL" sz="2400" dirty="0" smtClean="0">
                <a:latin typeface="Times New Roman" pitchFamily="18" charset="0"/>
                <a:cs typeface="Times New Roman" pitchFamily="18" charset="0"/>
              </a:rPr>
              <a:t>– kwalifikowanie przedsiębiorców partnerskich (powyżej 25% kapitału lub głosów)</a:t>
            </a:r>
          </a:p>
          <a:p>
            <a:pPr>
              <a:buNone/>
            </a:pPr>
            <a:endParaRPr lang="pl-PL" sz="2400" dirty="0" smtClean="0">
              <a:latin typeface="Times New Roman" pitchFamily="18" charset="0"/>
              <a:cs typeface="Times New Roman" pitchFamily="18" charset="0"/>
            </a:endParaRPr>
          </a:p>
          <a:p>
            <a:pPr>
              <a:buNone/>
            </a:pPr>
            <a:r>
              <a:rPr lang="pl-PL" sz="2400" dirty="0" smtClean="0">
                <a:latin typeface="Times New Roman" pitchFamily="18" charset="0"/>
                <a:cs typeface="Times New Roman" pitchFamily="18" charset="0"/>
              </a:rPr>
              <a:t>• Brak trwałej urzędowej kwalifikacji jako MMSP</a:t>
            </a:r>
          </a:p>
          <a:p>
            <a:pPr>
              <a:buNone/>
            </a:pPr>
            <a:r>
              <a:rPr lang="pl-PL" sz="2400" dirty="0" smtClean="0">
                <a:latin typeface="Times New Roman" pitchFamily="18" charset="0"/>
                <a:cs typeface="Times New Roman" pitchFamily="18" charset="0"/>
              </a:rPr>
              <a:t>- składanie oświadczeń o spełnieniu warunków</a:t>
            </a:r>
          </a:p>
          <a:p>
            <a:pPr>
              <a:buNone/>
            </a:pPr>
            <a:r>
              <a:rPr lang="pl-PL" sz="2400" dirty="0" smtClean="0">
                <a:latin typeface="Times New Roman" pitchFamily="18" charset="0"/>
                <a:cs typeface="Times New Roman" pitchFamily="18" charset="0"/>
              </a:rPr>
              <a:t>- kontrola organu uwzględniającego status MMSP</a:t>
            </a:r>
            <a:endParaRPr lang="pl-PL"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476672"/>
            <a:ext cx="8229600" cy="6048672"/>
          </a:xfrm>
        </p:spPr>
        <p:txBody>
          <a:bodyPr>
            <a:noAutofit/>
          </a:bodyPr>
          <a:lstStyle/>
          <a:p>
            <a:pPr algn="ctr">
              <a:buNone/>
            </a:pPr>
            <a:r>
              <a:rPr lang="pl-PL" sz="2000" b="1" dirty="0" smtClean="0">
                <a:latin typeface="Times New Roman" pitchFamily="18" charset="0"/>
                <a:cs typeface="Times New Roman" pitchFamily="18" charset="0"/>
              </a:rPr>
              <a:t>Stan faktyczny:</a:t>
            </a:r>
          </a:p>
          <a:p>
            <a:pPr algn="just">
              <a:buNone/>
            </a:pPr>
            <a:r>
              <a:rPr lang="pl-PL" sz="2000" dirty="0" smtClean="0">
                <a:latin typeface="Times New Roman" pitchFamily="18" charset="0"/>
                <a:cs typeface="Times New Roman" pitchFamily="18" charset="0"/>
              </a:rPr>
              <a:t>      Jerzy K. prowadzi niewielką firmę zajmującą się wytwarzaniem doniczek. W telewizji zobaczył reklamę banku zachęcającą </a:t>
            </a:r>
            <a:r>
              <a:rPr lang="pl-PL" sz="2000" dirty="0" err="1" smtClean="0">
                <a:latin typeface="Times New Roman" pitchFamily="18" charset="0"/>
                <a:cs typeface="Times New Roman" pitchFamily="18" charset="0"/>
              </a:rPr>
              <a:t>mikroprzedsiębiorców</a:t>
            </a:r>
            <a:r>
              <a:rPr lang="pl-PL" sz="2000" dirty="0" smtClean="0">
                <a:latin typeface="Times New Roman" pitchFamily="18" charset="0"/>
                <a:cs typeface="Times New Roman" pitchFamily="18" charset="0"/>
              </a:rPr>
              <a:t> do skorzystania z preferencyjnych dla nich kredytów inwestycyjnych. Uprzywilejowanie </a:t>
            </a:r>
            <a:r>
              <a:rPr lang="pl-PL" sz="2000" dirty="0" err="1" smtClean="0">
                <a:latin typeface="Times New Roman" pitchFamily="18" charset="0"/>
                <a:cs typeface="Times New Roman" pitchFamily="18" charset="0"/>
              </a:rPr>
              <a:t>mikroprzedsiębiorców</a:t>
            </a:r>
            <a:r>
              <a:rPr lang="pl-PL" sz="2000" dirty="0" smtClean="0">
                <a:latin typeface="Times New Roman" pitchFamily="18" charset="0"/>
                <a:cs typeface="Times New Roman" pitchFamily="18" charset="0"/>
              </a:rPr>
              <a:t> miało polegać na tym, że 1 należnych bankowi z tytułu kredytu odsetek finansować miał Skarb Państwa, poza tym </a:t>
            </a:r>
            <a:r>
              <a:rPr lang="pl-PL" sz="2000" dirty="0" err="1" smtClean="0">
                <a:latin typeface="Times New Roman" pitchFamily="18" charset="0"/>
                <a:cs typeface="Times New Roman" pitchFamily="18" charset="0"/>
              </a:rPr>
              <a:t>mikroprzedsiębiorcy</a:t>
            </a:r>
            <a:r>
              <a:rPr lang="pl-PL" sz="2000" dirty="0" smtClean="0">
                <a:latin typeface="Times New Roman" pitchFamily="18" charset="0"/>
                <a:cs typeface="Times New Roman" pitchFamily="18" charset="0"/>
              </a:rPr>
              <a:t> mogli wybrać walutę kredytu. Warunkiem jego otrzymania było przedstawienie planu zaangażowania pozyskanej kwoty z kredytu oraz status </a:t>
            </a:r>
            <a:r>
              <a:rPr lang="pl-PL" sz="2000" dirty="0" err="1" smtClean="0">
                <a:latin typeface="Times New Roman" pitchFamily="18" charset="0"/>
                <a:cs typeface="Times New Roman" pitchFamily="18" charset="0"/>
              </a:rPr>
              <a:t>mikroprzedsiębiorcy</a:t>
            </a:r>
            <a:r>
              <a:rPr lang="pl-PL" sz="2000" dirty="0" smtClean="0">
                <a:latin typeface="Times New Roman" pitchFamily="18" charset="0"/>
                <a:cs typeface="Times New Roman" pitchFamily="18" charset="0"/>
              </a:rPr>
              <a:t>. Jerzy K. po dokonaniu obliczeń stwierdził, że suma aktywów jego bilansu sporządzonego na koniec 2011 r. nie przekroczyła 800 000 zł. W poprzednim roku zatrudniał 8 pracowników, przy czym jedna z pracownic była przez cały rok na urlopie wychowawczym, natomiast pozostali pracownicy zatrudnieni byli w wymiarze 1,5 etatu.</a:t>
            </a:r>
          </a:p>
          <a:p>
            <a:pPr>
              <a:buNone/>
            </a:pPr>
            <a:endParaRPr lang="pl-PL" sz="2000" b="1" dirty="0" smtClean="0">
              <a:latin typeface="Times New Roman" pitchFamily="18" charset="0"/>
              <a:cs typeface="Times New Roman" pitchFamily="18" charset="0"/>
            </a:endParaRPr>
          </a:p>
          <a:p>
            <a:pPr>
              <a:buNone/>
            </a:pPr>
            <a:r>
              <a:rPr lang="pl-PL" sz="2000" b="1" dirty="0" smtClean="0">
                <a:latin typeface="Times New Roman" pitchFamily="18" charset="0"/>
                <a:cs typeface="Times New Roman" pitchFamily="18" charset="0"/>
              </a:rPr>
              <a:t>Problem:</a:t>
            </a:r>
          </a:p>
          <a:p>
            <a:pPr>
              <a:buNone/>
            </a:pPr>
            <a:r>
              <a:rPr lang="pl-PL" sz="2000" i="1" dirty="0" smtClean="0">
                <a:latin typeface="Times New Roman" pitchFamily="18" charset="0"/>
                <a:cs typeface="Times New Roman" pitchFamily="18" charset="0"/>
              </a:rPr>
              <a:t>Oceń, czy Jerzy K. jest </a:t>
            </a:r>
            <a:r>
              <a:rPr lang="pl-PL" sz="2000" i="1" dirty="0" err="1" smtClean="0">
                <a:latin typeface="Times New Roman" pitchFamily="18" charset="0"/>
                <a:cs typeface="Times New Roman" pitchFamily="18" charset="0"/>
              </a:rPr>
              <a:t>mikroprzedsiębiorcą</a:t>
            </a:r>
            <a:r>
              <a:rPr lang="pl-PL" sz="2000" i="1" dirty="0" smtClean="0">
                <a:latin typeface="Times New Roman" pitchFamily="18" charset="0"/>
                <a:cs typeface="Times New Roman" pitchFamily="18" charset="0"/>
              </a:rPr>
              <a:t>.</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latin typeface="Times New Roman" pitchFamily="18" charset="0"/>
                <a:cs typeface="Times New Roman" pitchFamily="18" charset="0"/>
              </a:rPr>
              <a:t>Pojęcie przedsiębiorstwa</a:t>
            </a:r>
            <a:endParaRPr lang="pl-PL" sz="2800"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a:bodyPr>
          <a:lstStyle/>
          <a:p>
            <a:pPr algn="just">
              <a:buFont typeface="Wingdings" pitchFamily="2" charset="2"/>
              <a:buChar char="ü"/>
            </a:pPr>
            <a:r>
              <a:rPr lang="pl-PL" sz="2000" dirty="0">
                <a:latin typeface="Times New Roman" pitchFamily="18" charset="0"/>
                <a:cs typeface="Times New Roman" pitchFamily="18" charset="0"/>
              </a:rPr>
              <a:t>w</a:t>
            </a:r>
            <a:r>
              <a:rPr lang="pl-PL" sz="2000" dirty="0" smtClean="0">
                <a:latin typeface="Times New Roman" pitchFamily="18" charset="0"/>
                <a:cs typeface="Times New Roman" pitchFamily="18" charset="0"/>
              </a:rPr>
              <a:t> znaczeniu funkcjonalnym (ujęcie tożsame z pojęciem działalności gospodarczej);</a:t>
            </a:r>
          </a:p>
          <a:p>
            <a:pPr algn="just">
              <a:buFont typeface="Wingdings" pitchFamily="2" charset="2"/>
              <a:buChar char="ü"/>
            </a:pPr>
            <a:endParaRPr lang="pl-PL" sz="2000" dirty="0">
              <a:latin typeface="Times New Roman" pitchFamily="18" charset="0"/>
              <a:cs typeface="Times New Roman" pitchFamily="18" charset="0"/>
            </a:endParaRPr>
          </a:p>
          <a:p>
            <a:pPr algn="just">
              <a:buFont typeface="Wingdings" pitchFamily="2" charset="2"/>
              <a:buChar char="ü"/>
            </a:pPr>
            <a:r>
              <a:rPr lang="pl-PL" sz="2000" dirty="0">
                <a:latin typeface="Times New Roman" pitchFamily="18" charset="0"/>
                <a:cs typeface="Times New Roman" pitchFamily="18" charset="0"/>
              </a:rPr>
              <a:t>w</a:t>
            </a:r>
            <a:r>
              <a:rPr lang="pl-PL" sz="2000" dirty="0" smtClean="0">
                <a:latin typeface="Times New Roman" pitchFamily="18" charset="0"/>
                <a:cs typeface="Times New Roman" pitchFamily="18" charset="0"/>
              </a:rPr>
              <a:t> znaczeniu podmiotowym ( przedsiębiorstwo jako podmiot praw i obowiązków wynikających z jego prowadzenia, któremu ustawa przyznaje zdolność prawną, współcześnie ujęcie to oznacza przedsiębiorcę);</a:t>
            </a:r>
          </a:p>
          <a:p>
            <a:pPr algn="just">
              <a:buFont typeface="Wingdings" pitchFamily="2" charset="2"/>
              <a:buChar char="ü"/>
            </a:pPr>
            <a:endParaRPr lang="pl-PL" sz="2000" dirty="0">
              <a:latin typeface="Times New Roman" pitchFamily="18" charset="0"/>
              <a:cs typeface="Times New Roman" pitchFamily="18" charset="0"/>
            </a:endParaRPr>
          </a:p>
          <a:p>
            <a:pPr algn="just">
              <a:buFont typeface="Wingdings" pitchFamily="2" charset="2"/>
              <a:buChar char="ü"/>
            </a:pPr>
            <a:r>
              <a:rPr lang="pl-PL" sz="2000" dirty="0" smtClean="0">
                <a:latin typeface="Times New Roman" pitchFamily="18" charset="0"/>
                <a:cs typeface="Times New Roman" pitchFamily="18" charset="0"/>
              </a:rPr>
              <a:t>w znaczeniu przedmiotowym ( zespół środków – rzeczy i praw majątkowych zorganizowany w celu prowadzenia działalności gospodarczej)</a:t>
            </a:r>
          </a:p>
          <a:p>
            <a:pPr>
              <a:buFont typeface="Wingdings" pitchFamily="2" charset="2"/>
              <a:buChar char="ü"/>
            </a:pPr>
            <a:endParaRPr lang="pl-PL" sz="2000" dirty="0">
              <a:latin typeface="Times New Roman" pitchFamily="18" charset="0"/>
              <a:cs typeface="Times New Roman" pitchFamily="18" charset="0"/>
            </a:endParaRPr>
          </a:p>
          <a:p>
            <a:pPr>
              <a:buFont typeface="Wingdings" pitchFamily="2" charset="2"/>
              <a:buChar char="ü"/>
            </a:pPr>
            <a:endParaRPr lang="pl-PL"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2400" dirty="0" smtClean="0">
                <a:latin typeface="Times New Roman" pitchFamily="18" charset="0"/>
                <a:cs typeface="Times New Roman" pitchFamily="18" charset="0"/>
              </a:rPr>
              <a:t>Przedsiębiorstwo (znaczenie przedmiotowe)</a:t>
            </a:r>
            <a:endParaRPr lang="pl-PL" sz="24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57200" y="1340768"/>
            <a:ext cx="8229600" cy="4785395"/>
          </a:xfrm>
        </p:spPr>
        <p:txBody>
          <a:bodyPr>
            <a:noAutofit/>
          </a:bodyPr>
          <a:lstStyle/>
          <a:p>
            <a:pPr algn="ctr">
              <a:buNone/>
            </a:pPr>
            <a:r>
              <a:rPr lang="pl-PL" sz="1800" b="1" dirty="0" smtClean="0">
                <a:latin typeface="Times New Roman" pitchFamily="18" charset="0"/>
                <a:cs typeface="Times New Roman" pitchFamily="18" charset="0"/>
              </a:rPr>
              <a:t>Art. 55</a:t>
            </a:r>
            <a:r>
              <a:rPr lang="pl-PL" sz="1800" b="1" baseline="30000" dirty="0" smtClean="0">
                <a:latin typeface="Times New Roman" pitchFamily="18" charset="0"/>
                <a:cs typeface="Times New Roman" pitchFamily="18" charset="0"/>
              </a:rPr>
              <a:t>1</a:t>
            </a:r>
            <a:r>
              <a:rPr lang="pl-PL" sz="1800" b="1" dirty="0" smtClean="0">
                <a:latin typeface="Times New Roman" pitchFamily="18" charset="0"/>
                <a:cs typeface="Times New Roman" pitchFamily="18" charset="0"/>
              </a:rPr>
              <a:t>  k.c. </a:t>
            </a:r>
          </a:p>
          <a:p>
            <a:pPr>
              <a:buNone/>
            </a:pPr>
            <a:r>
              <a:rPr lang="pl-PL" sz="1800" dirty="0" smtClean="0">
                <a:latin typeface="Times New Roman" pitchFamily="18" charset="0"/>
                <a:cs typeface="Times New Roman" pitchFamily="18" charset="0"/>
              </a:rPr>
              <a:t>      Przedsiębiorstwo jest zorganizowanym zespołem składników niematerialnych i materialnych przeznaczonym do prowadzenia działalności gospodarczej.</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Obejmuje ono w szczególności:</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1) oznaczenie indywidualizujące przedsiębiorstwo lub jego wyodrębnione części (nazwa przedsiębiorstwa);</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2) własność nieruchomości lub ruchomości, w tym urządzeń, materiałów, towarów i wyrobów, oraz inne prawa rzeczowe do nieruchomości lub ruchomości;</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3) prawa wynikające z umów najmu i dzierżawy nieruchomości lub ruchomości oraz prawa do korzystania z nieruchomości lub ruchomości wynikające z innych stosunków prawnych;</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4) wierzytelności, prawa z papierów wartościowych i środki pieniężne;</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5) koncesje, licencje i zezwolenia;</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6) patenty i inne prawa własności przemysłowej;</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7) majątkowe prawa autorskie i majątkowe prawa pokrewne;</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8) tajemnice przedsiębiorstwa;</a:t>
            </a:r>
            <a:br>
              <a:rPr lang="pl-PL" sz="1800" dirty="0" smtClean="0">
                <a:latin typeface="Times New Roman" pitchFamily="18" charset="0"/>
                <a:cs typeface="Times New Roman" pitchFamily="18" charset="0"/>
              </a:rPr>
            </a:br>
            <a:r>
              <a:rPr lang="pl-PL" sz="1800" dirty="0" smtClean="0">
                <a:latin typeface="Times New Roman" pitchFamily="18" charset="0"/>
                <a:cs typeface="Times New Roman" pitchFamily="18" charset="0"/>
              </a:rPr>
              <a:t>9) księgi i dokumenty związane z prowadzeniem działalności gospodarczej.</a:t>
            </a:r>
          </a:p>
          <a:p>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476672"/>
            <a:ext cx="8229600" cy="778098"/>
          </a:xfrm>
        </p:spPr>
        <p:txBody>
          <a:bodyPr>
            <a:normAutofit fontScale="90000"/>
          </a:bodyPr>
          <a:lstStyle/>
          <a:p>
            <a:r>
              <a:rPr lang="pl-PL" sz="2700" dirty="0" smtClean="0">
                <a:latin typeface="Times New Roman" pitchFamily="18" charset="0"/>
                <a:cs typeface="Times New Roman" pitchFamily="18" charset="0"/>
              </a:rPr>
              <a:t>Uprawnienia administracyjne jako składnik przedsiębiorstwa</a:t>
            </a:r>
            <a:r>
              <a:rPr lang="pl-PL" dirty="0" smtClean="0"/>
              <a:t/>
            </a:r>
            <a:br>
              <a:rPr lang="pl-PL" dirty="0" smtClean="0"/>
            </a:br>
            <a:endParaRPr lang="pl-PL" dirty="0"/>
          </a:p>
        </p:txBody>
      </p:sp>
      <p:sp>
        <p:nvSpPr>
          <p:cNvPr id="3" name="Symbol zastępczy zawartości 2"/>
          <p:cNvSpPr>
            <a:spLocks noGrp="1"/>
          </p:cNvSpPr>
          <p:nvPr>
            <p:ph idx="1"/>
          </p:nvPr>
        </p:nvSpPr>
        <p:spPr>
          <a:xfrm>
            <a:off x="467544" y="1268760"/>
            <a:ext cx="8229600" cy="4525963"/>
          </a:xfrm>
        </p:spPr>
        <p:txBody>
          <a:bodyPr>
            <a:noAutofit/>
          </a:bodyPr>
          <a:lstStyle/>
          <a:p>
            <a:pPr marL="514350" indent="-514350">
              <a:buNone/>
            </a:pPr>
            <a:r>
              <a:rPr lang="pl-PL" sz="2000" dirty="0" smtClean="0">
                <a:latin typeface="Times New Roman" pitchFamily="18" charset="0"/>
                <a:cs typeface="Times New Roman" pitchFamily="18" charset="0"/>
              </a:rPr>
              <a:t>• Czynności dotyczące przedsiębiorstwa (przejście całości praw majątkowych, przejście uprawnień publicznoprawnych - ograniczenia)</a:t>
            </a:r>
          </a:p>
          <a:p>
            <a:pPr marL="514350" indent="-514350">
              <a:buNone/>
            </a:pPr>
            <a:r>
              <a:rPr lang="pl-PL" sz="2000" dirty="0" smtClean="0">
                <a:latin typeface="Times New Roman" pitchFamily="18" charset="0"/>
                <a:cs typeface="Times New Roman" pitchFamily="18" charset="0"/>
              </a:rPr>
              <a:t>• Przekształcenia przedsiębiorcy a przejście uprawnień z decyzji administracyjnych (komercjalizacja </a:t>
            </a:r>
            <a:r>
              <a:rPr lang="pl-PL" sz="2000" dirty="0" err="1" smtClean="0">
                <a:latin typeface="Times New Roman" pitchFamily="18" charset="0"/>
                <a:cs typeface="Times New Roman" pitchFamily="18" charset="0"/>
              </a:rPr>
              <a:t>pp</a:t>
            </a:r>
            <a:r>
              <a:rPr lang="pl-PL" sz="2000" dirty="0" smtClean="0">
                <a:latin typeface="Times New Roman" pitchFamily="18" charset="0"/>
                <a:cs typeface="Times New Roman" pitchFamily="18" charset="0"/>
              </a:rPr>
              <a:t>, zmiana formy spółki handlowej)</a:t>
            </a:r>
          </a:p>
          <a:p>
            <a:pPr marL="514350" indent="-514350">
              <a:buNone/>
            </a:pPr>
            <a:r>
              <a:rPr lang="pl-PL" sz="2000" dirty="0" smtClean="0">
                <a:latin typeface="Times New Roman" pitchFamily="18" charset="0"/>
                <a:cs typeface="Times New Roman" pitchFamily="18" charset="0"/>
              </a:rPr>
              <a:t>• Akty administracyjne dotyczące rzeczy (uprawnienia dotyczące nieruchomości, pojazdów, urządzeń)</a:t>
            </a:r>
          </a:p>
          <a:p>
            <a:pPr marL="514350" indent="-514350">
              <a:buNone/>
            </a:pPr>
            <a:r>
              <a:rPr lang="pl-PL" sz="2000" dirty="0" smtClean="0">
                <a:latin typeface="Times New Roman" pitchFamily="18" charset="0"/>
                <a:cs typeface="Times New Roman" pitchFamily="18" charset="0"/>
              </a:rPr>
              <a:t>• Uprawnienia do używania zasobów przyrodniczych (pozwolenia </a:t>
            </a:r>
            <a:r>
              <a:rPr lang="pl-PL" sz="2000" dirty="0" err="1" smtClean="0">
                <a:latin typeface="Times New Roman" pitchFamily="18" charset="0"/>
                <a:cs typeface="Times New Roman" pitchFamily="18" charset="0"/>
              </a:rPr>
              <a:t>wodnoprawne</a:t>
            </a:r>
            <a:r>
              <a:rPr lang="pl-PL" sz="2000" dirty="0" smtClean="0">
                <a:latin typeface="Times New Roman" pitchFamily="18" charset="0"/>
                <a:cs typeface="Times New Roman" pitchFamily="18" charset="0"/>
              </a:rPr>
              <a:t> – wstąpienie następcy w prawa i obowiązki, częstotliwości – decyzja uznaniowa)</a:t>
            </a:r>
          </a:p>
          <a:p>
            <a:pPr marL="514350" indent="-514350">
              <a:buNone/>
            </a:pPr>
            <a:r>
              <a:rPr lang="pl-PL" sz="2000" dirty="0" smtClean="0">
                <a:latin typeface="Times New Roman" pitchFamily="18" charset="0"/>
                <a:cs typeface="Times New Roman" pitchFamily="18" charset="0"/>
              </a:rPr>
              <a:t>• Uprawnienia z wpisu do rejestrów działalności regulowanej – nowy wpis</a:t>
            </a:r>
          </a:p>
          <a:p>
            <a:pPr marL="514350" indent="-514350">
              <a:buNone/>
            </a:pPr>
            <a:r>
              <a:rPr lang="pl-PL" sz="2000" dirty="0" smtClean="0">
                <a:latin typeface="Times New Roman" pitchFamily="18" charset="0"/>
                <a:cs typeface="Times New Roman" pitchFamily="18" charset="0"/>
              </a:rPr>
              <a:t>• Koncesje, zezwolenia, licencje – niedopuszczalność przenoszenia (</a:t>
            </a:r>
            <a:r>
              <a:rPr lang="pl-PL" sz="2000" dirty="0" err="1" smtClean="0">
                <a:latin typeface="Times New Roman" pitchFamily="18" charset="0"/>
                <a:cs typeface="Times New Roman" pitchFamily="18" charset="0"/>
              </a:rPr>
              <a:t>rtv</a:t>
            </a:r>
            <a:r>
              <a:rPr lang="pl-PL" sz="2000" dirty="0" smtClean="0">
                <a:latin typeface="Times New Roman" pitchFamily="18" charset="0"/>
                <a:cs typeface="Times New Roman" pitchFamily="18" charset="0"/>
              </a:rPr>
              <a:t>, ochrona osób i mienia), przenoszenie pod kontrolą organu administracji (kopaliny), uprzywilejowane przekształcenia spółek (</a:t>
            </a:r>
            <a:r>
              <a:rPr lang="pl-PL" sz="2000" dirty="0" err="1" smtClean="0">
                <a:latin typeface="Times New Roman" pitchFamily="18" charset="0"/>
                <a:cs typeface="Times New Roman" pitchFamily="18" charset="0"/>
              </a:rPr>
              <a:t>rtv</a:t>
            </a:r>
            <a:r>
              <a:rPr lang="pl-PL" sz="2000" dirty="0" smtClean="0">
                <a:latin typeface="Times New Roman" pitchFamily="18" charset="0"/>
                <a:cs typeface="Times New Roman" pitchFamily="18" charset="0"/>
              </a:rPr>
              <a:t>)</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0"/>
            <a:ext cx="8229600" cy="1143000"/>
          </a:xfrm>
        </p:spPr>
        <p:txBody>
          <a:bodyPr>
            <a:noAutofit/>
          </a:bodyPr>
          <a:lstStyle/>
          <a:p>
            <a:r>
              <a:rPr lang="pl-PL" sz="2400" dirty="0" smtClean="0">
                <a:latin typeface="Times New Roman" pitchFamily="18" charset="0"/>
                <a:cs typeface="Times New Roman" pitchFamily="18" charset="0"/>
              </a:rPr>
              <a:t>Sukcesja praw i obowiązków z decyzji administracyjnych (1)</a:t>
            </a:r>
            <a:endParaRPr lang="pl-PL" sz="24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395536" y="1340768"/>
            <a:ext cx="8229600" cy="4886003"/>
          </a:xfrm>
        </p:spPr>
        <p:txBody>
          <a:bodyPr>
            <a:normAutofit/>
          </a:bodyPr>
          <a:lstStyle/>
          <a:p>
            <a:pPr algn="ctr">
              <a:buNone/>
            </a:pPr>
            <a:r>
              <a:rPr lang="pl-PL" sz="1600" b="1" dirty="0" smtClean="0">
                <a:latin typeface="Times New Roman" pitchFamily="18" charset="0"/>
                <a:cs typeface="Times New Roman" pitchFamily="18" charset="0"/>
              </a:rPr>
              <a:t>USTAWA  z dnia 30 sierpnia 1996 r.  o komercjalizacji i prywatyzacji </a:t>
            </a:r>
          </a:p>
          <a:p>
            <a:pPr algn="ctr">
              <a:buNone/>
            </a:pPr>
            <a:r>
              <a:rPr lang="pl-PL" sz="1600" b="1" dirty="0" smtClean="0">
                <a:latin typeface="Times New Roman" pitchFamily="18" charset="0"/>
                <a:cs typeface="Times New Roman" pitchFamily="18" charset="0"/>
              </a:rPr>
              <a:t>Art. 1</a:t>
            </a:r>
          </a:p>
          <a:p>
            <a:pPr marL="457200" indent="-457200" algn="just">
              <a:buNone/>
            </a:pPr>
            <a:r>
              <a:rPr lang="pl-PL" sz="2000" dirty="0" smtClean="0">
                <a:latin typeface="Times New Roman" pitchFamily="18" charset="0"/>
                <a:cs typeface="Times New Roman" pitchFamily="18" charset="0"/>
              </a:rPr>
              <a:t>1. Komercjalizacja, w rozumieniu ustawy, polega na przekształceniu przedsiębiorstwa państwowego w spółkę; jeżeli przepisy ustawy nie stanowią inaczej, spółka ta wstępuje we wszystkie stosunki prawne, których podmiotem było przedsiębiorstwo państwowe, bez względu na charakter prawny tych stosunków. </a:t>
            </a:r>
          </a:p>
          <a:p>
            <a:pPr marL="457200" indent="-457200" algn="just">
              <a:buNone/>
            </a:pPr>
            <a:endParaRPr lang="pl-PL" sz="2000" dirty="0" smtClean="0">
              <a:latin typeface="Times New Roman" pitchFamily="18" charset="0"/>
              <a:cs typeface="Times New Roman" pitchFamily="18" charset="0"/>
            </a:endParaRPr>
          </a:p>
          <a:p>
            <a:pPr algn="ctr">
              <a:buNone/>
            </a:pPr>
            <a:r>
              <a:rPr lang="pl-PL" sz="1600" b="1" dirty="0" smtClean="0">
                <a:latin typeface="Times New Roman" pitchFamily="18" charset="0"/>
                <a:cs typeface="Times New Roman" pitchFamily="18" charset="0"/>
              </a:rPr>
              <a:t>Art. 40. </a:t>
            </a:r>
          </a:p>
          <a:p>
            <a:pPr algn="just">
              <a:buNone/>
            </a:pPr>
            <a:r>
              <a:rPr lang="pl-PL" sz="2000" dirty="0" smtClean="0">
                <a:latin typeface="Times New Roman" pitchFamily="18" charset="0"/>
                <a:cs typeface="Times New Roman" pitchFamily="18" charset="0"/>
              </a:rPr>
              <a:t>1. O ile ustawa nie stanowi inaczej, kupujący lub przejmujący przedsiębiorstwo wstępuje we wszelkie prawa i obowiązki przedsiębiorstwa państwowego, bez względu na charakter stosunku prawnego, z którego te prawa i obowiązki wynikają. </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95536" y="-171400"/>
            <a:ext cx="8229600" cy="1143000"/>
          </a:xfrm>
        </p:spPr>
        <p:txBody>
          <a:bodyPr>
            <a:noAutofit/>
          </a:bodyPr>
          <a:lstStyle/>
          <a:p>
            <a:r>
              <a:rPr lang="pl-PL" sz="2400" dirty="0" smtClean="0">
                <a:latin typeface="Times New Roman" pitchFamily="18" charset="0"/>
                <a:cs typeface="Times New Roman" pitchFamily="18" charset="0"/>
              </a:rPr>
              <a:t>Sukcesja praw i obowiązków z decyzji administracyjnych (2)</a:t>
            </a:r>
            <a:endParaRPr lang="pl-PL" sz="2400" dirty="0"/>
          </a:p>
        </p:txBody>
      </p:sp>
      <p:sp>
        <p:nvSpPr>
          <p:cNvPr id="3" name="Symbol zastępczy zawartości 2"/>
          <p:cNvSpPr>
            <a:spLocks noGrp="1"/>
          </p:cNvSpPr>
          <p:nvPr>
            <p:ph idx="1"/>
          </p:nvPr>
        </p:nvSpPr>
        <p:spPr>
          <a:xfrm>
            <a:off x="457200" y="836712"/>
            <a:ext cx="8229600" cy="5289451"/>
          </a:xfrm>
        </p:spPr>
        <p:txBody>
          <a:bodyPr>
            <a:normAutofit fontScale="92500" lnSpcReduction="10000"/>
          </a:bodyPr>
          <a:lstStyle/>
          <a:p>
            <a:pPr>
              <a:buNone/>
            </a:pPr>
            <a:r>
              <a:rPr lang="pl-PL" sz="2000" dirty="0" smtClean="0">
                <a:latin typeface="Times New Roman" pitchFamily="18" charset="0"/>
                <a:cs typeface="Times New Roman" pitchFamily="18" charset="0"/>
              </a:rPr>
              <a:t>   Przekształcenie, podział, połączenie z innym przedsiębiorcą</a:t>
            </a:r>
          </a:p>
          <a:p>
            <a:pPr>
              <a:buNone/>
            </a:pPr>
            <a:r>
              <a:rPr lang="pl-PL" sz="2000" dirty="0" smtClean="0">
                <a:latin typeface="Times New Roman" pitchFamily="18" charset="0"/>
                <a:cs typeface="Times New Roman" pitchFamily="18" charset="0"/>
              </a:rPr>
              <a:t>1/ </a:t>
            </a:r>
            <a:r>
              <a:rPr lang="pl-PL" sz="2000" b="1" dirty="0" smtClean="0">
                <a:latin typeface="Times New Roman" pitchFamily="18" charset="0"/>
                <a:cs typeface="Times New Roman" pitchFamily="18" charset="0"/>
              </a:rPr>
              <a:t>połączenie spółek</a:t>
            </a:r>
          </a:p>
          <a:p>
            <a:pPr algn="just">
              <a:buNone/>
            </a:pPr>
            <a:r>
              <a:rPr lang="pl-PL" sz="1800" b="1" dirty="0" smtClean="0">
                <a:latin typeface="Times New Roman" pitchFamily="18" charset="0"/>
                <a:cs typeface="Times New Roman" pitchFamily="18" charset="0"/>
              </a:rPr>
              <a:t>Art. 494. </a:t>
            </a:r>
          </a:p>
          <a:p>
            <a:pPr algn="just">
              <a:buNone/>
            </a:pPr>
            <a:r>
              <a:rPr lang="pl-PL" sz="1800" dirty="0" smtClean="0">
                <a:latin typeface="Times New Roman" pitchFamily="18" charset="0"/>
                <a:cs typeface="Times New Roman" pitchFamily="18" charset="0"/>
              </a:rPr>
              <a:t>§ 1. Spółka przejmująca albo spółka nowo zawiązana wstępuje z dniem połączenia we wszystkie prawa i obowiązki spółki przejmowanej albo spółek łączących się przez zawiązanie nowej spółki. </a:t>
            </a:r>
          </a:p>
          <a:p>
            <a:pPr algn="just">
              <a:buNone/>
            </a:pPr>
            <a:r>
              <a:rPr lang="pl-PL" sz="1800" dirty="0" smtClean="0">
                <a:latin typeface="Times New Roman" pitchFamily="18" charset="0"/>
                <a:cs typeface="Times New Roman" pitchFamily="18" charset="0"/>
              </a:rPr>
              <a:t>§ 2. Na spółkę przejmującą albo spółkę nowo zawiązaną przechodzą z dniem </a:t>
            </a:r>
            <a:r>
              <a:rPr lang="pl-PL" sz="1800" dirty="0" err="1" smtClean="0">
                <a:latin typeface="Times New Roman" pitchFamily="18" charset="0"/>
                <a:cs typeface="Times New Roman" pitchFamily="18" charset="0"/>
              </a:rPr>
              <a:t>połą-czenia</a:t>
            </a:r>
            <a:r>
              <a:rPr lang="pl-PL" sz="1800" dirty="0" smtClean="0">
                <a:latin typeface="Times New Roman" pitchFamily="18" charset="0"/>
                <a:cs typeface="Times New Roman" pitchFamily="18" charset="0"/>
              </a:rPr>
              <a:t> w szczególności zezwolenia, koncesje oraz ulgi, które zostały przyznane spółce przejmowanej albo którejkolwiek ze spółek łączących się przez </a:t>
            </a:r>
            <a:r>
              <a:rPr lang="pl-PL" sz="1800" dirty="0" err="1" smtClean="0">
                <a:latin typeface="Times New Roman" pitchFamily="18" charset="0"/>
                <a:cs typeface="Times New Roman" pitchFamily="18" charset="0"/>
              </a:rPr>
              <a:t>zawią-zanie</a:t>
            </a:r>
            <a:r>
              <a:rPr lang="pl-PL" sz="1800" dirty="0" smtClean="0">
                <a:latin typeface="Times New Roman" pitchFamily="18" charset="0"/>
                <a:cs typeface="Times New Roman" pitchFamily="18" charset="0"/>
              </a:rPr>
              <a:t> nowej spółki, chyba że ustawa lub decyzja o udzieleniu zezwolenia, </a:t>
            </a:r>
            <a:r>
              <a:rPr lang="pl-PL" sz="1800" dirty="0" err="1" smtClean="0">
                <a:latin typeface="Times New Roman" pitchFamily="18" charset="0"/>
                <a:cs typeface="Times New Roman" pitchFamily="18" charset="0"/>
              </a:rPr>
              <a:t>kon-cesji</a:t>
            </a:r>
            <a:r>
              <a:rPr lang="pl-PL" sz="1800" dirty="0" smtClean="0">
                <a:latin typeface="Times New Roman" pitchFamily="18" charset="0"/>
                <a:cs typeface="Times New Roman" pitchFamily="18" charset="0"/>
              </a:rPr>
              <a:t> lub ulgi stanowi inaczej. </a:t>
            </a:r>
          </a:p>
          <a:p>
            <a:pPr algn="just">
              <a:buNone/>
            </a:pPr>
            <a:r>
              <a:rPr lang="pl-PL" sz="1800" dirty="0" smtClean="0">
                <a:latin typeface="Times New Roman" pitchFamily="18" charset="0"/>
                <a:cs typeface="Times New Roman" pitchFamily="18" charset="0"/>
              </a:rPr>
              <a:t>§ 3. Ujawnienie w księgach wieczystych lub rejestrach przejścia na spółkę </a:t>
            </a:r>
            <a:r>
              <a:rPr lang="pl-PL" sz="1800" dirty="0" err="1" smtClean="0">
                <a:latin typeface="Times New Roman" pitchFamily="18" charset="0"/>
                <a:cs typeface="Times New Roman" pitchFamily="18" charset="0"/>
              </a:rPr>
              <a:t>przej-mującą</a:t>
            </a:r>
            <a:r>
              <a:rPr lang="pl-PL" sz="1800" dirty="0" smtClean="0">
                <a:latin typeface="Times New Roman" pitchFamily="18" charset="0"/>
                <a:cs typeface="Times New Roman" pitchFamily="18" charset="0"/>
              </a:rPr>
              <a:t> albo na spółkę nowo zawiązaną praw ujawnionych w tych księgach lub rejestrach następuje na wniosek tej spółki. </a:t>
            </a:r>
          </a:p>
          <a:p>
            <a:pPr algn="just">
              <a:buNone/>
            </a:pPr>
            <a:r>
              <a:rPr lang="pl-PL" sz="1800" dirty="0" smtClean="0">
                <a:latin typeface="Times New Roman" pitchFamily="18" charset="0"/>
                <a:cs typeface="Times New Roman" pitchFamily="18" charset="0"/>
              </a:rPr>
              <a:t>§ 4. Z dniem połączenia wspólnicy spółki przejmowanej lub spółek łączących się przez zawiązanie nowej spółki stają się wspólnikami spółki przejmującej bądź spółki nowo zawiązanej. </a:t>
            </a:r>
          </a:p>
          <a:p>
            <a:pPr algn="just">
              <a:buNone/>
            </a:pPr>
            <a:r>
              <a:rPr lang="pl-PL" sz="1800" dirty="0" smtClean="0">
                <a:latin typeface="Times New Roman" pitchFamily="18" charset="0"/>
                <a:cs typeface="Times New Roman" pitchFamily="18" charset="0"/>
              </a:rPr>
              <a:t>§ 5. Przepisu § 2 nie stosuje się do zezwoleń i koncesji udzielonych spółce będącej instytucją finansową, jeżeli organ, który wydał zezwolenie lub udzielił koncesji, złożył sprzeciw w terminie miesiąca od dnia ogłoszenia planu połączenia. </a:t>
            </a: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0"/>
            <a:ext cx="8229600" cy="1143000"/>
          </a:xfrm>
        </p:spPr>
        <p:txBody>
          <a:bodyPr>
            <a:noAutofit/>
          </a:bodyPr>
          <a:lstStyle/>
          <a:p>
            <a:r>
              <a:rPr lang="pl-PL" sz="2400" dirty="0" smtClean="0">
                <a:latin typeface="Times New Roman" pitchFamily="18" charset="0"/>
                <a:cs typeface="Times New Roman" pitchFamily="18" charset="0"/>
              </a:rPr>
              <a:t>Sukcesja praw i obowiązków z decyzji administracyjnych (3)</a:t>
            </a:r>
            <a:endParaRPr lang="pl-PL" sz="2400" dirty="0"/>
          </a:p>
        </p:txBody>
      </p:sp>
      <p:sp>
        <p:nvSpPr>
          <p:cNvPr id="3" name="Symbol zastępczy zawartości 2"/>
          <p:cNvSpPr>
            <a:spLocks noGrp="1"/>
          </p:cNvSpPr>
          <p:nvPr>
            <p:ph idx="1"/>
          </p:nvPr>
        </p:nvSpPr>
        <p:spPr>
          <a:xfrm>
            <a:off x="457200" y="980728"/>
            <a:ext cx="8229600" cy="5145435"/>
          </a:xfrm>
        </p:spPr>
        <p:txBody>
          <a:bodyPr>
            <a:noAutofit/>
          </a:bodyPr>
          <a:lstStyle/>
          <a:p>
            <a:pPr algn="just">
              <a:buNone/>
            </a:pPr>
            <a:r>
              <a:rPr lang="pl-PL" sz="2000" b="1" dirty="0" smtClean="0">
                <a:latin typeface="Times New Roman" pitchFamily="18" charset="0"/>
                <a:cs typeface="Times New Roman" pitchFamily="18" charset="0"/>
              </a:rPr>
              <a:t>2/ podział spółek</a:t>
            </a:r>
          </a:p>
          <a:p>
            <a:pPr algn="just">
              <a:buNone/>
            </a:pPr>
            <a:r>
              <a:rPr lang="pl-PL" sz="1800" b="1" dirty="0" smtClean="0">
                <a:latin typeface="Times New Roman" pitchFamily="18" charset="0"/>
                <a:cs typeface="Times New Roman" pitchFamily="18" charset="0"/>
              </a:rPr>
              <a:t>Art. 531. </a:t>
            </a:r>
          </a:p>
          <a:p>
            <a:pPr algn="just">
              <a:buNone/>
            </a:pPr>
            <a:r>
              <a:rPr lang="pl-PL" sz="1800" dirty="0" smtClean="0">
                <a:latin typeface="Times New Roman" pitchFamily="18" charset="0"/>
                <a:cs typeface="Times New Roman" pitchFamily="18" charset="0"/>
              </a:rPr>
              <a:t>§ 1. Spółki przejmujące lub spółki nowo zawiązane powstałe w związku z podziałem wstępują z dniem podziału bądź z dniem wydzielenia w prawa i obowiązki spółki dzielonej, określone w planie podziału. </a:t>
            </a:r>
          </a:p>
          <a:p>
            <a:pPr algn="just">
              <a:buNone/>
            </a:pPr>
            <a:r>
              <a:rPr lang="pl-PL" sz="1800" dirty="0" smtClean="0">
                <a:latin typeface="Times New Roman" pitchFamily="18" charset="0"/>
                <a:cs typeface="Times New Roman" pitchFamily="18" charset="0"/>
              </a:rPr>
              <a:t>§ 2. Na spółkę przejmującą lub spółkę nowo zawiązaną powstałą w związku z po-działem przechodzą z dniem podziału bądź z dniem wydzielenia w szczególności zezwolenia, koncesje oraz ulgi, pozostające w związku z przydzielonymi jej w planie podziału składnikami majątku spółki dzielonej, a które zostały przyznane spółce dzielonej, chyba że ustawa lub decyzja o udzieleniu zezwolenia, koncesji lub ulgi stanowi inaczej. </a:t>
            </a:r>
          </a:p>
          <a:p>
            <a:pPr algn="just">
              <a:buNone/>
            </a:pPr>
            <a:r>
              <a:rPr lang="pl-PL" sz="1800" dirty="0" smtClean="0">
                <a:latin typeface="Times New Roman" pitchFamily="18" charset="0"/>
                <a:cs typeface="Times New Roman" pitchFamily="18" charset="0"/>
              </a:rPr>
              <a:t>§ 6. Przepisu § 2 nie stosuje się do zezwoleń i koncesji udzielonych spółce będącej instytucją finansową, jeżeli organ, który wydał zezwolenie lub udzielił koncesji, zgłosił sprzeciw w terminie miesiąca od dnia ogłoszenia planu podziału. </a:t>
            </a:r>
            <a:endParaRPr lang="pl-PL"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2800" dirty="0" smtClean="0">
                <a:latin typeface="Times New Roman" pitchFamily="18" charset="0"/>
                <a:cs typeface="Times New Roman" pitchFamily="18" charset="0"/>
              </a:rPr>
              <a:t>Działalność gospodarcza</a:t>
            </a:r>
            <a:endParaRPr lang="pl-PL" sz="2800" dirty="0">
              <a:latin typeface="Times New Roman" pitchFamily="18" charset="0"/>
              <a:cs typeface="Times New Roman" pitchFamily="18" charset="0"/>
            </a:endParaRPr>
          </a:p>
        </p:txBody>
      </p:sp>
      <p:sp>
        <p:nvSpPr>
          <p:cNvPr id="3" name="Symbol zastępczy zawartości 2"/>
          <p:cNvSpPr>
            <a:spLocks noGrp="1"/>
          </p:cNvSpPr>
          <p:nvPr>
            <p:ph idx="1"/>
          </p:nvPr>
        </p:nvSpPr>
        <p:spPr>
          <a:xfrm>
            <a:off x="467544" y="1412776"/>
            <a:ext cx="8229600" cy="5001419"/>
          </a:xfrm>
        </p:spPr>
        <p:txBody>
          <a:bodyPr>
            <a:normAutofit/>
          </a:bodyPr>
          <a:lstStyle/>
          <a:p>
            <a:pPr algn="just">
              <a:buNone/>
            </a:pPr>
            <a:r>
              <a:rPr lang="pl-PL" sz="2000" b="1" dirty="0" smtClean="0">
                <a:latin typeface="Times New Roman" pitchFamily="18" charset="0"/>
                <a:cs typeface="Times New Roman" pitchFamily="18" charset="0"/>
              </a:rPr>
              <a:t>Legalna definicja działalności gospodarczej </a:t>
            </a:r>
            <a:r>
              <a:rPr lang="pl-PL" sz="2000" dirty="0" smtClean="0">
                <a:latin typeface="Times New Roman" pitchFamily="18" charset="0"/>
                <a:cs typeface="Times New Roman" pitchFamily="18" charset="0"/>
              </a:rPr>
              <a:t>(skutki)</a:t>
            </a:r>
          </a:p>
          <a:p>
            <a:pPr algn="just">
              <a:buNone/>
            </a:pPr>
            <a:r>
              <a:rPr lang="pl-PL" sz="2000" b="1" dirty="0" smtClean="0">
                <a:latin typeface="Times New Roman" pitchFamily="18" charset="0"/>
                <a:cs typeface="Times New Roman" pitchFamily="18" charset="0"/>
              </a:rPr>
              <a:t>Uniwersalny charakter definicji</a:t>
            </a:r>
          </a:p>
          <a:p>
            <a:pPr algn="just">
              <a:buNone/>
            </a:pPr>
            <a:r>
              <a:rPr lang="pl-PL" sz="2000" dirty="0" smtClean="0">
                <a:latin typeface="Times New Roman" pitchFamily="18" charset="0"/>
                <a:cs typeface="Times New Roman" pitchFamily="18" charset="0"/>
              </a:rPr>
              <a:t>     Przedmiot działalności gospodarczej – brak definicji rodzajów działalności</a:t>
            </a:r>
          </a:p>
          <a:p>
            <a:pPr algn="just">
              <a:buNone/>
            </a:pPr>
            <a:r>
              <a:rPr lang="pl-PL" sz="2000" dirty="0" smtClean="0">
                <a:latin typeface="Times New Roman" pitchFamily="18" charset="0"/>
                <a:cs typeface="Times New Roman" pitchFamily="18" charset="0"/>
              </a:rPr>
              <a:t>     Problem działalności zawodowej – jeden z rodzajów działalności gospodarczej.</a:t>
            </a:r>
          </a:p>
          <a:p>
            <a:pPr algn="just">
              <a:buNone/>
            </a:pPr>
            <a:r>
              <a:rPr lang="pl-PL" sz="2000" b="1" dirty="0" smtClean="0">
                <a:latin typeface="Times New Roman" pitchFamily="18" charset="0"/>
                <a:cs typeface="Times New Roman" pitchFamily="18" charset="0"/>
              </a:rPr>
              <a:t>Wyłączenia:</a:t>
            </a:r>
          </a:p>
          <a:p>
            <a:pPr algn="just">
              <a:buFontTx/>
              <a:buChar char="-"/>
            </a:pPr>
            <a:r>
              <a:rPr lang="pl-PL" sz="2000" u="sng" dirty="0" smtClean="0">
                <a:latin typeface="Times New Roman" pitchFamily="18" charset="0"/>
                <a:cs typeface="Times New Roman" pitchFamily="18" charset="0"/>
              </a:rPr>
              <a:t>o charakterze przedmiotowym</a:t>
            </a:r>
            <a:r>
              <a:rPr lang="pl-PL" sz="2000" dirty="0" smtClean="0">
                <a:latin typeface="Times New Roman" pitchFamily="18" charset="0"/>
                <a:cs typeface="Times New Roman" pitchFamily="18" charset="0"/>
              </a:rPr>
              <a:t>: działalność wytwórcza w rolnictwie w zakresie upraw rolnych oraz chowu i hodowli zwierząt, ogrodnictwa, warzywnictwa, leśnictwa i rybactwa śródlądowego, </a:t>
            </a:r>
          </a:p>
          <a:p>
            <a:pPr algn="just">
              <a:buFontTx/>
              <a:buChar char="-"/>
            </a:pPr>
            <a:r>
              <a:rPr lang="pl-PL" sz="2000" u="sng" dirty="0" smtClean="0">
                <a:latin typeface="Times New Roman" pitchFamily="18" charset="0"/>
                <a:cs typeface="Times New Roman" pitchFamily="18" charset="0"/>
              </a:rPr>
              <a:t>o charakterze podmiotowym</a:t>
            </a:r>
            <a:r>
              <a:rPr lang="pl-PL" sz="2000" dirty="0" smtClean="0">
                <a:latin typeface="Times New Roman" pitchFamily="18" charset="0"/>
                <a:cs typeface="Times New Roman" pitchFamily="18" charset="0"/>
              </a:rPr>
              <a:t>: wynajmowania przez rolników pokoi, sprzedaży posiłków domowych i świadczenia w gospodarstwach rolnych innych usług związanych z pobytem turystów</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395536" y="404664"/>
            <a:ext cx="8229600" cy="5793507"/>
          </a:xfrm>
        </p:spPr>
        <p:txBody>
          <a:bodyPr>
            <a:normAutofit/>
          </a:bodyPr>
          <a:lstStyle/>
          <a:p>
            <a:endParaRPr lang="pl-PL" dirty="0">
              <a:latin typeface="Times New Roman" pitchFamily="18" charset="0"/>
              <a:cs typeface="Times New Roman" pitchFamily="18" charset="0"/>
            </a:endParaRPr>
          </a:p>
          <a:p>
            <a:pPr algn="ctr">
              <a:buNone/>
            </a:pPr>
            <a:r>
              <a:rPr lang="pl-PL" sz="2200" dirty="0">
                <a:latin typeface="Times New Roman" pitchFamily="18" charset="0"/>
                <a:cs typeface="Times New Roman" pitchFamily="18" charset="0"/>
              </a:rPr>
              <a:t> </a:t>
            </a:r>
            <a:r>
              <a:rPr lang="pl-PL" sz="2200" b="1" dirty="0">
                <a:latin typeface="Times New Roman" pitchFamily="18" charset="0"/>
                <a:cs typeface="Times New Roman" pitchFamily="18" charset="0"/>
              </a:rPr>
              <a:t>Art. 3. </a:t>
            </a:r>
            <a:r>
              <a:rPr lang="pl-PL" sz="2200" b="1" dirty="0" smtClean="0">
                <a:latin typeface="Times New Roman" pitchFamily="18" charset="0"/>
                <a:cs typeface="Times New Roman" pitchFamily="18" charset="0"/>
              </a:rPr>
              <a:t> </a:t>
            </a:r>
            <a:r>
              <a:rPr lang="pl-PL" sz="2200" b="1" dirty="0" err="1" smtClean="0">
                <a:latin typeface="Times New Roman" pitchFamily="18" charset="0"/>
                <a:cs typeface="Times New Roman" pitchFamily="18" charset="0"/>
              </a:rPr>
              <a:t>u.s.d.g</a:t>
            </a:r>
            <a:r>
              <a:rPr lang="pl-PL" sz="2200" b="1" dirty="0" smtClean="0">
                <a:latin typeface="Times New Roman" pitchFamily="18" charset="0"/>
                <a:cs typeface="Times New Roman" pitchFamily="18" charset="0"/>
              </a:rPr>
              <a:t>.</a:t>
            </a:r>
          </a:p>
          <a:p>
            <a:pPr algn="just">
              <a:buNone/>
            </a:pPr>
            <a:r>
              <a:rPr lang="pl-PL" sz="2200" b="1" dirty="0">
                <a:latin typeface="Times New Roman" pitchFamily="18" charset="0"/>
                <a:cs typeface="Times New Roman" pitchFamily="18" charset="0"/>
              </a:rPr>
              <a:t> </a:t>
            </a:r>
            <a:r>
              <a:rPr lang="pl-PL" sz="2200" b="1" dirty="0" smtClean="0">
                <a:latin typeface="Times New Roman" pitchFamily="18" charset="0"/>
                <a:cs typeface="Times New Roman" pitchFamily="18" charset="0"/>
              </a:rPr>
              <a:t>    </a:t>
            </a:r>
            <a:r>
              <a:rPr lang="pl-PL" sz="2200" dirty="0" smtClean="0">
                <a:latin typeface="Times New Roman" pitchFamily="18" charset="0"/>
                <a:cs typeface="Times New Roman" pitchFamily="18" charset="0"/>
              </a:rPr>
              <a:t>Przepisów </a:t>
            </a:r>
            <a:r>
              <a:rPr lang="pl-PL" sz="2200" dirty="0">
                <a:latin typeface="Times New Roman" pitchFamily="18" charset="0"/>
                <a:cs typeface="Times New Roman" pitchFamily="18" charset="0"/>
              </a:rPr>
              <a:t>ustawy nie stosuje się do działalności wytwórczej w rolnictwie w zakresie upraw rolnych oraz chowu i hodowli zwierząt, ogrodnictwa, warzywnictwa, </a:t>
            </a:r>
            <a:r>
              <a:rPr lang="pl-PL" sz="2200" dirty="0" smtClean="0">
                <a:latin typeface="Times New Roman" pitchFamily="18" charset="0"/>
                <a:cs typeface="Times New Roman" pitchFamily="18" charset="0"/>
              </a:rPr>
              <a:t>leśnictwa </a:t>
            </a:r>
            <a:r>
              <a:rPr lang="pl-PL" sz="2200" dirty="0">
                <a:latin typeface="Times New Roman" pitchFamily="18" charset="0"/>
                <a:cs typeface="Times New Roman" pitchFamily="18" charset="0"/>
              </a:rPr>
              <a:t>i rybactwa śródlądowego, a także wynajmowania przez rolników pokoi, </a:t>
            </a:r>
            <a:r>
              <a:rPr lang="pl-PL" sz="2200" dirty="0" smtClean="0">
                <a:latin typeface="Times New Roman" pitchFamily="18" charset="0"/>
                <a:cs typeface="Times New Roman" pitchFamily="18" charset="0"/>
              </a:rPr>
              <a:t>sprzedaży </a:t>
            </a:r>
            <a:r>
              <a:rPr lang="pl-PL" sz="2200" dirty="0">
                <a:latin typeface="Times New Roman" pitchFamily="18" charset="0"/>
                <a:cs typeface="Times New Roman" pitchFamily="18" charset="0"/>
              </a:rPr>
              <a:t>posiłków domowych i świadczenia w gospodarstwach rolnych innych usług </a:t>
            </a:r>
            <a:r>
              <a:rPr lang="pl-PL" sz="2200" dirty="0" smtClean="0">
                <a:latin typeface="Times New Roman" pitchFamily="18" charset="0"/>
                <a:cs typeface="Times New Roman" pitchFamily="18" charset="0"/>
              </a:rPr>
              <a:t>związanych </a:t>
            </a:r>
            <a:r>
              <a:rPr lang="pl-PL" sz="2200" dirty="0">
                <a:latin typeface="Times New Roman" pitchFamily="18" charset="0"/>
                <a:cs typeface="Times New Roman" pitchFamily="18" charset="0"/>
              </a:rPr>
              <a:t>z pobytem turystów oraz wyrobu wina przez producentów będących </a:t>
            </a:r>
            <a:r>
              <a:rPr lang="pl-PL" sz="2200" dirty="0" smtClean="0">
                <a:latin typeface="Times New Roman" pitchFamily="18" charset="0"/>
                <a:cs typeface="Times New Roman" pitchFamily="18" charset="0"/>
              </a:rPr>
              <a:t>rolnikami </a:t>
            </a:r>
            <a:r>
              <a:rPr lang="pl-PL" sz="2200" dirty="0">
                <a:latin typeface="Times New Roman" pitchFamily="18" charset="0"/>
                <a:cs typeface="Times New Roman" pitchFamily="18" charset="0"/>
              </a:rPr>
              <a:t>wyrabiającymi mniej niż 100 hektolitrów wina w ciągu roku gospodarczego, o których mowa w art. 17 ust. 3 ustawy z dnia 12 maja 2011 r. o wyrobie i rozlewie wyrobów winiarskich, obrocie tymi wyrobami i organizacji rynku wina (Dz. U. Nr 120, poz. 690 i Nr 171, poz. 1016).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Autofit/>
          </a:bodyPr>
          <a:lstStyle/>
          <a:p>
            <a:r>
              <a:rPr lang="pl-PL" sz="3200" u="sng" dirty="0" smtClean="0">
                <a:latin typeface="Times New Roman" pitchFamily="18" charset="0"/>
                <a:cs typeface="Times New Roman" pitchFamily="18" charset="0"/>
              </a:rPr>
              <a:t>Wyznaczniki pojęcia działalności gospodarczej </a:t>
            </a:r>
            <a:endParaRPr lang="pl-PL" sz="3200" u="sng" dirty="0">
              <a:latin typeface="Times New Roman" pitchFamily="18" charset="0"/>
              <a:cs typeface="Times New Roman" pitchFamily="18" charset="0"/>
            </a:endParaRPr>
          </a:p>
        </p:txBody>
      </p:sp>
      <p:sp>
        <p:nvSpPr>
          <p:cNvPr id="3" name="Symbol zastępczy zawartości 2"/>
          <p:cNvSpPr>
            <a:spLocks noGrp="1"/>
          </p:cNvSpPr>
          <p:nvPr>
            <p:ph idx="1"/>
          </p:nvPr>
        </p:nvSpPr>
        <p:spPr/>
        <p:txBody>
          <a:bodyPr>
            <a:normAutofit fontScale="92500" lnSpcReduction="10000"/>
          </a:bodyPr>
          <a:lstStyle/>
          <a:p>
            <a:pPr algn="just">
              <a:buFont typeface="Wingdings" pitchFamily="2" charset="2"/>
              <a:buChar char="ü"/>
            </a:pPr>
            <a:r>
              <a:rPr lang="pl-PL" sz="2000" dirty="0">
                <a:latin typeface="Times New Roman" pitchFamily="18" charset="0"/>
                <a:cs typeface="Times New Roman" pitchFamily="18" charset="0"/>
              </a:rPr>
              <a:t>d</a:t>
            </a:r>
            <a:r>
              <a:rPr lang="pl-PL" sz="2000" dirty="0" smtClean="0">
                <a:latin typeface="Times New Roman" pitchFamily="18" charset="0"/>
                <a:cs typeface="Times New Roman" pitchFamily="18" charset="0"/>
              </a:rPr>
              <a:t>ziałalność wytwórcza, budowlana, handlowa, usługowa oraz poszukiwanie, rozpoznawanie i wydobywanie kopalin ze złóż (kryterium ekonomiczne);</a:t>
            </a:r>
          </a:p>
          <a:p>
            <a:pPr algn="just">
              <a:buNone/>
            </a:pPr>
            <a:endParaRPr lang="pl-PL" sz="2000" dirty="0" smtClean="0">
              <a:latin typeface="Times New Roman" pitchFamily="18" charset="0"/>
              <a:cs typeface="Times New Roman" pitchFamily="18" charset="0"/>
            </a:endParaRPr>
          </a:p>
          <a:p>
            <a:pPr algn="just">
              <a:buFont typeface="Wingdings" pitchFamily="2" charset="2"/>
              <a:buChar char="ü"/>
            </a:pPr>
            <a:r>
              <a:rPr lang="pl-PL" sz="2000" dirty="0">
                <a:latin typeface="Times New Roman" pitchFamily="18" charset="0"/>
                <a:cs typeface="Times New Roman" pitchFamily="18" charset="0"/>
              </a:rPr>
              <a:t>d</a:t>
            </a:r>
            <a:r>
              <a:rPr lang="pl-PL" sz="2000" dirty="0" smtClean="0">
                <a:latin typeface="Times New Roman" pitchFamily="18" charset="0"/>
                <a:cs typeface="Times New Roman" pitchFamily="18" charset="0"/>
              </a:rPr>
              <a:t>ziałalność zawodowa („wolne zawody”, art. 88 </a:t>
            </a:r>
            <a:r>
              <a:rPr lang="pl-PL" sz="2000" dirty="0" err="1" smtClean="0">
                <a:latin typeface="Times New Roman" pitchFamily="18" charset="0"/>
                <a:cs typeface="Times New Roman" pitchFamily="18" charset="0"/>
              </a:rPr>
              <a:t>k.s.h</a:t>
            </a:r>
            <a:r>
              <a:rPr lang="pl-PL" sz="2000" dirty="0" smtClean="0">
                <a:latin typeface="Times New Roman" pitchFamily="18" charset="0"/>
                <a:cs typeface="Times New Roman" pitchFamily="18" charset="0"/>
              </a:rPr>
              <a:t>.)</a:t>
            </a:r>
          </a:p>
          <a:p>
            <a:pPr algn="just">
              <a:buNone/>
            </a:pPr>
            <a:endParaRPr lang="pl-PL" sz="2000" dirty="0" smtClean="0">
              <a:latin typeface="Times New Roman" pitchFamily="18" charset="0"/>
              <a:cs typeface="Times New Roman" pitchFamily="18" charset="0"/>
            </a:endParaRPr>
          </a:p>
          <a:p>
            <a:pPr algn="just">
              <a:buFont typeface="Wingdings" pitchFamily="2" charset="2"/>
              <a:buChar char="ü"/>
            </a:pPr>
            <a:r>
              <a:rPr lang="pl-PL" sz="2000" dirty="0">
                <a:latin typeface="Times New Roman" pitchFamily="18" charset="0"/>
                <a:cs typeface="Times New Roman" pitchFamily="18" charset="0"/>
              </a:rPr>
              <a:t>z</a:t>
            </a:r>
            <a:r>
              <a:rPr lang="pl-PL" sz="2000" dirty="0" smtClean="0">
                <a:latin typeface="Times New Roman" pitchFamily="18" charset="0"/>
                <a:cs typeface="Times New Roman" pitchFamily="18" charset="0"/>
              </a:rPr>
              <a:t>arobkowy charakter działalność (zaspokajanie cudzych potrzeb, działalność odpłatna, zamiar osiągnięcia zysku, niezależnie od rzeczywistego wyniku działalności, SN – dochodowość nie jest cechą konieczną, wystarcza pokrycie kosztów własnych, spółdzielnie, </a:t>
            </a:r>
            <a:r>
              <a:rPr lang="pl-PL" sz="2000" dirty="0" err="1" smtClean="0">
                <a:latin typeface="Times New Roman" pitchFamily="18" charset="0"/>
                <a:cs typeface="Times New Roman" pitchFamily="18" charset="0"/>
              </a:rPr>
              <a:t>p.u.p</a:t>
            </a:r>
            <a:r>
              <a:rPr lang="pl-PL" sz="2000" dirty="0" smtClean="0">
                <a:latin typeface="Times New Roman" pitchFamily="18" charset="0"/>
                <a:cs typeface="Times New Roman" pitchFamily="18" charset="0"/>
              </a:rPr>
              <a:t>. )</a:t>
            </a:r>
          </a:p>
          <a:p>
            <a:pPr algn="just">
              <a:buNone/>
            </a:pPr>
            <a:endParaRPr lang="pl-PL" sz="2000" dirty="0" smtClean="0">
              <a:latin typeface="Times New Roman" pitchFamily="18" charset="0"/>
              <a:cs typeface="Times New Roman" pitchFamily="18" charset="0"/>
            </a:endParaRPr>
          </a:p>
          <a:p>
            <a:pPr>
              <a:buFont typeface="Wingdings" pitchFamily="2" charset="2"/>
              <a:buChar char="ü"/>
            </a:pPr>
            <a:r>
              <a:rPr lang="pl-PL" sz="2000" dirty="0">
                <a:latin typeface="Times New Roman" pitchFamily="18" charset="0"/>
                <a:cs typeface="Times New Roman" pitchFamily="18" charset="0"/>
              </a:rPr>
              <a:t>z</a:t>
            </a:r>
            <a:r>
              <a:rPr lang="pl-PL" sz="2000" dirty="0" smtClean="0">
                <a:latin typeface="Times New Roman" pitchFamily="18" charset="0"/>
                <a:cs typeface="Times New Roman" pitchFamily="18" charset="0"/>
              </a:rPr>
              <a:t>organizowany charakter działalności (wykorzystanie formy organizacyjnej przewidzianej prawem, trwała struktura)</a:t>
            </a:r>
          </a:p>
          <a:p>
            <a:pPr algn="just">
              <a:buNone/>
            </a:pPr>
            <a:endParaRPr lang="pl-PL" sz="2000" dirty="0" smtClean="0">
              <a:latin typeface="Times New Roman" pitchFamily="18" charset="0"/>
              <a:cs typeface="Times New Roman" pitchFamily="18" charset="0"/>
            </a:endParaRPr>
          </a:p>
          <a:p>
            <a:pPr>
              <a:buFont typeface="Wingdings" pitchFamily="2" charset="2"/>
              <a:buChar char="ü"/>
            </a:pPr>
            <a:r>
              <a:rPr lang="pl-PL" sz="2000" dirty="0">
                <a:latin typeface="Times New Roman" pitchFamily="18" charset="0"/>
                <a:cs typeface="Times New Roman" pitchFamily="18" charset="0"/>
              </a:rPr>
              <a:t>d</a:t>
            </a:r>
            <a:r>
              <a:rPr lang="pl-PL" sz="2000" dirty="0" smtClean="0">
                <a:latin typeface="Times New Roman" pitchFamily="18" charset="0"/>
                <a:cs typeface="Times New Roman" pitchFamily="18" charset="0"/>
              </a:rPr>
              <a:t>ziałalność o charakterze ciągłym (zamiar i faktyczna powtarzalność, działalność sezonowa)</a:t>
            </a:r>
          </a:p>
          <a:p>
            <a:pPr algn="just">
              <a:buFont typeface="Wingdings" pitchFamily="2" charset="2"/>
              <a:buChar char="ü"/>
            </a:pP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620688"/>
            <a:ext cx="8229600" cy="5505475"/>
          </a:xfrm>
        </p:spPr>
        <p:txBody>
          <a:bodyPr>
            <a:normAutofit/>
          </a:bodyPr>
          <a:lstStyle/>
          <a:p>
            <a:pPr algn="ctr">
              <a:buNone/>
            </a:pPr>
            <a:r>
              <a:rPr lang="pl-PL" sz="2000" b="1" dirty="0" smtClean="0">
                <a:latin typeface="Times New Roman" pitchFamily="18" charset="0"/>
                <a:cs typeface="Times New Roman" pitchFamily="18" charset="0"/>
              </a:rPr>
              <a:t>Stan faktyczny:</a:t>
            </a:r>
          </a:p>
          <a:p>
            <a:pPr algn="just">
              <a:buNone/>
            </a:pPr>
            <a:r>
              <a:rPr lang="pl-PL" sz="2000" b="1" dirty="0" smtClean="0">
                <a:latin typeface="Times New Roman" pitchFamily="18" charset="0"/>
                <a:cs typeface="Times New Roman" pitchFamily="18" charset="0"/>
              </a:rPr>
              <a:t>           </a:t>
            </a:r>
          </a:p>
          <a:p>
            <a:pPr algn="just">
              <a:buNone/>
            </a:pPr>
            <a:r>
              <a:rPr lang="pl-PL" sz="2000" b="1" dirty="0" smtClean="0">
                <a:latin typeface="Times New Roman" pitchFamily="18" charset="0"/>
                <a:cs typeface="Times New Roman" pitchFamily="18" charset="0"/>
              </a:rPr>
              <a:t>      </a:t>
            </a:r>
            <a:r>
              <a:rPr lang="pl-PL" sz="2000" dirty="0" smtClean="0">
                <a:latin typeface="Times New Roman" pitchFamily="18" charset="0"/>
                <a:cs typeface="Times New Roman" pitchFamily="18" charset="0"/>
              </a:rPr>
              <a:t>Zenon W. w styczniu 2011r. otworzył osiedlowy sklep warzywno-spożywczy. Przeprowadzona w połowie 2011r. kontrola skarbowa wykazała, że prowadzona działalność nie przynosi przedsiębiorcy zysku, a niektórych miesiącach księgi rachunkowe wykazują straty. Dnia 24.07.2011r. Zenon W. otrzymał decyzję ministra właściwego do spraw gospodarki, z której treści wynikało, iż został wykreślony z CEIDG, ponieważ jego działalność nie przynosi zysku, więc nie można</a:t>
            </a:r>
          </a:p>
          <a:p>
            <a:pPr algn="just">
              <a:buNone/>
            </a:pPr>
            <a:r>
              <a:rPr lang="pl-PL" sz="2000" dirty="0" smtClean="0">
                <a:latin typeface="Times New Roman" pitchFamily="18" charset="0"/>
                <a:cs typeface="Times New Roman" pitchFamily="18" charset="0"/>
              </a:rPr>
              <a:t>     zakwalifikować jej jako działalności gospodarczej.</a:t>
            </a:r>
          </a:p>
          <a:p>
            <a:pPr algn="just">
              <a:buNone/>
            </a:pPr>
            <a:r>
              <a:rPr lang="pl-PL" sz="2000" b="1" dirty="0" smtClean="0">
                <a:latin typeface="Times New Roman" pitchFamily="18" charset="0"/>
                <a:cs typeface="Times New Roman" pitchFamily="18" charset="0"/>
              </a:rPr>
              <a:t>Problemy:</a:t>
            </a:r>
          </a:p>
          <a:p>
            <a:pPr algn="just">
              <a:buNone/>
            </a:pPr>
            <a:r>
              <a:rPr lang="pl-PL" sz="2000" i="1" dirty="0" smtClean="0">
                <a:latin typeface="Times New Roman" pitchFamily="18" charset="0"/>
                <a:cs typeface="Times New Roman" pitchFamily="18" charset="0"/>
              </a:rPr>
              <a:t>1. Oceń czy działalność Zenona W. jest działalnością gospodarczą w rozumieniu ustawy o swobodzie działalności gospodarczej.</a:t>
            </a:r>
          </a:p>
          <a:p>
            <a:pPr algn="just">
              <a:buNone/>
            </a:pPr>
            <a:r>
              <a:rPr lang="pl-PL" sz="2000" i="1" dirty="0" smtClean="0">
                <a:latin typeface="Times New Roman" pitchFamily="18" charset="0"/>
                <a:cs typeface="Times New Roman" pitchFamily="18" charset="0"/>
              </a:rPr>
              <a:t>2. Oceń, czy minister właściwy do spraw gospodarki ma prawo wykreślić Zenona W. z CEIDG.</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57200" y="548680"/>
            <a:ext cx="8229600" cy="5577483"/>
          </a:xfrm>
        </p:spPr>
        <p:txBody>
          <a:bodyPr>
            <a:normAutofit/>
          </a:bodyPr>
          <a:lstStyle/>
          <a:p>
            <a:pPr algn="ctr">
              <a:buNone/>
            </a:pPr>
            <a:r>
              <a:rPr lang="pl-PL" sz="2000" b="1" dirty="0" smtClean="0">
                <a:latin typeface="Times New Roman" pitchFamily="18" charset="0"/>
                <a:cs typeface="Times New Roman" pitchFamily="18" charset="0"/>
              </a:rPr>
              <a:t>Stan faktyczny:</a:t>
            </a:r>
          </a:p>
          <a:p>
            <a:pPr algn="just">
              <a:buNone/>
            </a:pPr>
            <a:r>
              <a:rPr lang="pl-PL" sz="2000" dirty="0" smtClean="0">
                <a:latin typeface="Times New Roman" pitchFamily="18" charset="0"/>
                <a:cs typeface="Times New Roman" pitchFamily="18" charset="0"/>
              </a:rPr>
              <a:t>           Od kilku lat Jan R. w sezonie wiosenno-letnim wykonuje prace porządkowe w ogrodzie swojego 75-letniego sąsiada Józefa W. Dzięki temu Józef W. nie musi zatrudniać specjalistycznej firmy zajmującej się tego typu pracami. Pozwala mu to zminimalizować koszty utrzymania, przez co zaoszczędzone ze skromnej emerytury środki finansowe może przeznaczyć na niezbędne lekarstwa. W ramach wdzięczności za prace w ogrodzie Józef W. często zaprasza Jana R. do siebie na kawę, herbatę czy wspólne posiłki.</a:t>
            </a:r>
          </a:p>
          <a:p>
            <a:pPr algn="just">
              <a:buNone/>
            </a:pPr>
            <a:r>
              <a:rPr lang="pl-PL" sz="2000" b="1" dirty="0" smtClean="0">
                <a:latin typeface="Times New Roman" pitchFamily="18" charset="0"/>
                <a:cs typeface="Times New Roman" pitchFamily="18" charset="0"/>
              </a:rPr>
              <a:t>Problem:</a:t>
            </a:r>
          </a:p>
          <a:p>
            <a:pPr algn="just">
              <a:buNone/>
            </a:pPr>
            <a:r>
              <a:rPr lang="pl-PL" sz="2000" i="1" dirty="0" smtClean="0">
                <a:latin typeface="Times New Roman" pitchFamily="18" charset="0"/>
                <a:cs typeface="Times New Roman" pitchFamily="18" charset="0"/>
              </a:rPr>
              <a:t>      1.  Oceń, czy działalność wykonywana przez Jana R. jest działalnością gospodarczą w rozumieniu przepisów ustawy o swobodzie działalności gospodarczej.</a:t>
            </a:r>
            <a:endParaRPr lang="pl-PL"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51520" y="548680"/>
            <a:ext cx="8229600" cy="5577483"/>
          </a:xfrm>
        </p:spPr>
        <p:txBody>
          <a:bodyPr>
            <a:normAutofit/>
          </a:bodyPr>
          <a:lstStyle/>
          <a:p>
            <a:pPr algn="ctr">
              <a:buNone/>
            </a:pPr>
            <a:r>
              <a:rPr lang="pl-PL" sz="2000" b="1" dirty="0" smtClean="0">
                <a:latin typeface="Times New Roman" pitchFamily="18" charset="0"/>
                <a:cs typeface="Times New Roman" pitchFamily="18" charset="0"/>
              </a:rPr>
              <a:t>Stan faktyczny     </a:t>
            </a:r>
          </a:p>
          <a:p>
            <a:pPr algn="just">
              <a:buNone/>
            </a:pPr>
            <a:r>
              <a:rPr lang="pl-PL" sz="2000" dirty="0" smtClean="0">
                <a:latin typeface="Times New Roman" pitchFamily="18" charset="0"/>
                <a:cs typeface="Times New Roman" pitchFamily="18" charset="0"/>
              </a:rPr>
              <a:t>     Od kilku lat Jan Z. zwany złota rączka na osiedlu Skowronków bardzo często wspomaga sąsiadki w drobnych pracach domowych: reperując krany, pralki, zaprawiając drobne usterki. W ramach wdzięczności za wykonane usługi, koleżanki z podwórka wypłacają mu drobne napiwki w wysokości 10-50 zł. </a:t>
            </a:r>
          </a:p>
          <a:p>
            <a:pPr algn="just">
              <a:buNone/>
            </a:pPr>
            <a:r>
              <a:rPr lang="pl-PL" sz="2000" b="1" dirty="0" smtClean="0">
                <a:latin typeface="Times New Roman" pitchFamily="18" charset="0"/>
                <a:cs typeface="Times New Roman" pitchFamily="18" charset="0"/>
              </a:rPr>
              <a:t>Problemy: </a:t>
            </a:r>
            <a:endParaRPr lang="pl-PL" sz="2000" dirty="0" smtClean="0">
              <a:latin typeface="Times New Roman" pitchFamily="18" charset="0"/>
              <a:cs typeface="Times New Roman" pitchFamily="18" charset="0"/>
            </a:endParaRPr>
          </a:p>
          <a:p>
            <a:pPr lvl="0" algn="just">
              <a:buNone/>
            </a:pPr>
            <a:r>
              <a:rPr lang="pl-PL" sz="2000" dirty="0" smtClean="0">
                <a:latin typeface="Times New Roman" pitchFamily="18" charset="0"/>
                <a:cs typeface="Times New Roman" pitchFamily="18" charset="0"/>
              </a:rPr>
              <a:t>       Czy działalność wykonywana przez Jana Z. jest działalnością gospodarczą?</a:t>
            </a:r>
          </a:p>
          <a:p>
            <a:endParaRPr lang="pl-PL"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67544" y="476672"/>
            <a:ext cx="8229600" cy="5760640"/>
          </a:xfrm>
        </p:spPr>
        <p:txBody>
          <a:bodyPr>
            <a:normAutofit fontScale="62500" lnSpcReduction="20000"/>
          </a:bodyPr>
          <a:lstStyle/>
          <a:p>
            <a:pPr algn="just">
              <a:buNone/>
            </a:pPr>
            <a:r>
              <a:rPr lang="pl-PL" dirty="0" smtClean="0">
                <a:latin typeface="Times New Roman" pitchFamily="18" charset="0"/>
                <a:cs typeface="Times New Roman" pitchFamily="18" charset="0"/>
              </a:rPr>
              <a:t>KAZUS 1</a:t>
            </a:r>
          </a:p>
          <a:p>
            <a:pPr algn="just">
              <a:buNone/>
            </a:pPr>
            <a:endParaRPr lang="pl-PL" dirty="0" smtClean="0">
              <a:latin typeface="Times New Roman" pitchFamily="18" charset="0"/>
              <a:cs typeface="Times New Roman" pitchFamily="18" charset="0"/>
            </a:endParaRPr>
          </a:p>
          <a:p>
            <a:pPr algn="just">
              <a:buNone/>
            </a:pPr>
            <a:r>
              <a:rPr lang="pl-PL" dirty="0" smtClean="0">
                <a:latin typeface="Times New Roman" pitchFamily="18" charset="0"/>
                <a:cs typeface="Times New Roman" pitchFamily="18" charset="0"/>
              </a:rPr>
              <a:t>W listopadzie 2005 r. radny Jan S. po wygraniu prowadzonego przed gminę przetargu, wydzierżawił od gminy 5,68 ha gruntów ornych. Uchwałą nr XXXVII/05 Rada Gminy M. stwierdziła wygaśnięcie mandatu radnego Jana S., ponieważ zawarł on umowę dzierżawy gruntów rolnych wchodzących w skład zasobu nieruchomości Gminy M. Naruszył tym samym przepis 24f ust. 1 </a:t>
            </a:r>
            <a:r>
              <a:rPr lang="pl-PL" dirty="0" err="1" smtClean="0">
                <a:latin typeface="Times New Roman" pitchFamily="18" charset="0"/>
                <a:cs typeface="Times New Roman" pitchFamily="18" charset="0"/>
              </a:rPr>
              <a:t>u.s.g</a:t>
            </a:r>
            <a:r>
              <a:rPr lang="pl-PL" dirty="0" smtClean="0">
                <a:latin typeface="Times New Roman" pitchFamily="18" charset="0"/>
                <a:cs typeface="Times New Roman" pitchFamily="18" charset="0"/>
              </a:rPr>
              <a:t>., który stanowi, że radni nie mogą prowadzić działalności gospodarczej na własny rachunek lub wspólnie z innymi osobami z wykorzystaniem mienia komunalnego. Gminy, w której radny uzyskał mandat, a także zarządzać taką działalnością lub być przedstawicielem czy pełnomocnikiem w prowadzeniu takiej działalności. Wojewoda wniósł skargę na tę uchwałę, podnosząc, że działalność wytwórcza w rolnictwie nie jest działalnością gospodarczą.</a:t>
            </a:r>
          </a:p>
          <a:p>
            <a:pPr algn="just">
              <a:buNone/>
            </a:pPr>
            <a:r>
              <a:rPr lang="pl-PL" dirty="0" smtClean="0">
                <a:latin typeface="Times New Roman" pitchFamily="18" charset="0"/>
                <a:cs typeface="Times New Roman" pitchFamily="18" charset="0"/>
              </a:rPr>
              <a:t>Pytania.</a:t>
            </a:r>
          </a:p>
          <a:p>
            <a:pPr lvl="0" algn="just">
              <a:buNone/>
            </a:pPr>
            <a:r>
              <a:rPr lang="pl-PL" dirty="0" smtClean="0">
                <a:latin typeface="Times New Roman" pitchFamily="18" charset="0"/>
                <a:cs typeface="Times New Roman" pitchFamily="18" charset="0"/>
              </a:rPr>
              <a:t>Czy działalność wytwórcza w rolnictwie jest działalnością gospodarczą w rozumieniu </a:t>
            </a:r>
            <a:r>
              <a:rPr lang="pl-PL" dirty="0" err="1" smtClean="0">
                <a:latin typeface="Times New Roman" pitchFamily="18" charset="0"/>
                <a:cs typeface="Times New Roman" pitchFamily="18" charset="0"/>
              </a:rPr>
              <a:t>u.s.d.g</a:t>
            </a:r>
            <a:r>
              <a:rPr lang="pl-PL" dirty="0" smtClean="0">
                <a:latin typeface="Times New Roman" pitchFamily="18" charset="0"/>
                <a:cs typeface="Times New Roman" pitchFamily="18" charset="0"/>
              </a:rPr>
              <a:t>.?</a:t>
            </a:r>
          </a:p>
          <a:p>
            <a:pPr lvl="0" algn="just">
              <a:buNone/>
            </a:pPr>
            <a:r>
              <a:rPr lang="pl-PL" dirty="0" smtClean="0">
                <a:latin typeface="Times New Roman" pitchFamily="18" charset="0"/>
                <a:cs typeface="Times New Roman" pitchFamily="18" charset="0"/>
              </a:rPr>
              <a:t>Czy uchwała Rady Gminy M. była uzasadniona? Oceń zasadność wniesionej skargi.</a:t>
            </a:r>
          </a:p>
          <a:p>
            <a:pPr lvl="0" algn="just">
              <a:buNone/>
            </a:pPr>
            <a:endParaRPr lang="pl-PL" dirty="0" smtClean="0">
              <a:latin typeface="Times New Roman" pitchFamily="18" charset="0"/>
              <a:cs typeface="Times New Roman" pitchFamily="18" charset="0"/>
            </a:endParaRPr>
          </a:p>
          <a:p>
            <a:pPr algn="just">
              <a:buNone/>
            </a:pPr>
            <a:r>
              <a:rPr lang="pl-PL" b="1" dirty="0" smtClean="0">
                <a:latin typeface="Times New Roman" pitchFamily="18" charset="0"/>
                <a:cs typeface="Times New Roman" pitchFamily="18" charset="0"/>
              </a:rPr>
              <a:t>Wyrok NSA z dnia 29 sierpnia 2007, sygn. akt II OSK 1618/06</a:t>
            </a:r>
            <a:r>
              <a:rPr lang="pl-PL" dirty="0" smtClean="0">
                <a:latin typeface="Times New Roman" pitchFamily="18" charset="0"/>
                <a:cs typeface="Times New Roman" pitchFamily="18" charset="0"/>
              </a:rPr>
              <a:t> </a:t>
            </a:r>
          </a:p>
          <a:p>
            <a:endParaRPr lang="pl-PL" dirty="0"/>
          </a:p>
        </p:txBody>
      </p:sp>
    </p:spTree>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833</TotalTime>
  <Words>2799</Words>
  <Application>Microsoft Office PowerPoint</Application>
  <PresentationFormat>Pokaz na ekranie (4:3)</PresentationFormat>
  <Paragraphs>218</Paragraphs>
  <Slides>27</Slides>
  <Notes>1</Notes>
  <HiddenSlides>0</HiddenSlides>
  <MMClips>0</MMClips>
  <ScaleCrop>false</ScaleCrop>
  <HeadingPairs>
    <vt:vector size="4" baseType="variant">
      <vt:variant>
        <vt:lpstr>Motyw</vt:lpstr>
      </vt:variant>
      <vt:variant>
        <vt:i4>1</vt:i4>
      </vt:variant>
      <vt:variant>
        <vt:lpstr>Tytuły slajdów</vt:lpstr>
      </vt:variant>
      <vt:variant>
        <vt:i4>27</vt:i4>
      </vt:variant>
    </vt:vector>
  </HeadingPairs>
  <TitlesOfParts>
    <vt:vector size="28" baseType="lpstr">
      <vt:lpstr>Motyw pakietu Office</vt:lpstr>
      <vt:lpstr>Prawo Publiczne Gospodarcze (SSA III)   1.Pojęcie działalności gospodarczej.  2.Pojęcie przedsiębiorcy i przedsiębiorstwa.  3.Oddziały i przedstawicielstwa przedsiębiorców zagranicznych.</vt:lpstr>
      <vt:lpstr>Pojęcie działalności gospodarczej</vt:lpstr>
      <vt:lpstr>Działalność gospodarcza</vt:lpstr>
      <vt:lpstr>Slajd 4</vt:lpstr>
      <vt:lpstr>Wyznaczniki pojęcia działalności gospodarczej </vt:lpstr>
      <vt:lpstr>Slajd 6</vt:lpstr>
      <vt:lpstr>Slajd 7</vt:lpstr>
      <vt:lpstr>Slajd 8</vt:lpstr>
      <vt:lpstr>Slajd 9</vt:lpstr>
      <vt:lpstr>USTAWA  z dnia 4 marca 2010 r.  o świadczeniu usług na terytorium Rzeczypospolitej Polskiej</vt:lpstr>
      <vt:lpstr>Różnice pomiędzy przepisami ustawy o swobodzie działalności gospodarczej a przepisami ustawy o świadczeniu usług na terytorium RP</vt:lpstr>
      <vt:lpstr>Definicja przedsiębiorcy</vt:lpstr>
      <vt:lpstr>Slajd 13</vt:lpstr>
      <vt:lpstr>Kategorie podmiotowe przedsiębiorców (1) </vt:lpstr>
      <vt:lpstr>Kategorie podmiotowe przedsiębiorców (2) </vt:lpstr>
      <vt:lpstr>Działalność gospodarcza osób zagranicznych (1) </vt:lpstr>
      <vt:lpstr>Działalność gospodarcza osób zagranicznych (2) </vt:lpstr>
      <vt:lpstr>Mikro-, mali- i średni przedsiębiorcy MMSP </vt:lpstr>
      <vt:lpstr>Warunki korzystania ze statusu MMSP </vt:lpstr>
      <vt:lpstr>Warunki korzystania ze statusu MMSP </vt:lpstr>
      <vt:lpstr>Slajd 21</vt:lpstr>
      <vt:lpstr>Pojęcie przedsiębiorstwa</vt:lpstr>
      <vt:lpstr>Przedsiębiorstwo (znaczenie przedmiotowe)</vt:lpstr>
      <vt:lpstr>Uprawnienia administracyjne jako składnik przedsiębiorstwa </vt:lpstr>
      <vt:lpstr>Sukcesja praw i obowiązków z decyzji administracyjnych (1)</vt:lpstr>
      <vt:lpstr>Sukcesja praw i obowiązków z decyzji administracyjnych (2)</vt:lpstr>
      <vt:lpstr>Sukcesja praw i obowiązków z decyzji administracyjnych (3)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1.Pojęcie działalności gospodarczej.  2.Pojęcie przedsiębiorcy i przedsiębiorstwa.  3.Oddziały i przedstawicielstwa przedsiębiorców zagranicznych.</dc:title>
  <dc:creator>user</dc:creator>
  <cp:lastModifiedBy>user</cp:lastModifiedBy>
  <cp:revision>80</cp:revision>
  <dcterms:created xsi:type="dcterms:W3CDTF">2014-11-03T14:30:01Z</dcterms:created>
  <dcterms:modified xsi:type="dcterms:W3CDTF">2014-11-07T11:03:53Z</dcterms:modified>
</cp:coreProperties>
</file>