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77050" cy="1000125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59" autoAdjust="0"/>
    <p:restoredTop sz="86380" autoAdjust="0"/>
  </p:normalViewPr>
  <p:slideViewPr>
    <p:cSldViewPr>
      <p:cViewPr varScale="1">
        <p:scale>
          <a:sx n="63" d="100"/>
          <a:sy n="63" d="100"/>
        </p:scale>
        <p:origin x="-1362" y="-96"/>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94365CC5-2AC4-43C9-8551-E23070BA2C3C}" type="datetimeFigureOut">
              <a:rPr lang="pl-PL" smtClean="0"/>
              <a:pPr/>
              <a:t>2014-11-19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011EDB4-9F63-48D4-9FC5-3CE197D05C0E}"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94365CC5-2AC4-43C9-8551-E23070BA2C3C}" type="datetimeFigureOut">
              <a:rPr lang="pl-PL" smtClean="0"/>
              <a:pPr/>
              <a:t>2014-11-19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011EDB4-9F63-48D4-9FC5-3CE197D05C0E}"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94365CC5-2AC4-43C9-8551-E23070BA2C3C}" type="datetimeFigureOut">
              <a:rPr lang="pl-PL" smtClean="0"/>
              <a:pPr/>
              <a:t>2014-11-19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011EDB4-9F63-48D4-9FC5-3CE197D05C0E}"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94365CC5-2AC4-43C9-8551-E23070BA2C3C}" type="datetimeFigureOut">
              <a:rPr lang="pl-PL" smtClean="0"/>
              <a:pPr/>
              <a:t>2014-11-19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011EDB4-9F63-48D4-9FC5-3CE197D05C0E}"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94365CC5-2AC4-43C9-8551-E23070BA2C3C}" type="datetimeFigureOut">
              <a:rPr lang="pl-PL" smtClean="0"/>
              <a:pPr/>
              <a:t>2014-11-19</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7011EDB4-9F63-48D4-9FC5-3CE197D05C0E}"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94365CC5-2AC4-43C9-8551-E23070BA2C3C}" type="datetimeFigureOut">
              <a:rPr lang="pl-PL" smtClean="0"/>
              <a:pPr/>
              <a:t>2014-11-19</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7011EDB4-9F63-48D4-9FC5-3CE197D05C0E}"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94365CC5-2AC4-43C9-8551-E23070BA2C3C}" type="datetimeFigureOut">
              <a:rPr lang="pl-PL" smtClean="0"/>
              <a:pPr/>
              <a:t>2014-11-19</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7011EDB4-9F63-48D4-9FC5-3CE197D05C0E}"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94365CC5-2AC4-43C9-8551-E23070BA2C3C}" type="datetimeFigureOut">
              <a:rPr lang="pl-PL" smtClean="0"/>
              <a:pPr/>
              <a:t>2014-11-19</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7011EDB4-9F63-48D4-9FC5-3CE197D05C0E}"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94365CC5-2AC4-43C9-8551-E23070BA2C3C}" type="datetimeFigureOut">
              <a:rPr lang="pl-PL" smtClean="0"/>
              <a:pPr/>
              <a:t>2014-11-19</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7011EDB4-9F63-48D4-9FC5-3CE197D05C0E}"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94365CC5-2AC4-43C9-8551-E23070BA2C3C}" type="datetimeFigureOut">
              <a:rPr lang="pl-PL" smtClean="0"/>
              <a:pPr/>
              <a:t>2014-11-19</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7011EDB4-9F63-48D4-9FC5-3CE197D05C0E}"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94365CC5-2AC4-43C9-8551-E23070BA2C3C}" type="datetimeFigureOut">
              <a:rPr lang="pl-PL" smtClean="0"/>
              <a:pPr/>
              <a:t>2014-11-19</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7011EDB4-9F63-48D4-9FC5-3CE197D05C0E}"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365CC5-2AC4-43C9-8551-E23070BA2C3C}" type="datetimeFigureOut">
              <a:rPr lang="pl-PL" smtClean="0"/>
              <a:pPr/>
              <a:t>2014-11-19</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11EDB4-9F63-48D4-9FC5-3CE197D05C0E}"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ceidg.gov.p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620688"/>
            <a:ext cx="7772400" cy="1470025"/>
          </a:xfrm>
        </p:spPr>
        <p:txBody>
          <a:bodyPr>
            <a:normAutofit/>
          </a:bodyPr>
          <a:lstStyle/>
          <a:p>
            <a:r>
              <a:rPr lang="pl-PL" sz="2800" dirty="0" smtClean="0"/>
              <a:t>Prawo Publiczne Gospodarcze SSA III</a:t>
            </a:r>
            <a:endParaRPr lang="pl-PL" sz="2800" dirty="0"/>
          </a:p>
        </p:txBody>
      </p:sp>
      <p:sp>
        <p:nvSpPr>
          <p:cNvPr id="3" name="Podtytuł 2"/>
          <p:cNvSpPr>
            <a:spLocks noGrp="1"/>
          </p:cNvSpPr>
          <p:nvPr>
            <p:ph type="subTitle" idx="1"/>
          </p:nvPr>
        </p:nvSpPr>
        <p:spPr>
          <a:xfrm>
            <a:off x="1691680" y="2060848"/>
            <a:ext cx="6400800" cy="4032448"/>
          </a:xfrm>
        </p:spPr>
        <p:txBody>
          <a:bodyPr>
            <a:normAutofit/>
          </a:bodyPr>
          <a:lstStyle/>
          <a:p>
            <a:r>
              <a:rPr lang="pl-PL" dirty="0" smtClean="0"/>
              <a:t> </a:t>
            </a:r>
            <a:r>
              <a:rPr lang="pl-PL" b="1" dirty="0" smtClean="0">
                <a:solidFill>
                  <a:schemeClr val="tx1"/>
                </a:solidFill>
              </a:rPr>
              <a:t>Rejestry przedsiębiorców:</a:t>
            </a:r>
          </a:p>
          <a:p>
            <a:endParaRPr lang="pl-PL" b="1" dirty="0" smtClean="0">
              <a:solidFill>
                <a:schemeClr val="tx1"/>
              </a:solidFill>
            </a:endParaRPr>
          </a:p>
          <a:p>
            <a:pPr algn="l"/>
            <a:r>
              <a:rPr lang="pl-PL" b="1" dirty="0" smtClean="0">
                <a:solidFill>
                  <a:schemeClr val="tx1"/>
                </a:solidFill>
              </a:rPr>
              <a:t>I Centralna Ewidencja i Informacja o Działalności Gospodarczej</a:t>
            </a:r>
          </a:p>
          <a:p>
            <a:pPr algn="l"/>
            <a:endParaRPr lang="pl-PL" b="1" dirty="0" smtClean="0">
              <a:solidFill>
                <a:schemeClr val="tx1"/>
              </a:solidFill>
            </a:endParaRPr>
          </a:p>
          <a:p>
            <a:pPr algn="l"/>
            <a:r>
              <a:rPr lang="pl-PL" b="1" dirty="0" smtClean="0">
                <a:solidFill>
                  <a:schemeClr val="tx1"/>
                </a:solidFill>
              </a:rPr>
              <a:t>II Krajowy Rejestr Sądowy </a:t>
            </a:r>
            <a:endParaRPr lang="pl-PL" b="1"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0"/>
            <a:ext cx="8229600" cy="1143000"/>
          </a:xfrm>
        </p:spPr>
        <p:txBody>
          <a:bodyPr>
            <a:normAutofit/>
          </a:bodyPr>
          <a:lstStyle/>
          <a:p>
            <a:r>
              <a:rPr lang="pl-PL" sz="2800" dirty="0" smtClean="0"/>
              <a:t>Wykreślenie wpisu w CEIDG </a:t>
            </a:r>
            <a:endParaRPr lang="pl-PL" sz="2800" dirty="0"/>
          </a:p>
        </p:txBody>
      </p:sp>
      <p:sp>
        <p:nvSpPr>
          <p:cNvPr id="3" name="Symbol zastępczy zawartości 2"/>
          <p:cNvSpPr>
            <a:spLocks noGrp="1"/>
          </p:cNvSpPr>
          <p:nvPr>
            <p:ph idx="1"/>
          </p:nvPr>
        </p:nvSpPr>
        <p:spPr>
          <a:xfrm>
            <a:off x="457200" y="908720"/>
            <a:ext cx="8229600" cy="5616624"/>
          </a:xfrm>
        </p:spPr>
        <p:txBody>
          <a:bodyPr>
            <a:noAutofit/>
          </a:bodyPr>
          <a:lstStyle/>
          <a:p>
            <a:pPr marL="0" algn="just"/>
            <a:r>
              <a:rPr lang="pl-PL" sz="1800" b="1" u="sng" dirty="0" smtClean="0"/>
              <a:t>na wniosek</a:t>
            </a:r>
          </a:p>
          <a:p>
            <a:pPr marL="0" algn="just">
              <a:buNone/>
            </a:pPr>
            <a:r>
              <a:rPr lang="pl-PL" sz="1800" dirty="0" smtClean="0"/>
              <a:t>Przedsiębiorca zobowiązany jest złożyć wniosek o wykreślenie wpisu w terminie 7 dni od dnia trwałego zaprzestania prowadzenia działalności gospodarczej;</a:t>
            </a:r>
          </a:p>
          <a:p>
            <a:pPr marL="0" algn="just">
              <a:buNone/>
            </a:pPr>
            <a:endParaRPr lang="pl-PL" sz="1800" dirty="0" smtClean="0"/>
          </a:p>
          <a:p>
            <a:pPr marL="0" algn="just"/>
            <a:r>
              <a:rPr lang="pl-PL" sz="1800" b="1" u="sng" dirty="0" smtClean="0"/>
              <a:t>z urzędu</a:t>
            </a:r>
          </a:p>
          <a:p>
            <a:pPr marL="0" algn="just">
              <a:buNone/>
            </a:pPr>
            <a:r>
              <a:rPr lang="pl-PL" sz="1800" dirty="0" smtClean="0"/>
              <a:t>Przedsiębiorca podlega wykreśleniu z CEIDG z urzędu, w drodze decyzji administracyjnej Ministra Gospodarki w przypadku:</a:t>
            </a:r>
          </a:p>
          <a:p>
            <a:pPr marL="0" algn="just">
              <a:buNone/>
            </a:pPr>
            <a:r>
              <a:rPr lang="pl-PL" sz="1800" dirty="0" smtClean="0"/>
              <a:t>- gdy prawomocnie orzeczono zakaz wykonywania działalności gospodarczej przez przedsiębiorcę;</a:t>
            </a:r>
          </a:p>
          <a:p>
            <a:pPr marL="0" algn="just">
              <a:buNone/>
            </a:pPr>
            <a:r>
              <a:rPr lang="pl-PL" sz="1800" dirty="0" smtClean="0"/>
              <a:t>- wpisania do rejestru jednoosobowej spółki kapitałowej powstałej wskutek przekształcenia przedsiębiorcy;</a:t>
            </a:r>
          </a:p>
          <a:p>
            <a:pPr marL="0" algn="just">
              <a:buNone/>
            </a:pPr>
            <a:r>
              <a:rPr lang="pl-PL" sz="1800" dirty="0" smtClean="0"/>
              <a:t>-   stwierdzenia trwałego zaprzestania wykonywania działalności gospodarczej;</a:t>
            </a:r>
          </a:p>
          <a:p>
            <a:pPr marL="0" algn="just">
              <a:buNone/>
            </a:pPr>
            <a:r>
              <a:rPr lang="pl-PL" sz="1800" dirty="0" smtClean="0"/>
              <a:t>- niezłożenia wniosku o wpis informacji o wznowieniu wykonywania działalności gospodarczej przed upływem 24 miesięcy od dnia zawieszenia działalności</a:t>
            </a:r>
          </a:p>
          <a:p>
            <a:pPr marL="0" algn="just">
              <a:buNone/>
            </a:pPr>
            <a:r>
              <a:rPr lang="pl-PL" sz="1800" dirty="0" smtClean="0"/>
              <a:t>- utraty przez przedsiębiorcę uprawnień do wykonywania działalności gospodarczej przysługujących na podstawie art. 13 ust. 1 albo ust 2 ustawy o </a:t>
            </a:r>
            <a:r>
              <a:rPr lang="pl-PL" sz="1800" dirty="0" err="1" smtClean="0"/>
              <a:t>s.d.g</a:t>
            </a:r>
            <a:r>
              <a:rPr lang="pl-PL" sz="1800" dirty="0" smtClean="0"/>
              <a:t>.;</a:t>
            </a:r>
          </a:p>
          <a:p>
            <a:pPr marL="0" algn="just">
              <a:buNone/>
            </a:pPr>
            <a:r>
              <a:rPr lang="pl-PL" sz="1800" dirty="0" smtClean="0"/>
              <a:t>- gdy został dokonany z naruszeniem prawa.</a:t>
            </a:r>
          </a:p>
          <a:p>
            <a:endParaRPr lang="pl-PL" sz="1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0" y="260648"/>
            <a:ext cx="8229600" cy="1143000"/>
          </a:xfrm>
        </p:spPr>
        <p:txBody>
          <a:bodyPr>
            <a:normAutofit/>
          </a:bodyPr>
          <a:lstStyle/>
          <a:p>
            <a:r>
              <a:rPr lang="pl-PL" sz="3200" b="1" dirty="0" smtClean="0"/>
              <a:t>ZASADA JAWNOŚCI CEIDG</a:t>
            </a:r>
            <a:endParaRPr lang="pl-PL" sz="3200" b="1" dirty="0"/>
          </a:p>
        </p:txBody>
      </p:sp>
      <p:sp>
        <p:nvSpPr>
          <p:cNvPr id="3" name="Symbol zastępczy zawartości 2"/>
          <p:cNvSpPr>
            <a:spLocks noGrp="1"/>
          </p:cNvSpPr>
          <p:nvPr>
            <p:ph idx="1"/>
          </p:nvPr>
        </p:nvSpPr>
        <p:spPr>
          <a:xfrm>
            <a:off x="467544" y="1556792"/>
            <a:ext cx="8229600" cy="4785395"/>
          </a:xfrm>
        </p:spPr>
        <p:txBody>
          <a:bodyPr>
            <a:normAutofit/>
          </a:bodyPr>
          <a:lstStyle/>
          <a:p>
            <a:pPr>
              <a:buNone/>
            </a:pPr>
            <a:r>
              <a:rPr lang="pl-PL" sz="2400" dirty="0" smtClean="0"/>
              <a:t>Zasadę jawności CEIDG możemy rozpatrywać jako:</a:t>
            </a:r>
          </a:p>
          <a:p>
            <a:pPr>
              <a:buNone/>
            </a:pPr>
            <a:endParaRPr lang="pl-PL" sz="2400" dirty="0" smtClean="0"/>
          </a:p>
          <a:p>
            <a:pPr marL="0" algn="just">
              <a:buNone/>
            </a:pPr>
            <a:r>
              <a:rPr lang="pl-PL" sz="2400" b="1" u="sng" dirty="0" smtClean="0"/>
              <a:t>Zasadę jawności formalnej </a:t>
            </a:r>
            <a:r>
              <a:rPr lang="pl-PL" sz="2400" dirty="0" smtClean="0"/>
              <a:t>– oznacza, że każdemu przysługuje prawo dostępu do danych i informacji udostępnianych przez CEIDG.</a:t>
            </a:r>
          </a:p>
          <a:p>
            <a:pPr marL="0">
              <a:buNone/>
            </a:pPr>
            <a:endParaRPr lang="pl-PL" sz="2400" dirty="0" smtClean="0"/>
          </a:p>
          <a:p>
            <a:pPr marL="0">
              <a:buNone/>
            </a:pPr>
            <a:r>
              <a:rPr lang="pl-PL" sz="2400" b="1" u="sng" dirty="0" smtClean="0"/>
              <a:t>Zasada jawności materialnej :</a:t>
            </a:r>
          </a:p>
          <a:p>
            <a:pPr marL="0" algn="just">
              <a:buNone/>
            </a:pPr>
            <a:r>
              <a:rPr lang="pl-PL" sz="2400" dirty="0" smtClean="0"/>
              <a:t>-domniemanie prawdziwości danych wpisanych do CEIDG;</a:t>
            </a:r>
          </a:p>
          <a:p>
            <a:pPr marL="0" algn="just">
              <a:buNone/>
            </a:pPr>
            <a:r>
              <a:rPr lang="pl-PL" sz="2400" dirty="0" smtClean="0"/>
              <a:t>-domniemanie prawdziwości danych i informacji udostępnianych przez CEIDG.</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b="1" u="sng" dirty="0" smtClean="0"/>
              <a:t>Krajowy Rejestr Sądowy</a:t>
            </a:r>
            <a:endParaRPr lang="pl-PL" sz="2800" b="1" u="sng" dirty="0"/>
          </a:p>
        </p:txBody>
      </p:sp>
      <p:sp>
        <p:nvSpPr>
          <p:cNvPr id="3" name="Symbol zastępczy zawartości 2"/>
          <p:cNvSpPr>
            <a:spLocks noGrp="1"/>
          </p:cNvSpPr>
          <p:nvPr>
            <p:ph idx="1"/>
          </p:nvPr>
        </p:nvSpPr>
        <p:spPr/>
        <p:txBody>
          <a:bodyPr>
            <a:normAutofit/>
          </a:bodyPr>
          <a:lstStyle/>
          <a:p>
            <a:pPr marL="0" algn="just"/>
            <a:r>
              <a:rPr lang="pl-PL" sz="2000" dirty="0" smtClean="0"/>
              <a:t>ustawa z dnia 20 sierpnia 1997r.  o Krajowym Rejestrze Sądowym</a:t>
            </a:r>
          </a:p>
          <a:p>
            <a:pPr marL="0" algn="just"/>
            <a:r>
              <a:rPr lang="pl-PL" sz="2000" dirty="0" smtClean="0"/>
              <a:t>KRS jest jednym z rejestrów publicznych zawierającym niezbędne dane o podmiotach podlegających obowiązkowemu wpisowi do tego rejestru</a:t>
            </a:r>
          </a:p>
          <a:p>
            <a:pPr marL="0" algn="just"/>
            <a:r>
              <a:rPr lang="pl-PL" sz="2000" dirty="0" smtClean="0"/>
              <a:t>Prowadzony w systemie teleinformatycznym przez sądy rejestrowe, którymi są sądy rejonowe (sądy gospodarcze)</a:t>
            </a:r>
          </a:p>
          <a:p>
            <a:pPr marL="0" algn="just"/>
            <a:r>
              <a:rPr lang="pl-PL" sz="2000" b="1" dirty="0" smtClean="0"/>
              <a:t>KRS składa się z:</a:t>
            </a:r>
          </a:p>
          <a:p>
            <a:pPr marL="0" algn="just">
              <a:buNone/>
            </a:pPr>
            <a:r>
              <a:rPr lang="pl-PL" sz="2000" b="1" dirty="0" smtClean="0"/>
              <a:t>-    rejestru przedsiębiorców </a:t>
            </a:r>
            <a:r>
              <a:rPr lang="pl-PL" sz="2000" dirty="0" smtClean="0"/>
              <a:t>(I grupa – podmioty uznane z mocy ustawy za przedsiębiorców, II grupa – podmioty, które wyraziły zamiar podjęcia działalności gospodarczej)</a:t>
            </a:r>
          </a:p>
          <a:p>
            <a:pPr marL="0" algn="just">
              <a:buNone/>
            </a:pPr>
            <a:r>
              <a:rPr lang="pl-PL" sz="2000" dirty="0" smtClean="0"/>
              <a:t>- </a:t>
            </a:r>
            <a:r>
              <a:rPr lang="pl-PL" sz="2000" b="1" dirty="0" smtClean="0"/>
              <a:t>rejestru stowarzyszeń</a:t>
            </a:r>
            <a:r>
              <a:rPr lang="pl-PL" sz="2000" dirty="0" smtClean="0"/>
              <a:t>, innych organizacji społecznych, i zawodowych, fundacji oraz samodzielnych publicznych zakładów opieki zdrowotnej,</a:t>
            </a:r>
          </a:p>
          <a:p>
            <a:pPr marL="0" algn="just">
              <a:buNone/>
            </a:pPr>
            <a:r>
              <a:rPr lang="pl-PL" sz="2000" b="1" dirty="0" smtClean="0"/>
              <a:t>-   rejestru dłużników niewypłacalnych</a:t>
            </a:r>
            <a:r>
              <a:rPr lang="pl-PL" sz="2000" dirty="0" smtClean="0"/>
              <a:t>.</a:t>
            </a:r>
          </a:p>
          <a:p>
            <a:pPr>
              <a:buNone/>
            </a:pPr>
            <a:endParaRPr lang="pl-PL"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200" b="1" dirty="0" smtClean="0"/>
              <a:t>Rejestr stowarzyszeń, organizacji społecznych, zawodowych, fundacji oraz samodzielnych publicznych zakładów opieki zdrowotnej</a:t>
            </a:r>
            <a:endParaRPr lang="pl-PL" b="1" dirty="0"/>
          </a:p>
        </p:txBody>
      </p:sp>
      <p:sp>
        <p:nvSpPr>
          <p:cNvPr id="3" name="Symbol zastępczy zawartości 2"/>
          <p:cNvSpPr>
            <a:spLocks noGrp="1"/>
          </p:cNvSpPr>
          <p:nvPr>
            <p:ph idx="1"/>
          </p:nvPr>
        </p:nvSpPr>
        <p:spPr>
          <a:xfrm>
            <a:off x="323528" y="2060848"/>
            <a:ext cx="8229600" cy="4525963"/>
          </a:xfrm>
        </p:spPr>
        <p:txBody>
          <a:bodyPr>
            <a:normAutofit/>
          </a:bodyPr>
          <a:lstStyle/>
          <a:p>
            <a:pPr algn="just"/>
            <a:r>
              <a:rPr lang="pl-PL" sz="2000" dirty="0" smtClean="0"/>
              <a:t>Podmioty, które ze swej istoty nie są przedsiębiorcami, ale tworzone są dla realizacji innych celów;</a:t>
            </a:r>
          </a:p>
          <a:p>
            <a:pPr algn="just"/>
            <a:endParaRPr lang="pl-PL" sz="2000" dirty="0" smtClean="0"/>
          </a:p>
          <a:p>
            <a:pPr algn="just"/>
            <a:r>
              <a:rPr lang="pl-PL" sz="2000" dirty="0" smtClean="0"/>
              <a:t>Wpis ma charakter konstytutywny;</a:t>
            </a:r>
          </a:p>
          <a:p>
            <a:pPr algn="just"/>
            <a:endParaRPr lang="pl-PL" sz="2000" dirty="0" smtClean="0"/>
          </a:p>
          <a:p>
            <a:pPr algn="just"/>
            <a:r>
              <a:rPr lang="pl-PL" sz="2000" dirty="0" smtClean="0"/>
              <a:t>Niektóre z tych podmiotów korzystając z wolności gospodarczej podejmują działalność gospodarczą (dodatkowy wpis do rejestru przedsiębiorców pod tym samym numerem ewidencyjnym).</a:t>
            </a:r>
            <a:endParaRPr lang="pl-PL"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b="1" dirty="0" smtClean="0"/>
              <a:t>Rejestr dłużników niewypłacalnych</a:t>
            </a:r>
            <a:endParaRPr lang="pl-PL" sz="2800" b="1" dirty="0"/>
          </a:p>
        </p:txBody>
      </p:sp>
      <p:sp>
        <p:nvSpPr>
          <p:cNvPr id="3" name="Symbol zastępczy zawartości 2"/>
          <p:cNvSpPr>
            <a:spLocks noGrp="1"/>
          </p:cNvSpPr>
          <p:nvPr>
            <p:ph idx="1"/>
          </p:nvPr>
        </p:nvSpPr>
        <p:spPr>
          <a:xfrm>
            <a:off x="457200" y="1340768"/>
            <a:ext cx="8229600" cy="4896544"/>
          </a:xfrm>
        </p:spPr>
        <p:txBody>
          <a:bodyPr>
            <a:normAutofit fontScale="70000" lnSpcReduction="20000"/>
          </a:bodyPr>
          <a:lstStyle/>
          <a:p>
            <a:pPr marL="0" algn="just">
              <a:buNone/>
            </a:pPr>
            <a:r>
              <a:rPr lang="pl-PL" b="1" u="sng" dirty="0" smtClean="0"/>
              <a:t>Wpis z urzędu</a:t>
            </a:r>
            <a:r>
              <a:rPr lang="pl-PL" dirty="0" smtClean="0"/>
              <a:t>:</a:t>
            </a:r>
          </a:p>
          <a:p>
            <a:pPr marL="0" algn="just">
              <a:buNone/>
            </a:pPr>
            <a:r>
              <a:rPr lang="pl-PL" dirty="0" smtClean="0"/>
              <a:t>- dłużnicy niewypłacalni (osoby fizyczne wykonywujące działalność gospodarczą, wspólnicy ponoszący odpowiedzialność całym swoim majątkiem za zobowiązania spółki);</a:t>
            </a:r>
          </a:p>
          <a:p>
            <a:pPr marL="0" algn="just">
              <a:buNone/>
            </a:pPr>
            <a:r>
              <a:rPr lang="pl-PL" dirty="0" smtClean="0"/>
              <a:t>-osoby, które przez sąd upadłościowy zostały pozbawione prawa prowadzenia działalności gospodarczej na własny rachunek oraz pełnienia funkcji członka rady nadzorczej, reprezentanta lub pełnomocnika w spółce handlowej, </a:t>
            </a:r>
            <a:r>
              <a:rPr lang="pl-PL" dirty="0" err="1" smtClean="0"/>
              <a:t>p.p</a:t>
            </a:r>
            <a:r>
              <a:rPr lang="pl-PL" dirty="0" smtClean="0"/>
              <a:t>., lub spółdzielni.</a:t>
            </a:r>
          </a:p>
          <a:p>
            <a:pPr marL="0" algn="just">
              <a:buNone/>
            </a:pPr>
            <a:endParaRPr lang="pl-PL" u="sng" dirty="0" smtClean="0"/>
          </a:p>
          <a:p>
            <a:pPr marL="0" algn="just">
              <a:buNone/>
            </a:pPr>
            <a:r>
              <a:rPr lang="pl-PL" b="1" u="sng" dirty="0" smtClean="0"/>
              <a:t>Wpis na wniosek:</a:t>
            </a:r>
          </a:p>
          <a:p>
            <a:pPr marL="0" algn="just">
              <a:buNone/>
            </a:pPr>
            <a:r>
              <a:rPr lang="pl-PL" dirty="0" smtClean="0"/>
              <a:t>- dłużnicy (osoby fizyczne), wobec których został wystawiony tytuł wykonawczy i który w terminie 30 dni od daty wezwania i do spełnienia świadczenia nie zapłacili należności stwierdzonej tytułem wykonawczym</a:t>
            </a:r>
            <a:endParaRPr lang="pl-PL"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243408"/>
            <a:ext cx="8229600" cy="1143000"/>
          </a:xfrm>
        </p:spPr>
        <p:txBody>
          <a:bodyPr>
            <a:noAutofit/>
          </a:bodyPr>
          <a:lstStyle/>
          <a:p>
            <a:r>
              <a:rPr lang="pl-PL" sz="2400" b="1" dirty="0" smtClean="0"/>
              <a:t>Zasada jawności Krajowego Rejestru Sądowego</a:t>
            </a:r>
            <a:endParaRPr lang="pl-PL" sz="2400" b="1" dirty="0"/>
          </a:p>
        </p:txBody>
      </p:sp>
      <p:sp>
        <p:nvSpPr>
          <p:cNvPr id="3" name="Symbol zastępczy zawartości 2"/>
          <p:cNvSpPr>
            <a:spLocks noGrp="1"/>
          </p:cNvSpPr>
          <p:nvPr>
            <p:ph idx="1"/>
          </p:nvPr>
        </p:nvSpPr>
        <p:spPr>
          <a:xfrm>
            <a:off x="457200" y="908720"/>
            <a:ext cx="8229600" cy="5544616"/>
          </a:xfrm>
        </p:spPr>
        <p:txBody>
          <a:bodyPr>
            <a:normAutofit/>
          </a:bodyPr>
          <a:lstStyle/>
          <a:p>
            <a:pPr algn="just"/>
            <a:r>
              <a:rPr lang="pl-PL" sz="2000" u="sng" dirty="0" smtClean="0"/>
              <a:t>Zasada jawności formalnej </a:t>
            </a:r>
            <a:r>
              <a:rPr lang="pl-PL" sz="2000" dirty="0" smtClean="0"/>
              <a:t>oznacza, że każdy ma prawo dostępu do danych w nim zawartych, za pośrednictwem Centralnej Informacji Krajowego Rejestru Sądowego;</a:t>
            </a:r>
          </a:p>
          <a:p>
            <a:pPr algn="just"/>
            <a:endParaRPr lang="pl-PL" sz="2000" dirty="0" smtClean="0"/>
          </a:p>
          <a:p>
            <a:pPr algn="just"/>
            <a:r>
              <a:rPr lang="pl-PL" sz="2000" dirty="0" smtClean="0"/>
              <a:t>Centralna Informacja bezpłatnie udostępnia w systemie teleinformatycznym informacje o podmiotach wpisanych do KRS;</a:t>
            </a:r>
          </a:p>
          <a:p>
            <a:pPr algn="just"/>
            <a:endParaRPr lang="pl-PL" sz="2000" dirty="0" smtClean="0"/>
          </a:p>
          <a:p>
            <a:pPr algn="just"/>
            <a:r>
              <a:rPr lang="pl-PL" sz="2000" dirty="0" smtClean="0"/>
              <a:t>Wpisy do KRS podlegają obowiązkowi ogłoszenia w Monitorze Sądowym i Gospodarczym (jawność formalna poszerzona);</a:t>
            </a:r>
          </a:p>
          <a:p>
            <a:pPr algn="just"/>
            <a:endParaRPr lang="pl-PL" sz="2000" dirty="0" smtClean="0"/>
          </a:p>
          <a:p>
            <a:pPr algn="just"/>
            <a:r>
              <a:rPr lang="pl-PL" sz="2000" b="1" dirty="0" smtClean="0"/>
              <a:t>Domniemanie prawdziwości wpisu i nieistnienia danych niewpisanych  - domniemanie prawne wzruszalne </a:t>
            </a:r>
            <a:r>
              <a:rPr lang="pl-PL" sz="2000" dirty="0" smtClean="0"/>
              <a:t>– art. 14 ustawy o KRS;</a:t>
            </a:r>
          </a:p>
          <a:p>
            <a:pPr algn="just"/>
            <a:endParaRPr lang="pl-PL" sz="2000" dirty="0" smtClean="0"/>
          </a:p>
          <a:p>
            <a:pPr algn="just"/>
            <a:r>
              <a:rPr lang="pl-PL" sz="2000" b="1" dirty="0" smtClean="0"/>
              <a:t>Domniemanie powszechnej znajomości wpisu -  </a:t>
            </a:r>
            <a:r>
              <a:rPr lang="pl-PL" sz="2000" dirty="0" smtClean="0"/>
              <a:t>nikt nie może zasłaniać się nieznajomością wpisu – </a:t>
            </a:r>
            <a:r>
              <a:rPr lang="pl-PL" sz="2000" dirty="0" err="1" smtClean="0"/>
              <a:t>art</a:t>
            </a:r>
            <a:r>
              <a:rPr lang="pl-PL" sz="2000" dirty="0" smtClean="0"/>
              <a:t> 15 i 16 ustawy o KRS</a:t>
            </a:r>
          </a:p>
          <a:p>
            <a:pPr>
              <a:buNone/>
            </a:pPr>
            <a:endParaRPr lang="pl-PL"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2800" b="1" dirty="0" smtClean="0"/>
              <a:t>Domniemanie powszechnej znajomości wpisu do KRS</a:t>
            </a:r>
            <a:endParaRPr lang="pl-PL" sz="2800" dirty="0"/>
          </a:p>
        </p:txBody>
      </p:sp>
      <p:sp>
        <p:nvSpPr>
          <p:cNvPr id="3" name="Symbol zastępczy zawartości 2"/>
          <p:cNvSpPr>
            <a:spLocks noGrp="1"/>
          </p:cNvSpPr>
          <p:nvPr>
            <p:ph idx="1"/>
          </p:nvPr>
        </p:nvSpPr>
        <p:spPr/>
        <p:txBody>
          <a:bodyPr>
            <a:normAutofit fontScale="77500" lnSpcReduction="20000"/>
          </a:bodyPr>
          <a:lstStyle/>
          <a:p>
            <a:pPr marL="0" algn="just">
              <a:buNone/>
            </a:pPr>
            <a:r>
              <a:rPr lang="pl-PL" i="1" dirty="0" smtClean="0"/>
              <a:t>Jeżeli wpis podlegał ogłoszeniu w </a:t>
            </a:r>
            <a:r>
              <a:rPr lang="pl-PL" i="1" dirty="0" err="1" smtClean="0"/>
              <a:t>MSiG</a:t>
            </a:r>
            <a:r>
              <a:rPr lang="pl-PL" i="1" dirty="0" smtClean="0"/>
              <a:t> to zasadą jest, że nikt nie może zasłaniać się nieznajomością ogłoszonych wpisów, jednak w odniesieniu do czynności  dokonanych w okresie 16 dni od ogłoszenia nie można powoływać się wobec osoby trzeciej na wpis, jeżeli ta udowodni, że nie mogła o nim wiedzieć.</a:t>
            </a:r>
          </a:p>
          <a:p>
            <a:pPr marL="0" algn="just">
              <a:buNone/>
            </a:pPr>
            <a:r>
              <a:rPr lang="pl-PL" i="1" dirty="0" smtClean="0"/>
              <a:t>W przypadku rozbieżności między wpisem a treścią ogłoszenia osoba trzecia może powoływać się na treść ogłoszenia, chyba że podmiot wpisany udowodni, że osoba trzecia wiedziała o treści wpisu.</a:t>
            </a:r>
          </a:p>
          <a:p>
            <a:pPr marL="0" algn="just">
              <a:buNone/>
            </a:pPr>
            <a:r>
              <a:rPr lang="pl-PL" i="1" dirty="0" smtClean="0"/>
              <a:t>Jeżeli wpis nie podlega ogłoszeniu to nikt nie może zasłaniać się nieznajomością wpisu,  chyba, że mimo zachowania należytej staranności nie mógł o wpisie wiedzieć.</a:t>
            </a:r>
          </a:p>
          <a:p>
            <a:endParaRPr lang="pl-PL"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0"/>
            <a:ext cx="8229600" cy="1143000"/>
          </a:xfrm>
        </p:spPr>
        <p:txBody>
          <a:bodyPr>
            <a:noAutofit/>
          </a:bodyPr>
          <a:lstStyle/>
          <a:p>
            <a:r>
              <a:rPr lang="pl-PL" sz="2400" b="1" dirty="0" smtClean="0"/>
              <a:t>Warunki formalne dokonywania wpisu do KRS</a:t>
            </a:r>
            <a:endParaRPr lang="pl-PL" sz="2400" b="1" dirty="0"/>
          </a:p>
        </p:txBody>
      </p:sp>
      <p:sp>
        <p:nvSpPr>
          <p:cNvPr id="3" name="Symbol zastępczy zawartości 2"/>
          <p:cNvSpPr>
            <a:spLocks noGrp="1"/>
          </p:cNvSpPr>
          <p:nvPr>
            <p:ph idx="1"/>
          </p:nvPr>
        </p:nvSpPr>
        <p:spPr>
          <a:xfrm>
            <a:off x="457200" y="1340768"/>
            <a:ext cx="8229600" cy="5040560"/>
          </a:xfrm>
        </p:spPr>
        <p:txBody>
          <a:bodyPr>
            <a:normAutofit/>
          </a:bodyPr>
          <a:lstStyle/>
          <a:p>
            <a:pPr algn="just"/>
            <a:r>
              <a:rPr lang="pl-PL" sz="2000" dirty="0" smtClean="0"/>
              <a:t>wniosek składany na urzędowym formularzu;</a:t>
            </a:r>
          </a:p>
          <a:p>
            <a:pPr algn="just">
              <a:buNone/>
            </a:pPr>
            <a:endParaRPr lang="pl-PL" sz="2000" dirty="0" smtClean="0"/>
          </a:p>
          <a:p>
            <a:pPr algn="just"/>
            <a:r>
              <a:rPr lang="pl-PL" sz="2000" dirty="0" smtClean="0"/>
              <a:t>wniosek może być złożony w formie papierowej lub elektronicznej;</a:t>
            </a:r>
          </a:p>
          <a:p>
            <a:pPr algn="just"/>
            <a:endParaRPr lang="pl-PL" sz="2000" dirty="0" smtClean="0"/>
          </a:p>
          <a:p>
            <a:pPr algn="just"/>
            <a:r>
              <a:rPr lang="pl-PL" sz="2000" dirty="0" smtClean="0"/>
              <a:t>wraz z wnioskiem (bez wzywania) wnioskodawca uiszcza opłatę sądową (a jeżeli wpis podlega ogłoszeniu w </a:t>
            </a:r>
            <a:r>
              <a:rPr lang="pl-PL" sz="2000" dirty="0" err="1" smtClean="0"/>
              <a:t>MSiG</a:t>
            </a:r>
            <a:r>
              <a:rPr lang="pl-PL" sz="2000" dirty="0" smtClean="0"/>
              <a:t> także opłatę za ogłoszenie);</a:t>
            </a:r>
          </a:p>
          <a:p>
            <a:pPr algn="just"/>
            <a:endParaRPr lang="pl-PL" sz="2000" dirty="0" smtClean="0"/>
          </a:p>
          <a:p>
            <a:pPr algn="just"/>
            <a:r>
              <a:rPr lang="pl-PL" sz="2000" dirty="0" smtClean="0"/>
              <a:t>wniosek o wpis powinien być rozpoznawany w terminie 7 dni od daty jego złożenia;</a:t>
            </a:r>
          </a:p>
          <a:p>
            <a:pPr algn="just"/>
            <a:endParaRPr lang="pl-PL" sz="2000" dirty="0" smtClean="0"/>
          </a:p>
          <a:p>
            <a:pPr algn="just"/>
            <a:r>
              <a:rPr lang="pl-PL" sz="2000" dirty="0" smtClean="0"/>
              <a:t>w toku postępowania wniosek podlega weryfikacji pod kątem jego zgodności z prawem co do formy i treści;</a:t>
            </a:r>
          </a:p>
          <a:p>
            <a:pPr algn="just"/>
            <a:endParaRPr lang="pl-PL" dirty="0" smtClean="0"/>
          </a:p>
          <a:p>
            <a:pPr algn="just"/>
            <a:endParaRPr lang="pl-PL" dirty="0" smtClean="0"/>
          </a:p>
          <a:p>
            <a:pPr algn="just"/>
            <a:endParaRPr lang="pl-PL"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0"/>
            <a:ext cx="8229600" cy="1143000"/>
          </a:xfrm>
        </p:spPr>
        <p:txBody>
          <a:bodyPr>
            <a:noAutofit/>
          </a:bodyPr>
          <a:lstStyle/>
          <a:p>
            <a:r>
              <a:rPr lang="pl-PL" sz="2400" b="1" dirty="0" smtClean="0"/>
              <a:t>Warunki formalne dokonywania wpisu do KRS</a:t>
            </a:r>
            <a:endParaRPr lang="pl-PL" sz="2400" dirty="0"/>
          </a:p>
        </p:txBody>
      </p:sp>
      <p:sp>
        <p:nvSpPr>
          <p:cNvPr id="3" name="Symbol zastępczy zawartości 2"/>
          <p:cNvSpPr>
            <a:spLocks noGrp="1"/>
          </p:cNvSpPr>
          <p:nvPr>
            <p:ph idx="1"/>
          </p:nvPr>
        </p:nvSpPr>
        <p:spPr>
          <a:xfrm>
            <a:off x="467544" y="1124744"/>
            <a:ext cx="8229600" cy="4857403"/>
          </a:xfrm>
        </p:spPr>
        <p:txBody>
          <a:bodyPr>
            <a:noAutofit/>
          </a:bodyPr>
          <a:lstStyle/>
          <a:p>
            <a:pPr algn="just"/>
            <a:r>
              <a:rPr lang="pl-PL" sz="2000" dirty="0" smtClean="0"/>
              <a:t>w wyniku rozpatrzenia wniosku sąd rejestrowy wydaje postanowienie o wpisie lub o odmowie wpisu;</a:t>
            </a:r>
          </a:p>
          <a:p>
            <a:pPr algn="just"/>
            <a:endParaRPr lang="pl-PL" sz="2000" dirty="0" smtClean="0"/>
          </a:p>
          <a:p>
            <a:pPr algn="just"/>
            <a:r>
              <a:rPr lang="pl-PL" sz="2000" dirty="0" smtClean="0"/>
              <a:t>postanowienie podlega niezwłocznemu wykonaniu, które polega na wprowadzeniu do systemu informatycznego danych zawartych w jego treści.;</a:t>
            </a:r>
          </a:p>
          <a:p>
            <a:pPr algn="just"/>
            <a:endParaRPr lang="pl-PL" sz="2000" dirty="0" smtClean="0"/>
          </a:p>
          <a:p>
            <a:pPr algn="just"/>
            <a:r>
              <a:rPr lang="pl-PL" sz="2000" dirty="0" smtClean="0"/>
              <a:t>wpis to również wykreślenie danych zawartych w rejestrze;</a:t>
            </a:r>
          </a:p>
          <a:p>
            <a:pPr algn="just"/>
            <a:endParaRPr lang="pl-PL" sz="2000" dirty="0" smtClean="0"/>
          </a:p>
          <a:p>
            <a:pPr algn="just"/>
            <a:r>
              <a:rPr lang="pl-PL" sz="2000" dirty="0" smtClean="0"/>
              <a:t>wpis jest dokonany z chwilą zamieszczeni danych w rejestrze przedsiębiorców;</a:t>
            </a:r>
          </a:p>
          <a:p>
            <a:pPr algn="just"/>
            <a:endParaRPr lang="pl-PL" sz="2000" dirty="0" smtClean="0"/>
          </a:p>
          <a:p>
            <a:pPr algn="just"/>
            <a:r>
              <a:rPr lang="pl-PL" sz="2000" dirty="0" smtClean="0"/>
              <a:t>wpis do rejestru przedsiębiorców jest czynnością materialno-techniczną (ma określone skutki prawne ).</a:t>
            </a:r>
            <a:endParaRPr lang="pl-PL" sz="2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400" b="1" dirty="0" smtClean="0"/>
              <a:t>Dane podlegające ujawnieniu w rejestrze przedsiębiorców</a:t>
            </a:r>
            <a:endParaRPr lang="pl-PL" sz="2400" b="1" dirty="0"/>
          </a:p>
        </p:txBody>
      </p:sp>
      <p:sp>
        <p:nvSpPr>
          <p:cNvPr id="3" name="Symbol zastępczy zawartości 2"/>
          <p:cNvSpPr>
            <a:spLocks noGrp="1"/>
          </p:cNvSpPr>
          <p:nvPr>
            <p:ph idx="1"/>
          </p:nvPr>
        </p:nvSpPr>
        <p:spPr>
          <a:xfrm>
            <a:off x="457200" y="1340768"/>
            <a:ext cx="8229600" cy="4785395"/>
          </a:xfrm>
        </p:spPr>
        <p:txBody>
          <a:bodyPr>
            <a:normAutofit fontScale="55000" lnSpcReduction="20000"/>
          </a:bodyPr>
          <a:lstStyle/>
          <a:p>
            <a:pPr algn="just"/>
            <a:r>
              <a:rPr lang="pl-PL" dirty="0" smtClean="0"/>
              <a:t>Dział I – dane identyfikujące przedsiębiorców.</a:t>
            </a:r>
          </a:p>
          <a:p>
            <a:pPr algn="just"/>
            <a:endParaRPr lang="pl-PL" dirty="0" smtClean="0"/>
          </a:p>
          <a:p>
            <a:pPr algn="just"/>
            <a:r>
              <a:rPr lang="pl-PL" dirty="0" smtClean="0"/>
              <a:t>Dział II – dane dot. wspólników uprawnionych do reprezentowania  (spółki osobowe) lub organu wchodzących w jego skład.</a:t>
            </a:r>
          </a:p>
          <a:p>
            <a:pPr algn="just"/>
            <a:endParaRPr lang="pl-PL" dirty="0" smtClean="0"/>
          </a:p>
          <a:p>
            <a:pPr algn="just"/>
            <a:r>
              <a:rPr lang="pl-PL" dirty="0" smtClean="0"/>
              <a:t>Dział III – dane dot. przedmiotu działalności Polskiej Klasyfikacji Danych (PKD) oraz wzmiankę o złożeniu sprawozdania finansowego.</a:t>
            </a:r>
          </a:p>
          <a:p>
            <a:pPr algn="just"/>
            <a:endParaRPr lang="pl-PL" dirty="0" smtClean="0"/>
          </a:p>
          <a:p>
            <a:pPr algn="just"/>
            <a:r>
              <a:rPr lang="pl-PL" dirty="0" smtClean="0"/>
              <a:t>Dział IV – dane o zaległościach podatkowych i celnych, zaległościach wobec ZUS.</a:t>
            </a:r>
          </a:p>
          <a:p>
            <a:pPr algn="just"/>
            <a:endParaRPr lang="pl-PL" dirty="0" smtClean="0"/>
          </a:p>
          <a:p>
            <a:pPr algn="just"/>
            <a:r>
              <a:rPr lang="pl-PL" dirty="0" smtClean="0"/>
              <a:t>Dział V – dane o powołaniu i odwołaniu kuratora.</a:t>
            </a:r>
          </a:p>
          <a:p>
            <a:pPr algn="just"/>
            <a:endParaRPr lang="pl-PL" dirty="0" smtClean="0"/>
          </a:p>
          <a:p>
            <a:pPr algn="just"/>
            <a:r>
              <a:rPr lang="pl-PL" dirty="0" smtClean="0"/>
              <a:t>Dział VI – dane o otwarciu i zamknięciu likwidacji, rozwiązaniu i unieważnieniu spółki, połączeniu, podziale albo przekształceniu oraz o osobie likwidatora i sposobie reprezentacji, ustanowieniu zarządcy i zarządu komisarycznego, wszczęciu postępowania naprawczego albo ogłoszeniu upadłości, zawieszeniu albo wznowieniu wykonywania działalności gospodarczej.</a:t>
            </a:r>
            <a:endParaRPr lang="pl-PL"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u="sng" dirty="0" smtClean="0"/>
              <a:t>Legalizacja działalności gospodarczej</a:t>
            </a:r>
            <a:endParaRPr lang="pl-PL" sz="2800" u="sng" dirty="0"/>
          </a:p>
        </p:txBody>
      </p:sp>
      <p:sp>
        <p:nvSpPr>
          <p:cNvPr id="3" name="Symbol zastępczy zawartości 2"/>
          <p:cNvSpPr>
            <a:spLocks noGrp="1"/>
          </p:cNvSpPr>
          <p:nvPr>
            <p:ph idx="1"/>
          </p:nvPr>
        </p:nvSpPr>
        <p:spPr>
          <a:xfrm>
            <a:off x="457200" y="1484784"/>
            <a:ext cx="8003232" cy="4968552"/>
          </a:xfrm>
        </p:spPr>
        <p:txBody>
          <a:bodyPr>
            <a:normAutofit/>
          </a:bodyPr>
          <a:lstStyle/>
          <a:p>
            <a:pPr marL="0" algn="just">
              <a:buNone/>
            </a:pPr>
            <a:r>
              <a:rPr lang="pl-PL" sz="2000" dirty="0" smtClean="0"/>
              <a:t>Zgodnie z fundamentalną zasadą wolności gospodarczej podejmowanie i wykonywanie działalności gospodarczej jest wolne dla każdego, z zachowanie warunków określonych przepisami prawa. </a:t>
            </a:r>
          </a:p>
          <a:p>
            <a:pPr marL="0" algn="just">
              <a:buNone/>
            </a:pPr>
            <a:r>
              <a:rPr lang="pl-PL" sz="2000" dirty="0" smtClean="0"/>
              <a:t>Jeden z tych warunków określonych przepisami prawa wyraża się w zasadzie, iż </a:t>
            </a:r>
            <a:r>
              <a:rPr lang="pl-PL" sz="2000" b="1" dirty="0" smtClean="0"/>
              <a:t>przedsiębiorca może podjąć działalność gospodarczą po uzyskaniu wpisu do właściwego rejestru, co oznacza obowiązek legalizacji działalności gospodarczej</a:t>
            </a:r>
            <a:r>
              <a:rPr lang="pl-PL" sz="2000" dirty="0" smtClean="0"/>
              <a:t>.</a:t>
            </a:r>
          </a:p>
          <a:p>
            <a:pPr marL="0" algn="just">
              <a:buNone/>
            </a:pPr>
            <a:endParaRPr lang="pl-PL" sz="2000" dirty="0" smtClean="0"/>
          </a:p>
          <a:p>
            <a:pPr marL="0" algn="just">
              <a:buNone/>
            </a:pPr>
            <a:r>
              <a:rPr lang="pl-PL" sz="2000" dirty="0" smtClean="0"/>
              <a:t>W obecnym systemie prawnym istnieje </a:t>
            </a:r>
            <a:r>
              <a:rPr lang="pl-PL" sz="2000" b="1" u="sng" dirty="0" smtClean="0"/>
              <a:t>dualizm rejestrów </a:t>
            </a:r>
            <a:r>
              <a:rPr lang="pl-PL" sz="2000" dirty="0" smtClean="0"/>
              <a:t>polegający na tym, że osoby fizyczne podlegają wpisowi do </a:t>
            </a:r>
            <a:r>
              <a:rPr lang="pl-PL" sz="2000" b="1" dirty="0" smtClean="0"/>
              <a:t>Centralnej Ewidencji i Informacji o Działalności Gospodarczej</a:t>
            </a:r>
            <a:r>
              <a:rPr lang="pl-PL" sz="2000" dirty="0" smtClean="0"/>
              <a:t>, natomiast osoby prawne i inne jednostki organizacyjne, nieposiadające osobowości prawnej ale posiadające zdolność prawną podlegają wpisowi do </a:t>
            </a:r>
            <a:r>
              <a:rPr lang="pl-PL" sz="2000" b="1" dirty="0" smtClean="0"/>
              <a:t>Krajowego Rejestru Sądowego.</a:t>
            </a:r>
            <a:endParaRPr lang="pl-PL" sz="2000" b="1" dirty="0"/>
          </a:p>
          <a:p>
            <a:pPr marL="0" algn="just">
              <a:buNone/>
            </a:pPr>
            <a:endParaRPr lang="pl-PL"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dirty="0" smtClean="0"/>
              <a:t>Zmiana stanu prawnego</a:t>
            </a:r>
            <a:endParaRPr lang="pl-PL" sz="3200" dirty="0"/>
          </a:p>
        </p:txBody>
      </p:sp>
      <p:sp>
        <p:nvSpPr>
          <p:cNvPr id="3" name="Symbol zastępczy zawartości 2"/>
          <p:cNvSpPr>
            <a:spLocks noGrp="1"/>
          </p:cNvSpPr>
          <p:nvPr>
            <p:ph idx="1"/>
          </p:nvPr>
        </p:nvSpPr>
        <p:spPr/>
        <p:txBody>
          <a:bodyPr/>
          <a:lstStyle/>
          <a:p>
            <a:pPr marL="0" algn="just">
              <a:buNone/>
            </a:pPr>
            <a:r>
              <a:rPr lang="pl-PL" sz="2000" dirty="0" smtClean="0"/>
              <a:t>Od 1 grudnia 2014 roku wejdzie w życie ustawa o zmianie ustawy o Krajowym Rejestrze Sądowym oraz o zmianie niektórych innych ustaw.</a:t>
            </a:r>
          </a:p>
          <a:p>
            <a:pPr marL="0" algn="just">
              <a:buNone/>
            </a:pPr>
            <a:endParaRPr lang="pl-PL" sz="2000" dirty="0" smtClean="0"/>
          </a:p>
          <a:p>
            <a:pPr marL="0" algn="just">
              <a:buNone/>
            </a:pPr>
            <a:r>
              <a:rPr lang="pl-PL" sz="2000" b="1" dirty="0" smtClean="0"/>
              <a:t>Procedura „jednego okienka” do 1 grudnia 2014r</a:t>
            </a:r>
            <a:r>
              <a:rPr lang="pl-PL" sz="2000" dirty="0" smtClean="0"/>
              <a:t>.</a:t>
            </a:r>
          </a:p>
          <a:p>
            <a:pPr marL="0" algn="just">
              <a:buNone/>
            </a:pPr>
            <a:endParaRPr lang="pl-PL" sz="2000" dirty="0" smtClean="0"/>
          </a:p>
          <a:p>
            <a:pPr marL="0" algn="just">
              <a:buNone/>
            </a:pPr>
            <a:r>
              <a:rPr lang="pl-PL" sz="2000" dirty="0" smtClean="0"/>
              <a:t>W ramach tej procedury wnioskodawca zakładający spółkę (lub dokonujący zmian w KRS) składa obecnie do sądu rejestrowego obok formularzy KRS także formularze i dokumenty przeznaczone dla </a:t>
            </a:r>
            <a:r>
              <a:rPr lang="pl-PL" sz="2000" u="sng" dirty="0" smtClean="0"/>
              <a:t>urzędu skarbowego, urzędu statystycznego oraz ZUS</a:t>
            </a:r>
            <a:r>
              <a:rPr lang="pl-PL" sz="2000" dirty="0" smtClean="0"/>
              <a:t>. </a:t>
            </a:r>
          </a:p>
          <a:p>
            <a:pPr marL="0" algn="just">
              <a:buNone/>
            </a:pPr>
            <a:r>
              <a:rPr lang="pl-PL" sz="2000" dirty="0" smtClean="0"/>
              <a:t>Sąd po dokonaniu rejestracji przekazuje pozostałe formularze i dokumenty do właściwych urzędów, a te nadają numery NIP i REGON, oraz dokonują rejestracji płatnika w ZUS.</a:t>
            </a:r>
          </a:p>
          <a:p>
            <a:pPr>
              <a:buNone/>
            </a:pPr>
            <a:endParaRPr lang="pl-PL"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0"/>
            <a:ext cx="8229600" cy="1143000"/>
          </a:xfrm>
        </p:spPr>
        <p:txBody>
          <a:bodyPr>
            <a:normAutofit/>
          </a:bodyPr>
          <a:lstStyle/>
          <a:p>
            <a:r>
              <a:rPr lang="pl-PL" sz="3200" dirty="0" smtClean="0"/>
              <a:t>Zmiana stanu prawnego</a:t>
            </a:r>
            <a:endParaRPr lang="pl-PL" sz="3200" dirty="0"/>
          </a:p>
        </p:txBody>
      </p:sp>
      <p:sp>
        <p:nvSpPr>
          <p:cNvPr id="3" name="Symbol zastępczy zawartości 2"/>
          <p:cNvSpPr>
            <a:spLocks noGrp="1"/>
          </p:cNvSpPr>
          <p:nvPr>
            <p:ph idx="1"/>
          </p:nvPr>
        </p:nvSpPr>
        <p:spPr>
          <a:xfrm>
            <a:off x="539552" y="1124744"/>
            <a:ext cx="8229600" cy="5256584"/>
          </a:xfrm>
        </p:spPr>
        <p:txBody>
          <a:bodyPr>
            <a:noAutofit/>
          </a:bodyPr>
          <a:lstStyle/>
          <a:p>
            <a:pPr>
              <a:buNone/>
            </a:pPr>
            <a:r>
              <a:rPr lang="pl-PL" sz="2000" b="1" dirty="0" smtClean="0"/>
              <a:t>Procedura „jednego okienka” od 1 grudnia 2014r. </a:t>
            </a:r>
          </a:p>
          <a:p>
            <a:pPr marL="0" algn="just">
              <a:buFont typeface="Wingdings" pitchFamily="2" charset="2"/>
              <a:buChar char="§"/>
            </a:pPr>
            <a:r>
              <a:rPr lang="pl-PL" sz="2000" dirty="0" smtClean="0"/>
              <a:t>Zakłada składanie przez wnioskodawcę do sądu rejestrowego jedynie stosownego formularza KRS wraz z koniecznymi dokumentami.</a:t>
            </a:r>
          </a:p>
          <a:p>
            <a:pPr marL="0" algn="just">
              <a:buFont typeface="Wingdings" pitchFamily="2" charset="2"/>
              <a:buChar char="§"/>
            </a:pPr>
            <a:r>
              <a:rPr lang="pl-PL" sz="2000" dirty="0" smtClean="0"/>
              <a:t>Na podstawie danych zawartych w tym formularzu i załączonych dokumentów sąd dokona rejestracji w KRS i automatycznie zostaną nadane i zamieszczone w KRS identyfikator podatkowy NIP i numer identyfikacyjny REGON spółki, zaś do ZUS zostanie przesłane elektronicznie zgłoszenie płatnika składek.</a:t>
            </a:r>
          </a:p>
          <a:p>
            <a:pPr marL="0" algn="just">
              <a:buFont typeface="Wingdings" pitchFamily="2" charset="2"/>
              <a:buChar char="§"/>
            </a:pPr>
            <a:r>
              <a:rPr lang="pl-PL" sz="2000" dirty="0" smtClean="0"/>
              <a:t> Będzie to możliwe dzięki wprowadzeniu pełnej integracji systemu teleinformatycznego KRS z podobnymi systemami właściwych urzędów, w szczególności zaś z Centralnym Rejestrem Podmiotów – Krajową Ewidencją Podatników. </a:t>
            </a:r>
          </a:p>
          <a:p>
            <a:pPr marL="0" algn="just">
              <a:buFont typeface="Wingdings" pitchFamily="2" charset="2"/>
              <a:buChar char="§"/>
            </a:pPr>
            <a:r>
              <a:rPr lang="pl-PL" sz="2000" dirty="0" smtClean="0"/>
              <a:t>Dane będą przesyłane między tymi systemami automatycznie. Dzięki temu dane złożone do sądu wraz z wnioskiem o wpis do KRS, trafią do właściwych rejestrów urzędowych. </a:t>
            </a:r>
          </a:p>
          <a:p>
            <a:pPr marL="0" algn="just">
              <a:buFont typeface="Wingdings" pitchFamily="2" charset="2"/>
              <a:buChar char="§"/>
            </a:pPr>
            <a:r>
              <a:rPr lang="pl-PL" sz="2000" dirty="0" smtClean="0"/>
              <a:t>Wnioskodawca wraz z postanowieniem sądu o wpisie do KRS otrzyma również zaświadczenie o nadaniu NIP i REGON.</a:t>
            </a:r>
            <a:endParaRPr lang="pl-PL" sz="2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0"/>
            <a:ext cx="8229600" cy="1143000"/>
          </a:xfrm>
        </p:spPr>
        <p:txBody>
          <a:bodyPr>
            <a:normAutofit/>
          </a:bodyPr>
          <a:lstStyle/>
          <a:p>
            <a:r>
              <a:rPr lang="pl-PL" sz="2800" dirty="0" smtClean="0"/>
              <a:t>Zmiana stanu prawnego</a:t>
            </a:r>
            <a:endParaRPr lang="pl-PL" sz="2800" dirty="0"/>
          </a:p>
        </p:txBody>
      </p:sp>
      <p:sp>
        <p:nvSpPr>
          <p:cNvPr id="3" name="Symbol zastępczy zawartości 2"/>
          <p:cNvSpPr>
            <a:spLocks noGrp="1"/>
          </p:cNvSpPr>
          <p:nvPr>
            <p:ph idx="1"/>
          </p:nvPr>
        </p:nvSpPr>
        <p:spPr>
          <a:xfrm>
            <a:off x="323528" y="980728"/>
            <a:ext cx="8229600" cy="5400600"/>
          </a:xfrm>
        </p:spPr>
        <p:txBody>
          <a:bodyPr>
            <a:normAutofit/>
          </a:bodyPr>
          <a:lstStyle/>
          <a:p>
            <a:pPr algn="just"/>
            <a:r>
              <a:rPr lang="pl-PL" sz="2000" dirty="0" smtClean="0"/>
              <a:t>Dane, których podania wymagają obecnie urzędy w celu nadania NIP i REGON czy rejestracji płatnika w ZUS (takie jak np. numery rachunków bankowych, informacje o szczególnym statusie spółek, przewidywanej liczbie pracowników czy też szczegółowe dane kontaktowe), spółka będzie musiała podać, ale będzie mogła to zrobić już po rozpoczęciu działalności – w terminie 21 dni od rejestracji w KRS.</a:t>
            </a:r>
          </a:p>
          <a:p>
            <a:pPr algn="just"/>
            <a:r>
              <a:rPr lang="pl-PL" sz="2000" dirty="0" smtClean="0"/>
              <a:t> Dane te będą podawane w ramach jednego formularza, który spółka będzie składała we właściwym urzędzie skarbowym. Przekazane urzędowi dane trafią do KEP, skąd zostaną przesłane automatycznie do systemów teleinformatycznych ZUS i GUS.</a:t>
            </a:r>
          </a:p>
          <a:p>
            <a:pPr algn="just"/>
            <a:r>
              <a:rPr lang="pl-PL" sz="2000" dirty="0" smtClean="0"/>
              <a:t>spółki będą podawały podczas rejestracji maksymalnie dziesięć kodów PKD, wskazując przy tym jeden kod PKD, który będzie najlepiej charakteryzował wiodącą działalność przez nie prowadzoną. Powyższe nie będzie oznaczać, iż spółka będzie musiała ograniczyć się w swojej działalności do tych dziesięciu kodów PKD – będzie mogła również prowadzić działalność w oparciu o pozostałe kody PKD (w dowolnej ilości) wskazane w umowie spółki.</a:t>
            </a:r>
            <a:endParaRPr lang="pl-PL"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692696"/>
            <a:ext cx="8229600" cy="5904656"/>
          </a:xfrm>
        </p:spPr>
        <p:txBody>
          <a:bodyPr>
            <a:noAutofit/>
          </a:bodyPr>
          <a:lstStyle/>
          <a:p>
            <a:pPr marL="0" algn="just">
              <a:buFont typeface="Wingdings" pitchFamily="2" charset="2"/>
              <a:buChar char="ü"/>
            </a:pPr>
            <a:r>
              <a:rPr lang="pl-PL" sz="2000" dirty="0" smtClean="0"/>
              <a:t>Wyjątek od zasady podejmowania działalności gospodarczej dopiero po uzyskaniu wpisu do właściwego rejestru dotyczy osób fizycznych podejmujących działalność gospodarczą niewymagającą uzyskania koncesji, zezwolenia oraz wpisu do rejestru działalności regulowanej, a także spółek kapitałowych w organizacji.</a:t>
            </a:r>
          </a:p>
          <a:p>
            <a:pPr marL="0" algn="just">
              <a:buFont typeface="Wingdings" pitchFamily="2" charset="2"/>
              <a:buChar char="ü"/>
            </a:pPr>
            <a:endParaRPr lang="pl-PL" sz="2000" dirty="0" smtClean="0"/>
          </a:p>
          <a:p>
            <a:pPr marL="0" algn="just">
              <a:buFont typeface="Wingdings" pitchFamily="2" charset="2"/>
              <a:buChar char="ü"/>
            </a:pPr>
            <a:r>
              <a:rPr lang="pl-PL" sz="2000" dirty="0" smtClean="0"/>
              <a:t>Podjęcie i wykonywania działalności gospodarczej bez uzyskania wpisu do CEIDG jest naruszeniem i powoduje odpowiedzialność publiczno-prawną (odpowiedzialność karno-prawna zagrożona karą ograniczenia wolności lub grzywną – art. 60(1) kodeks wykroczeń).</a:t>
            </a:r>
          </a:p>
          <a:p>
            <a:pPr marL="0" algn="just">
              <a:buFont typeface="Wingdings" pitchFamily="2" charset="2"/>
              <a:buChar char="ü"/>
            </a:pPr>
            <a:endParaRPr lang="pl-PL" sz="2000" dirty="0" smtClean="0"/>
          </a:p>
          <a:p>
            <a:pPr marL="0" algn="just">
              <a:buFont typeface="Wingdings" pitchFamily="2" charset="2"/>
              <a:buChar char="ü"/>
            </a:pPr>
            <a:r>
              <a:rPr lang="pl-PL" sz="2000" dirty="0" smtClean="0"/>
              <a:t>Brak wpisu do CEIDG czy też do rejestru działalności regulowanej albo też prowadzenie działalności gospodarczej bez wymaganej koncesji lub zezwolenia nie m jednak wpływu na ważność czynności prawnych dokonanych w ramach tej działalności  gospodarczej.</a:t>
            </a:r>
            <a:endParaRPr lang="pl-PL"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2400" u="sng" dirty="0" smtClean="0"/>
              <a:t>Centralna Ewidencja i Informacja o Działalności Gospodarczej (CEIDG) i jej zadania</a:t>
            </a:r>
            <a:endParaRPr lang="pl-PL" sz="2400" u="sng" dirty="0"/>
          </a:p>
        </p:txBody>
      </p:sp>
      <p:sp>
        <p:nvSpPr>
          <p:cNvPr id="3" name="Symbol zastępczy zawartości 2"/>
          <p:cNvSpPr>
            <a:spLocks noGrp="1"/>
          </p:cNvSpPr>
          <p:nvPr>
            <p:ph idx="1"/>
          </p:nvPr>
        </p:nvSpPr>
        <p:spPr/>
        <p:txBody>
          <a:bodyPr>
            <a:normAutofit/>
          </a:bodyPr>
          <a:lstStyle/>
          <a:p>
            <a:pPr>
              <a:buFont typeface="Wingdings" pitchFamily="2" charset="2"/>
              <a:buChar char="Ø"/>
            </a:pPr>
            <a:r>
              <a:rPr lang="pl-PL" sz="2000" dirty="0" smtClean="0"/>
              <a:t>Od 1 lipca 2011r. Minister właściwy ds. Gospodarki prowadzi CEIDG w systemie teleinformatycznym (portal: </a:t>
            </a:r>
            <a:r>
              <a:rPr lang="pl-PL" sz="2000" dirty="0" err="1" smtClean="0">
                <a:hlinkClick r:id="rId2"/>
              </a:rPr>
              <a:t>www.ceidg.gov.pl</a:t>
            </a:r>
            <a:r>
              <a:rPr lang="pl-PL" sz="2000" dirty="0" smtClean="0"/>
              <a:t>)</a:t>
            </a:r>
          </a:p>
          <a:p>
            <a:pPr>
              <a:buFont typeface="Wingdings" pitchFamily="2" charset="2"/>
              <a:buChar char="Ø"/>
            </a:pPr>
            <a:r>
              <a:rPr lang="pl-PL" sz="2000" dirty="0" smtClean="0"/>
              <a:t>Zgodnie z art. 23 ust. 3 </a:t>
            </a:r>
            <a:r>
              <a:rPr lang="pl-PL" sz="2000" dirty="0" err="1" smtClean="0"/>
              <a:t>u.s.d.g</a:t>
            </a:r>
            <a:r>
              <a:rPr lang="pl-PL" sz="2000" dirty="0" smtClean="0"/>
              <a:t>. zadaniami CEIDG są:</a:t>
            </a:r>
          </a:p>
          <a:p>
            <a:pPr>
              <a:buNone/>
            </a:pPr>
            <a:r>
              <a:rPr lang="pl-PL" sz="2000" dirty="0" smtClean="0"/>
              <a:t>1/ ewidencjonowanie przedsiębiorców będących osobami fizycznymi;</a:t>
            </a:r>
          </a:p>
          <a:p>
            <a:pPr>
              <a:buNone/>
            </a:pPr>
            <a:r>
              <a:rPr lang="pl-PL" sz="2000" dirty="0" smtClean="0"/>
              <a:t>2/ udostępnianie informacji o przedsiębiorcach i innych podmiotach w zakresie wskazanym w tej ustawie;</a:t>
            </a:r>
          </a:p>
          <a:p>
            <a:pPr>
              <a:buNone/>
            </a:pPr>
            <a:r>
              <a:rPr lang="pl-PL" sz="2000" dirty="0" smtClean="0"/>
              <a:t>3/ umożliwienie wglądu do danych udostępnianych bezpłatnie przez Centralną Informację Krajowego Rejestru Sądowego;</a:t>
            </a:r>
          </a:p>
          <a:p>
            <a:pPr>
              <a:buNone/>
            </a:pPr>
            <a:r>
              <a:rPr lang="pl-PL" sz="2000" dirty="0" smtClean="0"/>
              <a:t>4/ umożliwienie ustalenia zakresu i terminu zmian wpisów w CEIDG oraz wprowadzającego je organu;</a:t>
            </a:r>
          </a:p>
          <a:p>
            <a:pPr algn="just">
              <a:buFont typeface="Wingdings" pitchFamily="2" charset="2"/>
              <a:buChar char="Ø"/>
            </a:pPr>
            <a:r>
              <a:rPr lang="pl-PL" sz="2000" dirty="0" smtClean="0"/>
              <a:t> Zasadą jest wpis na wniosek osoby zainteresowanej; wpis z urzędu tylko wtedy, gdy przepis szczególny tak stanowi;</a:t>
            </a:r>
          </a:p>
          <a:p>
            <a:pPr algn="just">
              <a:buFont typeface="Wingdings" pitchFamily="2" charset="2"/>
              <a:buChar char="Ø"/>
            </a:pPr>
            <a:r>
              <a:rPr lang="pl-PL" sz="2000" dirty="0" smtClean="0"/>
              <a:t>Dane podlegające wpisowi – art. 25 </a:t>
            </a:r>
            <a:r>
              <a:rPr lang="pl-PL" sz="2000" dirty="0" err="1" smtClean="0"/>
              <a:t>u.s.d.g</a:t>
            </a:r>
            <a:r>
              <a:rPr lang="pl-PL" sz="2000" dirty="0" smtClean="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2800" u="sng" dirty="0" smtClean="0"/>
              <a:t>Co oznacza zintegrowany wniosek o wpis do CEIDG?</a:t>
            </a:r>
            <a:endParaRPr lang="pl-PL" sz="2800" u="sng" dirty="0"/>
          </a:p>
        </p:txBody>
      </p:sp>
      <p:sp>
        <p:nvSpPr>
          <p:cNvPr id="3" name="Symbol zastępczy zawartości 2"/>
          <p:cNvSpPr>
            <a:spLocks noGrp="1"/>
          </p:cNvSpPr>
          <p:nvPr>
            <p:ph idx="1"/>
          </p:nvPr>
        </p:nvSpPr>
        <p:spPr>
          <a:xfrm>
            <a:off x="457200" y="1412776"/>
            <a:ext cx="8229600" cy="4713387"/>
          </a:xfrm>
        </p:spPr>
        <p:txBody>
          <a:bodyPr>
            <a:normAutofit/>
          </a:bodyPr>
          <a:lstStyle/>
          <a:p>
            <a:pPr marL="0" algn="just">
              <a:buFont typeface="Wingdings" pitchFamily="2" charset="2"/>
              <a:buChar char="§"/>
            </a:pPr>
            <a:r>
              <a:rPr lang="pl-PL" sz="2000" dirty="0" smtClean="0"/>
              <a:t>Wniosek o wpis do CEIDG jest wnioskiem zintegrowanym;</a:t>
            </a:r>
          </a:p>
          <a:p>
            <a:pPr marL="0" algn="just">
              <a:buFont typeface="Wingdings" pitchFamily="2" charset="2"/>
              <a:buChar char="§"/>
            </a:pPr>
            <a:r>
              <a:rPr lang="pl-PL" sz="2000" dirty="0" smtClean="0"/>
              <a:t>Integralną częścią wniosku o wpis do CEIDG stanowi żądanie:</a:t>
            </a:r>
          </a:p>
          <a:p>
            <a:pPr marL="0" algn="just">
              <a:buNone/>
            </a:pPr>
            <a:r>
              <a:rPr lang="pl-PL" sz="2000" dirty="0" smtClean="0"/>
              <a:t>1/ wpisu albo zmiany wpisu do krajowego rejestru urzędowego podmiotów gospodarki narodowej (REGON);</a:t>
            </a:r>
          </a:p>
          <a:p>
            <a:pPr marL="0" algn="just">
              <a:buNone/>
            </a:pPr>
            <a:r>
              <a:rPr lang="pl-PL" sz="2000" dirty="0" smtClean="0"/>
              <a:t>2/ zgłoszeni identyfikacyjnego albo aktualizacyjnego, o którym mowa w zasadach ewidencji i identyfikacji podatników i płatników;</a:t>
            </a:r>
          </a:p>
          <a:p>
            <a:pPr marL="0" algn="just">
              <a:buNone/>
            </a:pPr>
            <a:r>
              <a:rPr lang="pl-PL" sz="2000" dirty="0" smtClean="0"/>
              <a:t>3/ zgłoszenia płatnika składek albo jego zmiany w rozumieniu przepisów systemu ubezpieczeń społecznych  albo zgłoszenia oświadczenia o kontynuowaniu ubezpieczeni rolników w rozumieniu przepisów o ubezpieczeniu społecznym rolników;</a:t>
            </a:r>
          </a:p>
          <a:p>
            <a:pPr marL="0" algn="just">
              <a:buNone/>
            </a:pPr>
            <a:r>
              <a:rPr lang="pl-PL" sz="2000" dirty="0" smtClean="0"/>
              <a:t>4/ przyjęcia oświadczenia o wyborze przez przedsiębiorcę formy opodatkowania podatkiem dochodowym  od osób fizycznych albo wniosku o zastosowania opodatkowania w formie karty podatkowej.</a:t>
            </a:r>
          </a:p>
          <a:p>
            <a:pPr marL="0">
              <a:buNone/>
            </a:pPr>
            <a:endParaRPr lang="pl-PL"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2800" u="sng" dirty="0" smtClean="0"/>
              <a:t>Co oznacza zintegrowany wniosek o wpis do CEIDG?</a:t>
            </a:r>
            <a:endParaRPr lang="pl-PL" sz="2800" dirty="0"/>
          </a:p>
        </p:txBody>
      </p:sp>
      <p:sp>
        <p:nvSpPr>
          <p:cNvPr id="3" name="Symbol zastępczy zawartości 2"/>
          <p:cNvSpPr>
            <a:spLocks noGrp="1"/>
          </p:cNvSpPr>
          <p:nvPr>
            <p:ph idx="1"/>
          </p:nvPr>
        </p:nvSpPr>
        <p:spPr>
          <a:xfrm>
            <a:off x="457200" y="1268760"/>
            <a:ext cx="8229600" cy="4857403"/>
          </a:xfrm>
        </p:spPr>
        <p:txBody>
          <a:bodyPr>
            <a:normAutofit/>
          </a:bodyPr>
          <a:lstStyle/>
          <a:p>
            <a:pPr marL="0" algn="just">
              <a:buNone/>
            </a:pPr>
            <a:r>
              <a:rPr lang="pl-PL" sz="2000" dirty="0" smtClean="0"/>
              <a:t>Wraz w wnioskiem o wpis do CEIDG składa się oświadczenie o braku orzeczonych – wobec osoby której  wniosek dotyczy – zakazów prowadzenia działalności gospodarczej, wykonywania określonego zawodu, oraz prowadzenia działalności związanej z wychowaniem, leczeniem, edukacją małoletnich lub z opieką nad nimi – pod rygorem odpowiedzialności za złożenie fałszywego oświadczenia (art. 25 ust. 7 </a:t>
            </a:r>
            <a:r>
              <a:rPr lang="pl-PL" sz="2000" dirty="0" err="1" smtClean="0"/>
              <a:t>u.s.d.g</a:t>
            </a:r>
            <a:r>
              <a:rPr lang="pl-PL" sz="2000" dirty="0" smtClean="0"/>
              <a:t>.)</a:t>
            </a:r>
          </a:p>
          <a:p>
            <a:pPr marL="0" algn="just">
              <a:buNone/>
            </a:pPr>
            <a:endParaRPr lang="pl-PL"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57200" y="0"/>
            <a:ext cx="8229600" cy="1417638"/>
          </a:xfrm>
        </p:spPr>
        <p:txBody>
          <a:bodyPr>
            <a:normAutofit/>
          </a:bodyPr>
          <a:lstStyle/>
          <a:p>
            <a:r>
              <a:rPr lang="pl-PL" sz="2800" b="1" dirty="0" smtClean="0"/>
              <a:t>Forma wniosku o wpis do CEIDG</a:t>
            </a:r>
            <a:endParaRPr lang="pl-PL" sz="2800" b="1" dirty="0"/>
          </a:p>
        </p:txBody>
      </p:sp>
      <p:sp>
        <p:nvSpPr>
          <p:cNvPr id="3" name="Symbol zastępczy zawartości 2"/>
          <p:cNvSpPr>
            <a:spLocks noGrp="1"/>
          </p:cNvSpPr>
          <p:nvPr>
            <p:ph idx="1"/>
          </p:nvPr>
        </p:nvSpPr>
        <p:spPr>
          <a:xfrm>
            <a:off x="467544" y="1124744"/>
            <a:ext cx="8229600" cy="5073427"/>
          </a:xfrm>
        </p:spPr>
        <p:txBody>
          <a:bodyPr>
            <a:normAutofit lnSpcReduction="10000"/>
          </a:bodyPr>
          <a:lstStyle/>
          <a:p>
            <a:pPr marL="514350" indent="-514350">
              <a:buNone/>
            </a:pPr>
            <a:r>
              <a:rPr lang="pl-PL" sz="2000" u="sng" dirty="0" smtClean="0"/>
              <a:t>I</a:t>
            </a:r>
            <a:r>
              <a:rPr lang="pl-PL" sz="2000" b="1" u="sng" dirty="0" smtClean="0"/>
              <a:t>.   Forma elektroniczna</a:t>
            </a:r>
          </a:p>
          <a:p>
            <a:pPr marL="457200" indent="-457200">
              <a:buFont typeface="+mj-lt"/>
              <a:buAutoNum type="alphaLcPeriod"/>
            </a:pPr>
            <a:r>
              <a:rPr lang="pl-PL" sz="2000" dirty="0" smtClean="0"/>
              <a:t>Formularz w formie elektronicznej dostępny m.in. na portalu CEIDG, w Biuletynie Informacji Publicznej Ministra Gospodarki, za pośrednictwem </a:t>
            </a:r>
            <a:r>
              <a:rPr lang="pl-PL" sz="2000" dirty="0" err="1" smtClean="0"/>
              <a:t>ePUAP</a:t>
            </a:r>
            <a:r>
              <a:rPr lang="pl-PL" sz="2000" dirty="0" smtClean="0"/>
              <a:t> (art. 26 </a:t>
            </a:r>
            <a:r>
              <a:rPr lang="pl-PL" sz="2000" dirty="0" err="1" smtClean="0"/>
              <a:t>u.s.d.g</a:t>
            </a:r>
            <a:r>
              <a:rPr lang="pl-PL" sz="2000" dirty="0" smtClean="0"/>
              <a:t>.);</a:t>
            </a:r>
          </a:p>
          <a:p>
            <a:pPr marL="457200" indent="-457200">
              <a:buFont typeface="+mj-lt"/>
              <a:buAutoNum type="alphaLcPeriod"/>
            </a:pPr>
            <a:r>
              <a:rPr lang="pl-PL" sz="2000" dirty="0" smtClean="0"/>
              <a:t>Opatrzony m.in. podpisem elektronicznym weryfikowanym za pomocą kwalifikowanego certyfikatu, podpisem potwierdzonym Profilem Zaufanym </a:t>
            </a:r>
            <a:r>
              <a:rPr lang="pl-PL" sz="2000" dirty="0" err="1" smtClean="0"/>
              <a:t>ePUAP</a:t>
            </a:r>
            <a:r>
              <a:rPr lang="pl-PL" sz="2000" dirty="0" smtClean="0"/>
              <a:t>.</a:t>
            </a:r>
          </a:p>
          <a:p>
            <a:pPr marL="457200" indent="-457200">
              <a:buNone/>
            </a:pPr>
            <a:r>
              <a:rPr lang="pl-PL" sz="2000" b="1" u="sng" dirty="0" smtClean="0"/>
              <a:t>II.  Forma pisemna</a:t>
            </a:r>
          </a:p>
          <a:p>
            <a:pPr marL="457200" indent="-457200">
              <a:buFont typeface="+mj-lt"/>
              <a:buAutoNum type="alphaLcPeriod"/>
            </a:pPr>
            <a:r>
              <a:rPr lang="pl-PL" sz="2000" dirty="0" smtClean="0"/>
              <a:t>Składany na formularzu zgodnym z formularzem elektronicznym w urzędzie gminy wybranym przez przedsiębiorcę osobiście bądź też listem poleconym</a:t>
            </a:r>
          </a:p>
          <a:p>
            <a:pPr marL="457200" indent="-457200">
              <a:buFont typeface="+mj-lt"/>
              <a:buAutoNum type="alphaLcPeriod"/>
            </a:pPr>
            <a:r>
              <a:rPr lang="pl-PL" sz="2000" dirty="0" smtClean="0"/>
              <a:t>Organ gminy przekształca otrzymany w wersji papierowej wniosek w formę dokumentu elektronicznego (przesyłając go do CEIDG nie później niż w następnym dniu roboczym po otrzymaniu wniosku)</a:t>
            </a:r>
          </a:p>
          <a:p>
            <a:pPr marL="457200" indent="-457200">
              <a:buFont typeface="+mj-lt"/>
              <a:buAutoNum type="alphaLcPeriod"/>
            </a:pPr>
            <a:endParaRPr lang="pl-PL" sz="2000" dirty="0" smtClean="0"/>
          </a:p>
          <a:p>
            <a:pPr marL="457200" indent="-457200">
              <a:buNone/>
            </a:pPr>
            <a:r>
              <a:rPr lang="pl-PL" sz="2000" b="1" u="sng" dirty="0" smtClean="0"/>
              <a:t>WNIOSKI O WPIS SĄ WOLNE OD OPŁAT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400" b="1" u="sng" dirty="0" smtClean="0"/>
              <a:t>Na czym polega wpis do CEIDG?</a:t>
            </a:r>
            <a:endParaRPr lang="pl-PL" sz="2400" b="1" u="sng" dirty="0"/>
          </a:p>
        </p:txBody>
      </p:sp>
      <p:sp>
        <p:nvSpPr>
          <p:cNvPr id="3" name="Symbol zastępczy zawartości 2"/>
          <p:cNvSpPr>
            <a:spLocks noGrp="1"/>
          </p:cNvSpPr>
          <p:nvPr>
            <p:ph idx="1"/>
          </p:nvPr>
        </p:nvSpPr>
        <p:spPr>
          <a:xfrm>
            <a:off x="457200" y="1268760"/>
            <a:ext cx="8229600" cy="4857403"/>
          </a:xfrm>
        </p:spPr>
        <p:txBody>
          <a:bodyPr>
            <a:normAutofit/>
          </a:bodyPr>
          <a:lstStyle/>
          <a:p>
            <a:pPr marL="114300" indent="-457200" algn="just">
              <a:buFont typeface="+mj-lt"/>
              <a:buAutoNum type="alphaUcPeriod"/>
            </a:pPr>
            <a:r>
              <a:rPr lang="pl-PL" sz="2400" dirty="0" smtClean="0"/>
              <a:t>Wpis do CEIDG polega na wprowadzeniu do systemu teleinformatycznego danych podlegających wpisowi;</a:t>
            </a:r>
          </a:p>
          <a:p>
            <a:pPr marL="114300" indent="-457200" algn="just">
              <a:buFont typeface="+mj-lt"/>
              <a:buAutoNum type="alphaUcPeriod"/>
            </a:pPr>
            <a:r>
              <a:rPr lang="pl-PL" sz="2400" dirty="0" smtClean="0"/>
              <a:t>Wpis jest dokonany z chwilą zamieszczenia danych w CEIDG;</a:t>
            </a:r>
          </a:p>
          <a:p>
            <a:pPr marL="114300" indent="-457200" algn="just">
              <a:buFont typeface="+mj-lt"/>
              <a:buAutoNum type="alphaUcPeriod"/>
            </a:pPr>
            <a:r>
              <a:rPr lang="pl-PL" sz="2400" dirty="0" smtClean="0"/>
              <a:t>Wpisem do CEIDG jest również zmiana wpisu;</a:t>
            </a:r>
          </a:p>
          <a:p>
            <a:pPr marL="114300" indent="-457200" algn="just">
              <a:buFont typeface="+mj-lt"/>
              <a:buAutoNum type="alphaUcPeriod"/>
            </a:pPr>
            <a:r>
              <a:rPr lang="pl-PL" sz="2400" dirty="0" smtClean="0"/>
              <a:t>Jeśli dane wpisane do CEIDG na wniosek osoby fizycznej ulegną zmianie – na przedsiębiorcy ciąży obowiązek złożenia wniosku o zmianę wpisu – w terminie 7 dni od dnia w którym nastąpiło zdarzenie uzasadniające zmianę</a:t>
            </a:r>
            <a:endParaRPr lang="pl-PL"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0"/>
            <a:ext cx="8229600" cy="1143000"/>
          </a:xfrm>
        </p:spPr>
        <p:txBody>
          <a:bodyPr>
            <a:noAutofit/>
          </a:bodyPr>
          <a:lstStyle/>
          <a:p>
            <a:r>
              <a:rPr lang="pl-PL" sz="2400" b="1" u="sng" dirty="0" smtClean="0"/>
              <a:t>Dane, które podlegają wpisowi do CEIDG  z urzędu</a:t>
            </a:r>
            <a:endParaRPr lang="pl-PL" sz="2400" b="1" u="sng" dirty="0"/>
          </a:p>
        </p:txBody>
      </p:sp>
      <p:sp>
        <p:nvSpPr>
          <p:cNvPr id="3" name="Symbol zastępczy zawartości 2"/>
          <p:cNvSpPr>
            <a:spLocks noGrp="1"/>
          </p:cNvSpPr>
          <p:nvPr>
            <p:ph idx="1"/>
          </p:nvPr>
        </p:nvSpPr>
        <p:spPr>
          <a:xfrm>
            <a:off x="457200" y="1052736"/>
            <a:ext cx="8229600" cy="5472608"/>
          </a:xfrm>
        </p:spPr>
        <p:txBody>
          <a:bodyPr>
            <a:normAutofit fontScale="62500" lnSpcReduction="20000"/>
          </a:bodyPr>
          <a:lstStyle/>
          <a:p>
            <a:pPr marL="0"/>
            <a:r>
              <a:rPr lang="pl-PL" dirty="0" smtClean="0"/>
              <a:t>Informacje o ograniczeniu lub utracie zdolności do czynności prawnych przez osobę fizyczną i ustanowienia dla niej kuratora lub opiekuna, do zgłoszenia których obowiązany jest opiekun lub kurator;</a:t>
            </a:r>
          </a:p>
          <a:p>
            <a:pPr marL="0"/>
            <a:endParaRPr lang="pl-PL" dirty="0" smtClean="0"/>
          </a:p>
          <a:p>
            <a:pPr marL="0"/>
            <a:r>
              <a:rPr lang="pl-PL" dirty="0" smtClean="0"/>
              <a:t>Informacje o ogłoszeniu upadłości przedsiębiorcy z możliwością zawarcia układu, o ogłoszeniu upadłości likwidacyjnej, o zmianie trybu postępowania z upadłości układowej na likwidacyjną i zakończeniu tego postępowania, do zgłoszenia których zobowiązany jest sąd upadłościowy;</a:t>
            </a:r>
          </a:p>
          <a:p>
            <a:pPr marL="0"/>
            <a:endParaRPr lang="pl-PL" dirty="0" smtClean="0"/>
          </a:p>
          <a:p>
            <a:pPr marL="0"/>
            <a:r>
              <a:rPr lang="pl-PL" dirty="0" smtClean="0"/>
              <a:t>Informacje o przekształceniu przedsiębiorcy będącego osobą fizyczną w jednoosobową spółkę kapitałową, do zgłoszenia której zobowiązana jest Centralna Informacja Krajowego Rejestru Sądowego;</a:t>
            </a:r>
          </a:p>
          <a:p>
            <a:pPr marL="0"/>
            <a:endParaRPr lang="pl-PL" dirty="0" smtClean="0"/>
          </a:p>
          <a:p>
            <a:pPr marL="0"/>
            <a:r>
              <a:rPr lang="pl-PL" dirty="0" smtClean="0"/>
              <a:t>Informacje o zakazie prowadzenia działalności gospodarczej, wykonywania zwodu przez przedsiębiorcę. Jeżeli wykonywanie takie podlega wpisowi do CEIDG, prowadzenia działalności związanej z wychowaniem, leczeniem, edukacją małoletnich lub opieką nad nimi, do zgłoszenia których zobowiązany jest Krajowy Rejestr Karny lub organ orzekający o tych zakazach.</a:t>
            </a:r>
            <a:endParaRPr lang="pl-PL"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503</TotalTime>
  <Words>2236</Words>
  <Application>Microsoft Office PowerPoint</Application>
  <PresentationFormat>Pokaz na ekranie (4:3)</PresentationFormat>
  <Paragraphs>162</Paragraphs>
  <Slides>22</Slides>
  <Notes>0</Notes>
  <HiddenSlides>0</HiddenSlides>
  <MMClips>0</MMClips>
  <ScaleCrop>false</ScaleCrop>
  <HeadingPairs>
    <vt:vector size="4" baseType="variant">
      <vt:variant>
        <vt:lpstr>Motyw</vt:lpstr>
      </vt:variant>
      <vt:variant>
        <vt:i4>1</vt:i4>
      </vt:variant>
      <vt:variant>
        <vt:lpstr>Tytuły slajdów</vt:lpstr>
      </vt:variant>
      <vt:variant>
        <vt:i4>22</vt:i4>
      </vt:variant>
    </vt:vector>
  </HeadingPairs>
  <TitlesOfParts>
    <vt:vector size="23" baseType="lpstr">
      <vt:lpstr>Motyw pakietu Office</vt:lpstr>
      <vt:lpstr>Prawo Publiczne Gospodarcze SSA III</vt:lpstr>
      <vt:lpstr>Legalizacja działalności gospodarczej</vt:lpstr>
      <vt:lpstr>Slajd 3</vt:lpstr>
      <vt:lpstr>Centralna Ewidencja i Informacja o Działalności Gospodarczej (CEIDG) i jej zadania</vt:lpstr>
      <vt:lpstr>Co oznacza zintegrowany wniosek o wpis do CEIDG?</vt:lpstr>
      <vt:lpstr>Co oznacza zintegrowany wniosek o wpis do CEIDG?</vt:lpstr>
      <vt:lpstr>Forma wniosku o wpis do CEIDG</vt:lpstr>
      <vt:lpstr>Na czym polega wpis do CEIDG?</vt:lpstr>
      <vt:lpstr>Dane, które podlegają wpisowi do CEIDG  z urzędu</vt:lpstr>
      <vt:lpstr>Wykreślenie wpisu w CEIDG </vt:lpstr>
      <vt:lpstr>ZASADA JAWNOŚCI CEIDG</vt:lpstr>
      <vt:lpstr>Krajowy Rejestr Sądowy</vt:lpstr>
      <vt:lpstr>Rejestr stowarzyszeń, organizacji społecznych, zawodowych, fundacji oraz samodzielnych publicznych zakładów opieki zdrowotnej</vt:lpstr>
      <vt:lpstr>Rejestr dłużników niewypłacalnych</vt:lpstr>
      <vt:lpstr>Zasada jawności Krajowego Rejestru Sądowego</vt:lpstr>
      <vt:lpstr>Domniemanie powszechnej znajomości wpisu do KRS</vt:lpstr>
      <vt:lpstr>Warunki formalne dokonywania wpisu do KRS</vt:lpstr>
      <vt:lpstr>Warunki formalne dokonywania wpisu do KRS</vt:lpstr>
      <vt:lpstr>Dane podlegające ujawnieniu w rejestrze przedsiębiorców</vt:lpstr>
      <vt:lpstr>Zmiana stanu prawnego</vt:lpstr>
      <vt:lpstr>Zmiana stanu prawnego</vt:lpstr>
      <vt:lpstr>Zmiana stanu prawnego</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Prawo Publiczne Gospodarcze SSA III</dc:title>
  <dc:creator>user</dc:creator>
  <cp:lastModifiedBy>user</cp:lastModifiedBy>
  <cp:revision>53</cp:revision>
  <dcterms:created xsi:type="dcterms:W3CDTF">2014-11-17T19:58:54Z</dcterms:created>
  <dcterms:modified xsi:type="dcterms:W3CDTF">2014-11-19T21:30:33Z</dcterms:modified>
</cp:coreProperties>
</file>