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68" r:id="rId15"/>
    <p:sldId id="270" r:id="rId16"/>
    <p:sldId id="271" r:id="rId17"/>
    <p:sldId id="272" r:id="rId18"/>
    <p:sldId id="273" r:id="rId19"/>
    <p:sldId id="276" r:id="rId20"/>
    <p:sldId id="274" r:id="rId21"/>
    <p:sldId id="275" r:id="rId22"/>
    <p:sldId id="277" r:id="rId23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5C6444-F6FE-434F-B1CD-64EE82926D8E}" type="datetimeFigureOut">
              <a:rPr lang="pl-PL" smtClean="0"/>
              <a:pPr/>
              <a:t>2014-10-21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338168-B943-47AA-AF5E-70D2EC6B8477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DF989-FBA7-44A2-8A61-2D2C346C12F3}" type="datetime1">
              <a:rPr lang="pl-PL" smtClean="0"/>
              <a:pPr/>
              <a:t>2014-10-21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Prawo Publiczne Gospodarcze - pojęcie, zasady ogólne i swoiste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EFB98-6BF8-41B8-8BBE-689AB4FB03F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5AF0C-9652-4469-822F-1E2FABDC558D}" type="datetime1">
              <a:rPr lang="pl-PL" smtClean="0"/>
              <a:pPr/>
              <a:t>2014-10-21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Prawo Publiczne Gospodarcze - pojęcie, zasady ogólne i swoiste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EFB98-6BF8-41B8-8BBE-689AB4FB03F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B6EEB-204B-41E4-85B7-8AAA8CAA7C91}" type="datetime1">
              <a:rPr lang="pl-PL" smtClean="0"/>
              <a:pPr/>
              <a:t>2014-10-21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Prawo Publiczne Gospodarcze - pojęcie, zasady ogólne i swoiste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EFB98-6BF8-41B8-8BBE-689AB4FB03F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ECD63-B898-4A4A-A162-6A68F2967D8D}" type="datetime1">
              <a:rPr lang="pl-PL" smtClean="0"/>
              <a:pPr/>
              <a:t>2014-10-21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Prawo Publiczne Gospodarcze - pojęcie, zasady ogólne i swoiste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EFB98-6BF8-41B8-8BBE-689AB4FB03F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C6E54-C75B-418C-AAF7-B36904916420}" type="datetime1">
              <a:rPr lang="pl-PL" smtClean="0"/>
              <a:pPr/>
              <a:t>2014-10-21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Prawo Publiczne Gospodarcze - pojęcie, zasady ogólne i swoiste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EFB98-6BF8-41B8-8BBE-689AB4FB03F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DF7AC-C95C-483E-9A05-F9798C370C73}" type="datetime1">
              <a:rPr lang="pl-PL" smtClean="0"/>
              <a:pPr/>
              <a:t>2014-10-21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Prawo Publiczne Gospodarcze - pojęcie, zasady ogólne i swoiste</a:t>
            </a: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EFB98-6BF8-41B8-8BBE-689AB4FB03F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56439-93C3-4279-BD81-18E749CAB425}" type="datetime1">
              <a:rPr lang="pl-PL" smtClean="0"/>
              <a:pPr/>
              <a:t>2014-10-21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Prawo Publiczne Gospodarcze - pojęcie, zasady ogólne i swoiste</a:t>
            </a:r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EFB98-6BF8-41B8-8BBE-689AB4FB03F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C0910-A0B7-401E-A302-ABC42B17EECC}" type="datetime1">
              <a:rPr lang="pl-PL" smtClean="0"/>
              <a:pPr/>
              <a:t>2014-10-21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Prawo Publiczne Gospodarcze - pojęcie, zasady ogólne i swoiste</a:t>
            </a: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EFB98-6BF8-41B8-8BBE-689AB4FB03F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B7C7A-3BBA-425D-BDC7-AD78D7F569F3}" type="datetime1">
              <a:rPr lang="pl-PL" smtClean="0"/>
              <a:pPr/>
              <a:t>2014-10-21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Prawo Publiczne Gospodarcze - pojęcie, zasady ogólne i swoiste</a:t>
            </a:r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EFB98-6BF8-41B8-8BBE-689AB4FB03F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8170C-F507-461F-9BB5-07F1D949FFD3}" type="datetime1">
              <a:rPr lang="pl-PL" smtClean="0"/>
              <a:pPr/>
              <a:t>2014-10-21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Prawo Publiczne Gospodarcze - pojęcie, zasady ogólne i swoiste</a:t>
            </a: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EFB98-6BF8-41B8-8BBE-689AB4FB03F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D5018-7DF9-4F3E-A988-BE094FB058FC}" type="datetime1">
              <a:rPr lang="pl-PL" smtClean="0"/>
              <a:pPr/>
              <a:t>2014-10-21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Prawo Publiczne Gospodarcze - pojęcie, zasady ogólne i swoiste</a:t>
            </a: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EFB98-6BF8-41B8-8BBE-689AB4FB03F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0916F9-50D4-409E-BA02-06F0B4A32BA1}" type="datetime1">
              <a:rPr lang="pl-PL" smtClean="0"/>
              <a:pPr/>
              <a:t>2014-10-21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 smtClean="0"/>
              <a:t>Prawo Publiczne Gospodarcze - pojęcie, zasady ogólne i swoiste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AEFB98-6BF8-41B8-8BBE-689AB4FB03F7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55576" y="908720"/>
            <a:ext cx="7772400" cy="3744416"/>
          </a:xfrm>
        </p:spPr>
        <p:txBody>
          <a:bodyPr>
            <a:normAutofit fontScale="90000"/>
          </a:bodyPr>
          <a:lstStyle/>
          <a:p>
            <a:r>
              <a:rPr lang="pl-PL" sz="3600" b="1" dirty="0" smtClean="0"/>
              <a:t>Prawo Publiczne Gospodarcze (SSA III)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/>
              <a:t/>
            </a:r>
            <a:br>
              <a:rPr lang="pl-PL" dirty="0"/>
            </a:br>
            <a:r>
              <a:rPr lang="pl-PL" dirty="0" smtClean="0"/>
              <a:t>1. Pojęcie </a:t>
            </a:r>
            <a:r>
              <a:rPr lang="pl-PL" dirty="0" smtClean="0"/>
              <a:t>PPG </a:t>
            </a:r>
            <a:br>
              <a:rPr lang="pl-PL" dirty="0" smtClean="0"/>
            </a:br>
            <a:r>
              <a:rPr lang="pl-PL" dirty="0" smtClean="0"/>
              <a:t>2. Zasady </a:t>
            </a:r>
            <a:r>
              <a:rPr lang="pl-PL" dirty="0"/>
              <a:t>ogólne i </a:t>
            </a:r>
            <a:r>
              <a:rPr lang="pl-PL" dirty="0" smtClean="0"/>
              <a:t>swoiste </a:t>
            </a:r>
            <a:r>
              <a:rPr lang="pl-PL" dirty="0" smtClean="0"/>
              <a:t>PPG</a:t>
            </a:r>
            <a:br>
              <a:rPr lang="pl-PL" dirty="0" smtClean="0"/>
            </a:br>
            <a:r>
              <a:rPr lang="pl-PL" dirty="0" smtClean="0"/>
              <a:t>3. Wolność działalności gospodarczej i jej ograniczenia.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/>
          </a:bodyPr>
          <a:lstStyle/>
          <a:p>
            <a:r>
              <a:rPr lang="pl-PL" sz="3200" dirty="0" smtClean="0"/>
              <a:t>Zasady ogólne prawa publicznego III</a:t>
            </a: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pl-PL" sz="2000" b="1" dirty="0" smtClean="0"/>
              <a:t>5/ W dziedzinie zarządu mieniem  publicznym czynności prawne i inne działania organów administracji publicznej powinny być zgodne nie tylko z normami prawa prywatnego,  ale także z odpowiednimi normami prawa publicznego.  </a:t>
            </a:r>
            <a:endParaRPr lang="pl-PL" sz="2000" b="1" dirty="0" smtClean="0"/>
          </a:p>
          <a:p>
            <a:pPr>
              <a:buFont typeface="Wingdings" pitchFamily="2" charset="2"/>
              <a:buChar char="Ø"/>
            </a:pPr>
            <a:r>
              <a:rPr lang="pl-PL" sz="2000" i="1" dirty="0" smtClean="0"/>
              <a:t>Prawo zamówień publicznych</a:t>
            </a:r>
            <a:endParaRPr lang="pl-PL" sz="2000" i="1" dirty="0" smtClean="0"/>
          </a:p>
          <a:p>
            <a:pPr>
              <a:buNone/>
            </a:pPr>
            <a:endParaRPr lang="pl-PL" sz="2000" b="1" dirty="0" smtClean="0"/>
          </a:p>
          <a:p>
            <a:pPr>
              <a:buNone/>
            </a:pPr>
            <a:r>
              <a:rPr lang="pl-PL" sz="2000" b="1" dirty="0" smtClean="0"/>
              <a:t>6/ organ władzy publicznej ma obowiązek podjęcia działań, jeżeli dobro publiczne tego wymaga.</a:t>
            </a:r>
          </a:p>
          <a:p>
            <a:pPr algn="just">
              <a:buFont typeface="Wingdings" pitchFamily="2" charset="2"/>
              <a:buChar char="Ø"/>
            </a:pPr>
            <a:r>
              <a:rPr lang="pl-PL" sz="2000" i="1" dirty="0" smtClean="0"/>
              <a:t> Obowiązek sankcjonowany środkami odpowiedzialności politycznej, służbowej, karnej.</a:t>
            </a:r>
          </a:p>
          <a:p>
            <a:pPr>
              <a:buNone/>
            </a:pPr>
            <a:endParaRPr lang="pl-PL" sz="2000" b="1" dirty="0" smtClean="0"/>
          </a:p>
          <a:p>
            <a:pPr>
              <a:buNone/>
            </a:pPr>
            <a:r>
              <a:rPr lang="pl-PL" sz="2000" b="1" dirty="0" smtClean="0"/>
              <a:t>7/ zasada równości wobec prawa i władz publicznych.</a:t>
            </a:r>
          </a:p>
          <a:p>
            <a:pPr algn="ctr">
              <a:buNone/>
            </a:pPr>
            <a:r>
              <a:rPr lang="pl-PL" sz="2000" b="1" dirty="0" smtClean="0"/>
              <a:t>Art. 32.</a:t>
            </a:r>
          </a:p>
          <a:p>
            <a:pPr algn="just">
              <a:buNone/>
            </a:pPr>
            <a:r>
              <a:rPr lang="pl-PL" sz="2000" i="1" dirty="0" smtClean="0"/>
              <a:t>1. Wszyscy są wobec prawa równi. Wszyscy mają prawo do równego traktowania przez władze publiczne.</a:t>
            </a:r>
          </a:p>
          <a:p>
            <a:pPr algn="just">
              <a:buNone/>
            </a:pPr>
            <a:r>
              <a:rPr lang="pl-PL" sz="2000" i="1" dirty="0" smtClean="0"/>
              <a:t>2. Nikt nie może być dyskryminowany w życiu politycznym, społecznym lub gospodarczym z jakiejkolwiek przyczyny.</a:t>
            </a:r>
            <a:endParaRPr lang="pl-PL" sz="2000" i="1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EFB98-6BF8-41B8-8BBE-689AB4FB03F7}" type="slidenum">
              <a:rPr lang="pl-PL" smtClean="0"/>
              <a:pPr/>
              <a:t>10</a:t>
            </a:fld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 smtClean="0"/>
              <a:t>Zasady ogólne prawa publicznego IV</a:t>
            </a: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l-PL" sz="2000" dirty="0" smtClean="0"/>
              <a:t>Przejawy ograniczenia zasady równości:</a:t>
            </a:r>
          </a:p>
          <a:p>
            <a:pPr>
              <a:buFontTx/>
              <a:buChar char="-"/>
            </a:pPr>
            <a:r>
              <a:rPr lang="pl-PL" sz="2000" dirty="0" smtClean="0"/>
              <a:t>zróżnicowane sposoby ewidencji,</a:t>
            </a:r>
          </a:p>
          <a:p>
            <a:pPr>
              <a:buFontTx/>
              <a:buChar char="-"/>
            </a:pPr>
            <a:r>
              <a:rPr lang="pl-PL" sz="2000" dirty="0" smtClean="0"/>
              <a:t> dyferencjacja obciążeń podatkowych,</a:t>
            </a:r>
          </a:p>
          <a:p>
            <a:pPr>
              <a:buFontTx/>
              <a:buChar char="-"/>
            </a:pPr>
            <a:r>
              <a:rPr lang="pl-PL" sz="2000" dirty="0" smtClean="0"/>
              <a:t>ograniczenia dla obcokrajowców.</a:t>
            </a:r>
          </a:p>
          <a:p>
            <a:pPr>
              <a:buFontTx/>
              <a:buChar char="-"/>
            </a:pPr>
            <a:endParaRPr lang="pl-PL" sz="2000" b="1" dirty="0" smtClean="0"/>
          </a:p>
          <a:p>
            <a:pPr>
              <a:buNone/>
            </a:pPr>
            <a:r>
              <a:rPr lang="pl-PL" sz="2000" b="1" dirty="0" smtClean="0"/>
              <a:t>8/ zasada wolności gospodarczej </a:t>
            </a:r>
          </a:p>
          <a:p>
            <a:pPr algn="ctr">
              <a:buNone/>
            </a:pPr>
            <a:r>
              <a:rPr lang="pl-PL" sz="2000" b="1" dirty="0" smtClean="0"/>
              <a:t>Art. 20.</a:t>
            </a:r>
          </a:p>
          <a:p>
            <a:pPr algn="just">
              <a:buNone/>
            </a:pPr>
            <a:r>
              <a:rPr lang="pl-PL" sz="2000" i="1" dirty="0" smtClean="0"/>
              <a:t>      Społeczna gospodarka rynkowa </a:t>
            </a:r>
            <a:r>
              <a:rPr lang="pl-PL" sz="2000" i="1" u="sng" dirty="0" smtClean="0"/>
              <a:t>oparta na wolności działalności gospodarczej, własności prywatnej oraz solidarności, dialogu i współpracy partnerów społecznych</a:t>
            </a:r>
            <a:r>
              <a:rPr lang="pl-PL" sz="2000" i="1" dirty="0" smtClean="0"/>
              <a:t> stanowi podstawę ustroju gospodarczego Rzeczypospolitej Polskiej.</a:t>
            </a:r>
          </a:p>
          <a:p>
            <a:pPr algn="just">
              <a:buNone/>
            </a:pPr>
            <a:endParaRPr lang="pl-PL" sz="2000" i="1" dirty="0" smtClean="0"/>
          </a:p>
          <a:p>
            <a:pPr algn="just">
              <a:buNone/>
            </a:pPr>
            <a:endParaRPr lang="pl-PL" sz="2000" b="1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EFB98-6BF8-41B8-8BBE-689AB4FB03F7}" type="slidenum">
              <a:rPr lang="pl-PL" smtClean="0"/>
              <a:pPr/>
              <a:t>11</a:t>
            </a:fld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 smtClean="0"/>
              <a:t>Zasady ogólne prawa publicznego V</a:t>
            </a: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pl-PL" sz="2000" b="1" dirty="0" smtClean="0"/>
              <a:t>9/ zasada ochrony własności </a:t>
            </a:r>
          </a:p>
          <a:p>
            <a:pPr algn="ctr">
              <a:buNone/>
            </a:pPr>
            <a:r>
              <a:rPr lang="pl-PL" sz="2000" b="1" dirty="0" smtClean="0"/>
              <a:t>Art. 21.</a:t>
            </a:r>
          </a:p>
          <a:p>
            <a:pPr algn="just">
              <a:buNone/>
            </a:pPr>
            <a:r>
              <a:rPr lang="pl-PL" sz="2000" dirty="0" smtClean="0"/>
              <a:t>1</a:t>
            </a:r>
            <a:r>
              <a:rPr lang="pl-PL" sz="2000" i="1" dirty="0" smtClean="0"/>
              <a:t>. Rzeczpospolita Polska chroni własność i prawo dziedziczenia.</a:t>
            </a:r>
          </a:p>
          <a:p>
            <a:pPr algn="just">
              <a:buNone/>
            </a:pPr>
            <a:r>
              <a:rPr lang="pl-PL" sz="2000" i="1" dirty="0" smtClean="0"/>
              <a:t>2. Wywłaszczenie jest dopuszczalne jedynie wówczas, gdy jest dokonywane na cele publiczne i za słusznym odszkodowaniem.</a:t>
            </a:r>
            <a:endParaRPr lang="pl-PL" sz="2000" b="1" dirty="0" smtClean="0"/>
          </a:p>
          <a:p>
            <a:pPr>
              <a:buNone/>
            </a:pPr>
            <a:endParaRPr lang="pl-PL" sz="2000" b="1" dirty="0" smtClean="0"/>
          </a:p>
          <a:p>
            <a:pPr>
              <a:buNone/>
            </a:pPr>
            <a:r>
              <a:rPr lang="pl-PL" sz="2000" b="1" dirty="0" smtClean="0"/>
              <a:t>10/ zasada trwałości decyzji.</a:t>
            </a:r>
          </a:p>
          <a:p>
            <a:pPr>
              <a:buFont typeface="Wingdings" pitchFamily="2" charset="2"/>
              <a:buChar char="Ø"/>
            </a:pPr>
            <a:r>
              <a:rPr lang="pl-PL" sz="2000" dirty="0" smtClean="0"/>
              <a:t>wywłaszczenie prawa nabytego w drodze decyzji administracyjnej ( art. 161 </a:t>
            </a:r>
            <a:r>
              <a:rPr lang="pl-PL" sz="2000" dirty="0" err="1" smtClean="0"/>
              <a:t>k.p.a</a:t>
            </a:r>
            <a:r>
              <a:rPr lang="pl-PL" sz="2000" dirty="0" smtClean="0"/>
              <a:t>)</a:t>
            </a:r>
          </a:p>
          <a:p>
            <a:pPr>
              <a:buNone/>
            </a:pPr>
            <a:endParaRPr lang="pl-PL" sz="2000" b="1" dirty="0" smtClean="0"/>
          </a:p>
          <a:p>
            <a:pPr>
              <a:buNone/>
            </a:pPr>
            <a:r>
              <a:rPr lang="pl-PL" sz="2000" b="1" dirty="0" smtClean="0"/>
              <a:t>11/ administracja może władczo wkraczać za pomocą aktów generalnych, aktów  administracyjnych w sferę praw i obowiązków jednostki wtedy i tylko wtedy gdy ma do  tego wyraźne upoważnienie wynikające z przepisów ustrojowych, materialnych i  proceduralnych.</a:t>
            </a:r>
          </a:p>
          <a:p>
            <a:pPr>
              <a:buNone/>
            </a:pPr>
            <a:endParaRPr lang="pl-PL" sz="2000" b="1" dirty="0" smtClean="0"/>
          </a:p>
          <a:p>
            <a:pPr>
              <a:buNone/>
            </a:pPr>
            <a:endParaRPr lang="pl-PL" sz="2000" b="1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EFB98-6BF8-41B8-8BBE-689AB4FB03F7}" type="slidenum">
              <a:rPr lang="pl-PL" smtClean="0"/>
              <a:pPr/>
              <a:t>12</a:t>
            </a:fld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 smtClean="0"/>
              <a:t>Zasady ogólne prawa publicznego VI</a:t>
            </a: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sz="2000" b="1" dirty="0" smtClean="0"/>
              <a:t>12/ zasada ochrony praw nabytych,</a:t>
            </a:r>
          </a:p>
          <a:p>
            <a:pPr>
              <a:buNone/>
            </a:pPr>
            <a:endParaRPr lang="pl-PL" sz="2000" b="1" dirty="0" smtClean="0"/>
          </a:p>
          <a:p>
            <a:pPr>
              <a:buNone/>
            </a:pPr>
            <a:r>
              <a:rPr lang="pl-PL" sz="2000" b="1" dirty="0" smtClean="0"/>
              <a:t>13/ zasada odszkodowania za straty poniesione wskutek działania władzy publicznej.</a:t>
            </a:r>
          </a:p>
          <a:p>
            <a:pPr>
              <a:buNone/>
            </a:pPr>
            <a:endParaRPr lang="pl-PL" sz="2000" b="1" dirty="0" smtClean="0"/>
          </a:p>
          <a:p>
            <a:pPr algn="just">
              <a:buFont typeface="Wingdings" pitchFamily="2" charset="2"/>
              <a:buChar char="Ø"/>
            </a:pPr>
            <a:r>
              <a:rPr lang="pl-PL" sz="2000" b="1" dirty="0" smtClean="0"/>
              <a:t> </a:t>
            </a:r>
            <a:r>
              <a:rPr lang="pl-PL" sz="2000" dirty="0" smtClean="0"/>
              <a:t>Odszkodowanie za straty poniesione na skutek działania władzy publicznej należy się  zawsze wtedy, gdy działanie było niezgodne z prawem oraz jeśli w wyniku legalnego  działania władzy nastąpiło odjecie lub ograniczenia na cele publiczne prawa  majątkowego. W pozostałych przypadkach odszkodowanie należy się jedynie wówczas, gdy przepisy wyraźnie przewidują takie odszkodowanie.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EFB98-6BF8-41B8-8BBE-689AB4FB03F7}" type="slidenum">
              <a:rPr lang="pl-PL" smtClean="0"/>
              <a:pPr/>
              <a:t>13</a:t>
            </a:fld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512" y="476672"/>
            <a:ext cx="8229600" cy="1143000"/>
          </a:xfrm>
        </p:spPr>
        <p:txBody>
          <a:bodyPr>
            <a:normAutofit/>
          </a:bodyPr>
          <a:lstStyle/>
          <a:p>
            <a:r>
              <a:rPr lang="pl-PL" sz="2800" u="sng" dirty="0" smtClean="0"/>
              <a:t>Zasady swoiste publicznego prawa gospodarczego </a:t>
            </a:r>
            <a:r>
              <a:rPr lang="pl-PL" sz="3600" u="sng" dirty="0" smtClean="0"/>
              <a:t/>
            </a:r>
            <a:br>
              <a:rPr lang="pl-PL" sz="3600" u="sng" dirty="0" smtClean="0"/>
            </a:br>
            <a:endParaRPr lang="pl-PL" sz="3600" u="sng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>
            <a:normAutofit lnSpcReduction="10000"/>
          </a:bodyPr>
          <a:lstStyle/>
          <a:p>
            <a:pPr marL="457200" indent="-457200">
              <a:buNone/>
            </a:pPr>
            <a:r>
              <a:rPr lang="pl-PL" sz="2000" b="1" dirty="0" smtClean="0"/>
              <a:t>A. zasada ochrony bezpieczeństwa publicznego i porządku publicznego (policja gospodarcza);</a:t>
            </a:r>
          </a:p>
          <a:p>
            <a:pPr marL="457200" indent="-457200">
              <a:buNone/>
            </a:pPr>
            <a:endParaRPr lang="pl-PL" sz="2000" b="1" dirty="0" smtClean="0"/>
          </a:p>
          <a:p>
            <a:pPr>
              <a:buNone/>
            </a:pPr>
            <a:r>
              <a:rPr lang="pl-PL" sz="2000" b="1" dirty="0" smtClean="0"/>
              <a:t>B. zasada ochrony prawidłowego funkcjonowania  gospodarki  rynkowej (reglamentacja gospodarcza);</a:t>
            </a:r>
          </a:p>
          <a:p>
            <a:pPr>
              <a:buNone/>
            </a:pPr>
            <a:endParaRPr lang="pl-PL" sz="2000" b="1" dirty="0" smtClean="0"/>
          </a:p>
          <a:p>
            <a:pPr>
              <a:buNone/>
            </a:pPr>
            <a:r>
              <a:rPr lang="pl-PL" sz="2000" b="1" dirty="0" smtClean="0"/>
              <a:t>C. zasada ochrony zasobów narodowych : zasobów naturalnych i dóbr kultury;</a:t>
            </a:r>
          </a:p>
          <a:p>
            <a:pPr>
              <a:buNone/>
            </a:pPr>
            <a:endParaRPr lang="pl-PL" sz="2000" b="1" dirty="0" smtClean="0"/>
          </a:p>
          <a:p>
            <a:pPr>
              <a:buNone/>
            </a:pPr>
            <a:r>
              <a:rPr lang="pl-PL" sz="2000" b="1" dirty="0" smtClean="0"/>
              <a:t>D. zasada ochrony interesów politycznych i gospodarczych państwa w stosunkach z zagranicą;</a:t>
            </a:r>
          </a:p>
          <a:p>
            <a:pPr>
              <a:buNone/>
            </a:pPr>
            <a:endParaRPr lang="pl-PL" sz="2000" b="1" dirty="0" smtClean="0"/>
          </a:p>
          <a:p>
            <a:pPr>
              <a:buNone/>
            </a:pPr>
            <a:r>
              <a:rPr lang="pl-PL" sz="2000" b="1" dirty="0" smtClean="0"/>
              <a:t>E. zasada prawidłowego gospodarowania mieniem publicznym.</a:t>
            </a:r>
            <a:endParaRPr lang="pl-PL" sz="2000" b="1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EFB98-6BF8-41B8-8BBE-689AB4FB03F7}" type="slidenum">
              <a:rPr lang="pl-PL" smtClean="0"/>
              <a:pPr/>
              <a:t>14</a:t>
            </a:fld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2400" b="1" dirty="0" smtClean="0"/>
              <a:t>ZASADA WOLNOŚCI DZIAŁALNOŚCI GOSPODARCZEJ</a:t>
            </a:r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dirty="0" smtClean="0"/>
              <a:t>( PRAWO DO SWOBODNEJ  DZIAŁALNOŚCI GOSPODARCZEJ </a:t>
            </a:r>
            <a:br>
              <a:rPr lang="pl-PL" sz="2400" dirty="0" smtClean="0"/>
            </a:br>
            <a:r>
              <a:rPr lang="pl-PL" sz="2400" dirty="0" smtClean="0"/>
              <a:t>art. 20, 22, 65 K. )</a:t>
            </a:r>
            <a:endParaRPr lang="pl-PL" sz="2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pl-PL" sz="2000" b="1" dirty="0" smtClean="0"/>
              <a:t>Art. 20.</a:t>
            </a:r>
          </a:p>
          <a:p>
            <a:pPr algn="just">
              <a:buNone/>
            </a:pPr>
            <a:r>
              <a:rPr lang="pl-PL" sz="2000" dirty="0" smtClean="0"/>
              <a:t>      </a:t>
            </a:r>
            <a:r>
              <a:rPr lang="pl-PL" sz="2000" i="1" dirty="0" smtClean="0"/>
              <a:t>Społeczna gospodarka rynkowa oparta na wolności działalności gospodarczej, własności prywatnej oraz solidarności, dialogu i współpracy partnerów społecznych stanowi podstawę ustroju gospodarczego Rzeczypospolitej Polskiej.</a:t>
            </a:r>
          </a:p>
          <a:p>
            <a:pPr algn="ctr">
              <a:buNone/>
            </a:pPr>
            <a:r>
              <a:rPr lang="pl-PL" sz="2000" b="1" dirty="0" smtClean="0"/>
              <a:t>Art. 22.</a:t>
            </a:r>
          </a:p>
          <a:p>
            <a:pPr algn="just">
              <a:buNone/>
            </a:pPr>
            <a:r>
              <a:rPr lang="pl-PL" sz="2000" i="1" dirty="0" smtClean="0"/>
              <a:t>      Ograniczenie wolności działalności gospodarczej jest dopuszczalne tylko w drodze ustawy i tylko ze względu na ważny interes publiczny.</a:t>
            </a:r>
          </a:p>
          <a:p>
            <a:pPr algn="ctr">
              <a:buNone/>
            </a:pPr>
            <a:endParaRPr lang="pl-PL" sz="2000" b="1" dirty="0" smtClean="0"/>
          </a:p>
          <a:p>
            <a:pPr algn="ctr">
              <a:buNone/>
            </a:pPr>
            <a:r>
              <a:rPr lang="pl-PL" sz="2000" b="1" dirty="0" smtClean="0"/>
              <a:t>Art. 65.</a:t>
            </a:r>
          </a:p>
          <a:p>
            <a:pPr>
              <a:buNone/>
            </a:pPr>
            <a:r>
              <a:rPr lang="pl-PL" sz="2000" dirty="0" smtClean="0"/>
              <a:t>   </a:t>
            </a:r>
            <a:r>
              <a:rPr lang="pl-PL" sz="2000" i="1" dirty="0" smtClean="0"/>
              <a:t>1. Każdemu zapewnia się wolność wyboru i wykonywania zawodu oraz wyboru miejsca pracy. Wyjątki określa ustawa.</a:t>
            </a:r>
            <a:endParaRPr lang="pl-PL" sz="2000" i="1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EFB98-6BF8-41B8-8BBE-689AB4FB03F7}" type="slidenum">
              <a:rPr lang="pl-PL" smtClean="0"/>
              <a:pPr/>
              <a:t>15</a:t>
            </a:fld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26469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l-PL" sz="2000" dirty="0" smtClean="0"/>
              <a:t> </a:t>
            </a:r>
            <a:r>
              <a:rPr lang="pl-PL" sz="2000" b="1" dirty="0" smtClean="0"/>
              <a:t>ustawa o swobodzie działalności gospodarczej z </a:t>
            </a:r>
            <a:r>
              <a:rPr lang="pl-PL" sz="2000" b="1" dirty="0" smtClean="0"/>
              <a:t>dnia 2 lutego 2004r.</a:t>
            </a:r>
            <a:endParaRPr lang="pl-PL" sz="2000" dirty="0" smtClean="0"/>
          </a:p>
          <a:p>
            <a:pPr algn="ctr">
              <a:buNone/>
            </a:pPr>
            <a:r>
              <a:rPr lang="pl-PL" sz="2000" b="1" dirty="0" smtClean="0"/>
              <a:t>Art. 6 </a:t>
            </a:r>
          </a:p>
          <a:p>
            <a:pPr algn="just">
              <a:buNone/>
            </a:pPr>
            <a:r>
              <a:rPr lang="pl-PL" sz="2000" dirty="0" smtClean="0"/>
              <a:t>    </a:t>
            </a:r>
            <a:r>
              <a:rPr lang="pl-PL" sz="2000" dirty="0" smtClean="0"/>
              <a:t>1. </a:t>
            </a:r>
            <a:r>
              <a:rPr lang="pl-PL" sz="2000" i="1" dirty="0" smtClean="0"/>
              <a:t>Podejmowanie</a:t>
            </a:r>
            <a:r>
              <a:rPr lang="pl-PL" sz="2000" i="1" dirty="0" smtClean="0"/>
              <a:t>, wykonanie i zakończenie działalności gospodarczej jest wolne dla każdego na równych  prawach, z zachowaniem warunków określonych przepisami prawa.</a:t>
            </a:r>
          </a:p>
          <a:p>
            <a:pPr algn="just"/>
            <a:r>
              <a:rPr lang="pl-PL" sz="2000" i="1" dirty="0" smtClean="0"/>
              <a:t>2. Właściwy organ nie może żądać ani uzależniać swojej decyzji w sprawie </a:t>
            </a:r>
            <a:r>
              <a:rPr lang="pl-PL" sz="2000" i="1" dirty="0" smtClean="0"/>
              <a:t>podjęcia</a:t>
            </a:r>
            <a:r>
              <a:rPr lang="pl-PL" sz="2000" i="1" dirty="0" smtClean="0"/>
              <a:t>, wykonywania i zakończenia działalności gospodarczej przez zainteresowaną osobę od spełnienia przez nią dodatkowych warunków, w szczególności od przedłożenia dokumentów lub ujawnienia danych, nieprzewidzianych </a:t>
            </a:r>
            <a:r>
              <a:rPr lang="pl-PL" sz="2000" i="1" dirty="0" smtClean="0"/>
              <a:t>przepisami </a:t>
            </a:r>
            <a:r>
              <a:rPr lang="pl-PL" sz="2000" i="1" dirty="0" smtClean="0"/>
              <a:t>prawa. </a:t>
            </a:r>
          </a:p>
          <a:p>
            <a:pPr algn="just"/>
            <a:r>
              <a:rPr lang="pl-PL" sz="2000" i="1" dirty="0" smtClean="0"/>
              <a:t>3. Właściwy organ, z wyłączeniem sądu powszechnego, nie może żądać ani </a:t>
            </a:r>
            <a:r>
              <a:rPr lang="pl-PL" sz="2000" i="1" dirty="0" smtClean="0"/>
              <a:t>uzależnić </a:t>
            </a:r>
            <a:r>
              <a:rPr lang="pl-PL" sz="2000" i="1" dirty="0" smtClean="0"/>
              <a:t>swoich rozstrzygnięć w sprawie podjęcia, wykonywania lub zakończenia działalności gospodarczej od przedłożenia dokumentów w formie oryginału, </a:t>
            </a:r>
            <a:r>
              <a:rPr lang="pl-PL" sz="2000" i="1" dirty="0" smtClean="0"/>
              <a:t>po</a:t>
            </a:r>
            <a:r>
              <a:rPr lang="pl-PL" sz="2000" i="1" dirty="0" smtClean="0"/>
              <a:t> świadczonej kopii lub poświadczonego tłumaczenia, chyba że obowiązek taki jest przewidziany przepisami ustaw szczególnych z uwagi na nadrzędny interes publiczny lub wynika z bezpośrednio stosowanych przepisów powszechnie </a:t>
            </a:r>
            <a:r>
              <a:rPr lang="pl-PL" sz="2000" i="1" dirty="0" smtClean="0"/>
              <a:t>obowiązującego </a:t>
            </a:r>
            <a:r>
              <a:rPr lang="pl-PL" sz="2000" i="1" dirty="0" smtClean="0"/>
              <a:t>prawa wspólnotowego albo ratyfikowanych umów </a:t>
            </a:r>
            <a:r>
              <a:rPr lang="pl-PL" sz="2000" i="1" dirty="0" smtClean="0"/>
              <a:t>międzynarodowych</a:t>
            </a:r>
            <a:r>
              <a:rPr lang="pl-PL" sz="2000" i="1" dirty="0" smtClean="0"/>
              <a:t>. </a:t>
            </a:r>
            <a:endParaRPr lang="pl-PL" sz="2000" i="1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EFB98-6BF8-41B8-8BBE-689AB4FB03F7}" type="slidenum">
              <a:rPr lang="pl-PL" smtClean="0"/>
              <a:pPr/>
              <a:t>16</a:t>
            </a:fld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476672"/>
            <a:ext cx="8229600" cy="59046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sz="2400" u="sng" dirty="0" smtClean="0"/>
              <a:t>Zasada wolności gospodarczej</a:t>
            </a:r>
            <a:r>
              <a:rPr lang="pl-PL" sz="2400" dirty="0" smtClean="0"/>
              <a:t>:</a:t>
            </a:r>
          </a:p>
          <a:p>
            <a:pPr>
              <a:buNone/>
            </a:pPr>
            <a:endParaRPr lang="pl-PL" sz="2400" dirty="0" smtClean="0"/>
          </a:p>
          <a:p>
            <a:pPr marL="514350" indent="-514350">
              <a:buFont typeface="Wingdings" pitchFamily="2" charset="2"/>
              <a:buChar char="Ø"/>
            </a:pPr>
            <a:r>
              <a:rPr lang="pl-PL" sz="2400" b="1" dirty="0" smtClean="0"/>
              <a:t>w znaczeniu przedmiotowym</a:t>
            </a:r>
            <a:r>
              <a:rPr lang="pl-PL" sz="2400" dirty="0" smtClean="0"/>
              <a:t>:</a:t>
            </a:r>
          </a:p>
          <a:p>
            <a:pPr marL="514350" indent="-514350" algn="just"/>
            <a:r>
              <a:rPr lang="pl-PL" sz="2400" dirty="0" smtClean="0"/>
              <a:t> swoboda podejmowania działalności gospodarczej (wyjątek: koncesja, zezwolenie);</a:t>
            </a:r>
          </a:p>
          <a:p>
            <a:pPr marL="514350" indent="-514350" algn="just"/>
            <a:r>
              <a:rPr lang="pl-PL" sz="2400" dirty="0" smtClean="0"/>
              <a:t>swoboda prowadzenia działalności gospodarczej (wyjątek: ograniczenia policyjne);</a:t>
            </a:r>
          </a:p>
          <a:p>
            <a:pPr marL="514350" indent="-514350" algn="just"/>
            <a:r>
              <a:rPr lang="pl-PL" sz="2400" dirty="0" smtClean="0"/>
              <a:t>swoboda wyboru formy organizacyjno – prawnej prowadzenia działalności gospodarczej (wyjątek: banki, podmioty zagraniczne, działalność ubezpieczeniowa);</a:t>
            </a:r>
          </a:p>
          <a:p>
            <a:pPr marL="514350" indent="-514350" algn="just"/>
            <a:r>
              <a:rPr lang="pl-PL" sz="2400" dirty="0" smtClean="0"/>
              <a:t>swoboda konkurowania z innymi przedsiębiorcami;</a:t>
            </a:r>
          </a:p>
          <a:p>
            <a:pPr marL="514350" indent="-514350" algn="just"/>
            <a:r>
              <a:rPr lang="pl-PL" sz="2400" dirty="0" smtClean="0"/>
              <a:t>swoboda w zakresie zatrudniania;</a:t>
            </a:r>
          </a:p>
          <a:p>
            <a:pPr marL="514350" indent="-514350" algn="just"/>
            <a:r>
              <a:rPr lang="pl-PL" sz="2400" dirty="0" smtClean="0"/>
              <a:t>swoboda w zakresie określenia czasu trwania działalności, zmiany jej profilu, itp..</a:t>
            </a:r>
          </a:p>
          <a:p>
            <a:pPr marL="514350" indent="-514350"/>
            <a:endParaRPr lang="pl-PL" sz="24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EFB98-6BF8-41B8-8BBE-689AB4FB03F7}" type="slidenum">
              <a:rPr lang="pl-PL" smtClean="0"/>
              <a:pPr/>
              <a:t>17</a:t>
            </a:fld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>
              <a:buNone/>
            </a:pPr>
            <a:r>
              <a:rPr lang="pl-PL" sz="2400" u="sng" dirty="0" smtClean="0"/>
              <a:t>Zasada wolności gospodarczej</a:t>
            </a:r>
            <a:r>
              <a:rPr lang="pl-PL" sz="2400" dirty="0" smtClean="0"/>
              <a:t>:</a:t>
            </a:r>
          </a:p>
          <a:p>
            <a:pPr>
              <a:buNone/>
            </a:pPr>
            <a:endParaRPr lang="pl-PL" sz="2400" dirty="0" smtClean="0"/>
          </a:p>
          <a:p>
            <a:pPr marL="514350" indent="-514350">
              <a:buFont typeface="Wingdings" pitchFamily="2" charset="2"/>
              <a:buChar char="Ø"/>
            </a:pPr>
            <a:r>
              <a:rPr lang="pl-PL" sz="2400" b="1" dirty="0" smtClean="0"/>
              <a:t>w znaczeniu podmiotowym</a:t>
            </a:r>
            <a:r>
              <a:rPr lang="pl-PL" sz="2400" dirty="0" smtClean="0"/>
              <a:t>:</a:t>
            </a:r>
          </a:p>
          <a:p>
            <a:pPr marL="514350" indent="-514350" algn="just">
              <a:buFont typeface="Wingdings" pitchFamily="2" charset="2"/>
              <a:buChar char="§"/>
            </a:pPr>
            <a:r>
              <a:rPr lang="pl-PL" sz="2400" dirty="0" smtClean="0"/>
              <a:t> dla podmiotów podejmujących i prowadzących działalność  gospodarczą (przedsiębiorców) stanowi </a:t>
            </a:r>
            <a:r>
              <a:rPr lang="pl-PL" sz="2400" u="sng" dirty="0" smtClean="0"/>
              <a:t>publiczne prawo podmiotowe o charakterze negatywnym</a:t>
            </a:r>
            <a:r>
              <a:rPr lang="pl-PL" sz="2400" dirty="0" smtClean="0"/>
              <a:t>, któremu odpowiada ogólny obowiązek państwa nienaruszania  swobody działania przedsiębiorców w sferze działalności gospodarczej</a:t>
            </a:r>
          </a:p>
          <a:p>
            <a:pPr marL="514350" indent="-514350" algn="just">
              <a:buFont typeface="Wingdings" pitchFamily="2" charset="2"/>
              <a:buChar char="§"/>
            </a:pPr>
            <a:endParaRPr lang="pl-PL" sz="2400" dirty="0" smtClean="0"/>
          </a:p>
          <a:p>
            <a:pPr marL="514350" indent="-514350" algn="just">
              <a:buFont typeface="Wingdings" pitchFamily="2" charset="2"/>
              <a:buChar char="§"/>
            </a:pPr>
            <a:r>
              <a:rPr lang="pl-PL" sz="2400" dirty="0" smtClean="0"/>
              <a:t>treść -  </a:t>
            </a:r>
            <a:r>
              <a:rPr lang="pl-PL" sz="2400" u="sng" dirty="0" smtClean="0"/>
              <a:t>roszczenie o zaniechanie przez organy publiczne nieuzasadnionej  ingerencji w sferę wolności przedsiębiorców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EFB98-6BF8-41B8-8BBE-689AB4FB03F7}" type="slidenum">
              <a:rPr lang="pl-PL" smtClean="0"/>
              <a:pPr/>
              <a:t>18</a:t>
            </a:fld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1520" y="0"/>
            <a:ext cx="8229600" cy="1143000"/>
          </a:xfrm>
        </p:spPr>
        <p:txBody>
          <a:bodyPr>
            <a:normAutofit/>
          </a:bodyPr>
          <a:lstStyle/>
          <a:p>
            <a:r>
              <a:rPr lang="pl-PL" sz="3200" b="1" dirty="0" smtClean="0"/>
              <a:t>Art. 22 Konstytucji RP</a:t>
            </a:r>
            <a:endParaRPr lang="pl-PL" sz="32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4886003"/>
          </a:xfrm>
        </p:spPr>
        <p:txBody>
          <a:bodyPr>
            <a:normAutofit/>
          </a:bodyPr>
          <a:lstStyle/>
          <a:p>
            <a:r>
              <a:rPr lang="pl-PL" sz="2300" dirty="0" smtClean="0"/>
              <a:t>nie określa pojęcia ograniczeń wolności działalności gospodarczej;</a:t>
            </a:r>
          </a:p>
          <a:p>
            <a:r>
              <a:rPr lang="pl-PL" sz="2300" dirty="0" smtClean="0"/>
              <a:t>u</a:t>
            </a:r>
            <a:r>
              <a:rPr lang="pl-PL" sz="2300" dirty="0" smtClean="0"/>
              <a:t>stanawia kryteria dopuszczalności ograniczeń:</a:t>
            </a:r>
          </a:p>
          <a:p>
            <a:pPr marL="514350" indent="-514350">
              <a:buAutoNum type="arabicParenR"/>
            </a:pPr>
            <a:r>
              <a:rPr lang="pl-PL" sz="2300" u="sng" dirty="0" smtClean="0"/>
              <a:t>w</a:t>
            </a:r>
            <a:r>
              <a:rPr lang="pl-PL" sz="2300" u="sng" dirty="0" smtClean="0"/>
              <a:t> drodze ustawy </a:t>
            </a:r>
            <a:r>
              <a:rPr lang="pl-PL" sz="2300" dirty="0" smtClean="0"/>
              <a:t>(wymiar formalny</a:t>
            </a:r>
            <a:r>
              <a:rPr lang="pl-PL" sz="2300" dirty="0" smtClean="0"/>
              <a:t>)</a:t>
            </a:r>
            <a:endParaRPr lang="pl-PL" sz="2300" dirty="0" smtClean="0"/>
          </a:p>
          <a:p>
            <a:pPr marL="514350" indent="-514350">
              <a:buAutoNum type="arabicParenR"/>
            </a:pPr>
            <a:r>
              <a:rPr lang="pl-PL" sz="2300" dirty="0" smtClean="0"/>
              <a:t> </a:t>
            </a:r>
            <a:r>
              <a:rPr lang="pl-PL" sz="2300" u="sng" dirty="0" smtClean="0"/>
              <a:t>ze względu na ważny interes publiczny </a:t>
            </a:r>
            <a:r>
              <a:rPr lang="pl-PL" sz="2300" dirty="0" smtClean="0"/>
              <a:t>(wymiar materialny)</a:t>
            </a:r>
          </a:p>
          <a:p>
            <a:pPr marL="514350" indent="-514350"/>
            <a:r>
              <a:rPr lang="pl-PL" sz="2300" dirty="0" smtClean="0"/>
              <a:t>b</a:t>
            </a:r>
            <a:r>
              <a:rPr lang="pl-PL" sz="2300" dirty="0" smtClean="0"/>
              <a:t>rak dystynkcji między kryteriami, trzeba spełnić łącznie oba kryteria.</a:t>
            </a:r>
          </a:p>
          <a:p>
            <a:pPr marL="514350" indent="-514350"/>
            <a:r>
              <a:rPr lang="pl-PL" sz="2300" dirty="0" smtClean="0"/>
              <a:t>w</a:t>
            </a:r>
            <a:r>
              <a:rPr lang="pl-PL" sz="2300" dirty="0" smtClean="0"/>
              <a:t>szelkie ograniczenia wolności działalności gospodarczej mają charakter wyjątku i </a:t>
            </a:r>
            <a:r>
              <a:rPr lang="pl-PL" sz="2300" u="sng" dirty="0" smtClean="0"/>
              <a:t>nie mogą </a:t>
            </a:r>
            <a:r>
              <a:rPr lang="pl-PL" sz="2300" dirty="0" smtClean="0"/>
              <a:t>być rozumiane w sposób rozszerzający</a:t>
            </a:r>
          </a:p>
          <a:p>
            <a:pPr marL="514350" indent="-514350"/>
            <a:r>
              <a:rPr lang="pl-PL" sz="2300" dirty="0" smtClean="0"/>
              <a:t>Wyrok TK z 10 kwietnia 2001r., U 7/00, OTK 2001, nr 3, poz. 56.</a:t>
            </a:r>
            <a:endParaRPr lang="pl-PL" sz="23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EFB98-6BF8-41B8-8BBE-689AB4FB03F7}" type="slidenum">
              <a:rPr lang="pl-PL" smtClean="0"/>
              <a:pPr/>
              <a:t>19</a:t>
            </a:fld>
            <a:endParaRPr lang="pl-PL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539552" y="188640"/>
            <a:ext cx="7772400" cy="2520280"/>
          </a:xfrm>
        </p:spPr>
        <p:txBody>
          <a:bodyPr>
            <a:normAutofit/>
          </a:bodyPr>
          <a:lstStyle/>
          <a:p>
            <a:pPr algn="l"/>
            <a:r>
              <a:rPr lang="pl-PL" sz="3200" u="sng" dirty="0" smtClean="0"/>
              <a:t>Geneza Prawa Gospodarczego:</a:t>
            </a:r>
            <a:r>
              <a:rPr lang="pl-PL" sz="3200" dirty="0"/>
              <a:t/>
            </a:r>
            <a:br>
              <a:rPr lang="pl-PL" sz="3200" dirty="0"/>
            </a:br>
            <a:r>
              <a:rPr lang="pl-PL" sz="3200" dirty="0" smtClean="0"/>
              <a:t>1/  koncepcja liberalna (leseferyzm);</a:t>
            </a:r>
            <a:br>
              <a:rPr lang="pl-PL" sz="3200" dirty="0" smtClean="0"/>
            </a:br>
            <a:r>
              <a:rPr lang="pl-PL" sz="3200" dirty="0" smtClean="0"/>
              <a:t>2/ koncepcja interwencjonistyczna.</a:t>
            </a:r>
            <a:endParaRPr lang="pl-PL" sz="32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755576" y="3284984"/>
            <a:ext cx="7704856" cy="2520280"/>
          </a:xfrm>
        </p:spPr>
        <p:txBody>
          <a:bodyPr>
            <a:normAutofit fontScale="85000" lnSpcReduction="10000"/>
          </a:bodyPr>
          <a:lstStyle/>
          <a:p>
            <a:pPr marL="514350" indent="-514350" algn="just" hangingPunct="0"/>
            <a:r>
              <a:rPr lang="pl-PL" dirty="0" smtClean="0">
                <a:solidFill>
                  <a:schemeClr val="tx1"/>
                </a:solidFill>
              </a:rPr>
              <a:t>a</a:t>
            </a:r>
            <a:r>
              <a:rPr lang="pl-PL" b="1" dirty="0" smtClean="0">
                <a:solidFill>
                  <a:schemeClr val="tx1"/>
                </a:solidFill>
              </a:rPr>
              <a:t>. ZASADA </a:t>
            </a:r>
            <a:r>
              <a:rPr lang="pl-PL" dirty="0" smtClean="0">
                <a:solidFill>
                  <a:schemeClr val="tx1"/>
                </a:solidFill>
              </a:rPr>
              <a:t>- </a:t>
            </a:r>
            <a:r>
              <a:rPr lang="pl-PL" dirty="0">
                <a:solidFill>
                  <a:schemeClr val="tx1"/>
                </a:solidFill>
              </a:rPr>
              <a:t>wolność podmiotów gospodarujących </a:t>
            </a:r>
            <a:r>
              <a:rPr lang="pl-PL" dirty="0" smtClean="0">
                <a:solidFill>
                  <a:schemeClr val="tx1"/>
                </a:solidFill>
              </a:rPr>
              <a:t>i gwarancja </a:t>
            </a:r>
            <a:r>
              <a:rPr lang="pl-PL" dirty="0">
                <a:solidFill>
                  <a:schemeClr val="tx1"/>
                </a:solidFill>
              </a:rPr>
              <a:t>własności </a:t>
            </a:r>
            <a:r>
              <a:rPr lang="pl-PL" dirty="0" smtClean="0">
                <a:solidFill>
                  <a:schemeClr val="tx1"/>
                </a:solidFill>
              </a:rPr>
              <a:t>prywatnej</a:t>
            </a:r>
          </a:p>
          <a:p>
            <a:pPr marL="514350" indent="-514350" algn="just" hangingPunct="0"/>
            <a:endParaRPr lang="pl-PL" dirty="0">
              <a:solidFill>
                <a:schemeClr val="tx1"/>
              </a:solidFill>
            </a:endParaRPr>
          </a:p>
          <a:p>
            <a:pPr algn="just" hangingPunct="0"/>
            <a:r>
              <a:rPr lang="pl-PL" dirty="0">
                <a:solidFill>
                  <a:schemeClr val="tx1"/>
                </a:solidFill>
              </a:rPr>
              <a:t>b. </a:t>
            </a:r>
            <a:r>
              <a:rPr lang="pl-PL" b="1" dirty="0" smtClean="0">
                <a:solidFill>
                  <a:schemeClr val="tx1"/>
                </a:solidFill>
              </a:rPr>
              <a:t>WYJĄTEK</a:t>
            </a:r>
            <a:r>
              <a:rPr lang="pl-PL" dirty="0" smtClean="0">
                <a:solidFill>
                  <a:schemeClr val="tx1"/>
                </a:solidFill>
              </a:rPr>
              <a:t> </a:t>
            </a:r>
            <a:r>
              <a:rPr lang="pl-PL" dirty="0">
                <a:solidFill>
                  <a:schemeClr val="tx1"/>
                </a:solidFill>
              </a:rPr>
              <a:t>- </a:t>
            </a:r>
            <a:r>
              <a:rPr lang="pl-PL" dirty="0" smtClean="0">
                <a:solidFill>
                  <a:schemeClr val="tx1"/>
                </a:solidFill>
              </a:rPr>
              <a:t>uzasadnione </a:t>
            </a:r>
            <a:r>
              <a:rPr lang="pl-PL" dirty="0">
                <a:solidFill>
                  <a:schemeClr val="tx1"/>
                </a:solidFill>
              </a:rPr>
              <a:t>interesem publicznym- państwowe kierownictwo procesami gospodarczymi</a:t>
            </a:r>
            <a:r>
              <a:rPr lang="pl-PL" b="1" dirty="0">
                <a:solidFill>
                  <a:schemeClr val="tx1"/>
                </a:solidFill>
              </a:rPr>
              <a:t>.</a:t>
            </a:r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6126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sz="2800" u="sng" dirty="0" smtClean="0"/>
              <a:t>Prawne ograniczenia wolności gospodarczej</a:t>
            </a:r>
          </a:p>
          <a:p>
            <a:pPr>
              <a:buFont typeface="Wingdings" pitchFamily="2" charset="2"/>
              <a:buChar char="Ø"/>
            </a:pPr>
            <a:r>
              <a:rPr lang="pl-PL" sz="2800" dirty="0" smtClean="0"/>
              <a:t> </a:t>
            </a:r>
            <a:r>
              <a:rPr lang="pl-PL" sz="2000" b="1" dirty="0" smtClean="0"/>
              <a:t>TYLKO W USTAWIE!</a:t>
            </a:r>
          </a:p>
          <a:p>
            <a:pPr>
              <a:buNone/>
            </a:pPr>
            <a:endParaRPr lang="pl-PL" sz="2000" b="1" dirty="0" smtClean="0"/>
          </a:p>
          <a:p>
            <a:pPr>
              <a:buFont typeface="Wingdings" pitchFamily="2" charset="2"/>
              <a:buChar char="Ø"/>
            </a:pPr>
            <a:r>
              <a:rPr lang="pl-PL" sz="2000" dirty="0" smtClean="0"/>
              <a:t> wymóg celu ze względu na który ograniczenie ma nastąpić (cel, interes publiczny)</a:t>
            </a:r>
          </a:p>
          <a:p>
            <a:pPr>
              <a:buNone/>
            </a:pPr>
            <a:endParaRPr lang="pl-PL" sz="2000" dirty="0" smtClean="0"/>
          </a:p>
          <a:p>
            <a:pPr>
              <a:buFont typeface="Wingdings" pitchFamily="2" charset="2"/>
              <a:buChar char="Ø"/>
            </a:pPr>
            <a:r>
              <a:rPr lang="pl-PL" sz="2000" dirty="0" smtClean="0"/>
              <a:t>wymóg ustanowienia odpowiednich prawnych nakazów i zakazów jako środków zapewniających realizację celu (muszą być prawnie dozwolone)</a:t>
            </a:r>
          </a:p>
          <a:p>
            <a:pPr>
              <a:buFont typeface="Wingdings" pitchFamily="2" charset="2"/>
              <a:buChar char="Ø"/>
            </a:pPr>
            <a:endParaRPr lang="pl-PL" sz="2000" dirty="0" smtClean="0"/>
          </a:p>
          <a:p>
            <a:pPr>
              <a:buFont typeface="Wingdings" pitchFamily="2" charset="2"/>
              <a:buChar char="Ø"/>
            </a:pPr>
            <a:r>
              <a:rPr lang="pl-PL" sz="2000" dirty="0" smtClean="0"/>
              <a:t>wymóg przydatności ograniczenia danego prawa</a:t>
            </a:r>
          </a:p>
          <a:p>
            <a:pPr>
              <a:buFont typeface="Wingdings" pitchFamily="2" charset="2"/>
              <a:buChar char="Ø"/>
            </a:pPr>
            <a:endParaRPr lang="pl-PL" sz="2000" dirty="0" smtClean="0"/>
          </a:p>
          <a:p>
            <a:pPr>
              <a:buFont typeface="Wingdings" pitchFamily="2" charset="2"/>
              <a:buChar char="Ø"/>
            </a:pPr>
            <a:r>
              <a:rPr lang="pl-PL" sz="2000" dirty="0" smtClean="0"/>
              <a:t>wymóg konieczności ograniczenia</a:t>
            </a:r>
          </a:p>
          <a:p>
            <a:pPr>
              <a:buNone/>
            </a:pPr>
            <a:endParaRPr lang="pl-PL" sz="2000" dirty="0" smtClean="0"/>
          </a:p>
          <a:p>
            <a:pPr>
              <a:buFont typeface="Wingdings" pitchFamily="2" charset="2"/>
              <a:buChar char="Ø"/>
            </a:pPr>
            <a:r>
              <a:rPr lang="pl-PL" sz="2000" dirty="0" smtClean="0"/>
              <a:t>wymóg zachowania tzw. proporcjonalności (test proporcjonalności)</a:t>
            </a:r>
          </a:p>
          <a:p>
            <a:pPr>
              <a:buFont typeface="Wingdings" pitchFamily="2" charset="2"/>
              <a:buChar char="Ø"/>
            </a:pPr>
            <a:endParaRPr lang="pl-PL" sz="28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EFB98-6BF8-41B8-8BBE-689AB4FB03F7}" type="slidenum">
              <a:rPr lang="pl-PL" smtClean="0"/>
              <a:pPr/>
              <a:t>20</a:t>
            </a:fld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/>
          <a:lstStyle/>
          <a:p>
            <a:pPr>
              <a:buNone/>
            </a:pPr>
            <a:r>
              <a:rPr lang="pl-PL" sz="2800" u="sng" dirty="0" smtClean="0"/>
              <a:t>Ograniczenia przedmiotowe:</a:t>
            </a:r>
          </a:p>
          <a:p>
            <a:pPr>
              <a:buFont typeface="Wingdings" pitchFamily="2" charset="2"/>
              <a:buChar char="Ø"/>
            </a:pPr>
            <a:endParaRPr lang="pl-PL" sz="2800" dirty="0" smtClean="0"/>
          </a:p>
          <a:p>
            <a:pPr>
              <a:buFont typeface="Wingdings" pitchFamily="2" charset="2"/>
              <a:buChar char="Ø"/>
            </a:pPr>
            <a:r>
              <a:rPr lang="pl-PL" sz="2800" dirty="0" smtClean="0"/>
              <a:t>Monopol państwa;</a:t>
            </a:r>
          </a:p>
          <a:p>
            <a:pPr>
              <a:buFont typeface="Wingdings" pitchFamily="2" charset="2"/>
              <a:buChar char="Ø"/>
            </a:pPr>
            <a:endParaRPr lang="pl-PL" sz="2800" dirty="0" smtClean="0"/>
          </a:p>
          <a:p>
            <a:pPr>
              <a:buFont typeface="Wingdings" pitchFamily="2" charset="2"/>
              <a:buChar char="Ø"/>
            </a:pPr>
            <a:r>
              <a:rPr lang="pl-PL" sz="2800" dirty="0" smtClean="0"/>
              <a:t>Działalność koncesjonowana;</a:t>
            </a:r>
          </a:p>
          <a:p>
            <a:pPr>
              <a:buFont typeface="Wingdings" pitchFamily="2" charset="2"/>
              <a:buChar char="Ø"/>
            </a:pPr>
            <a:endParaRPr lang="pl-PL" sz="2800" dirty="0" smtClean="0"/>
          </a:p>
          <a:p>
            <a:pPr>
              <a:buFont typeface="Wingdings" pitchFamily="2" charset="2"/>
              <a:buChar char="Ø"/>
            </a:pPr>
            <a:r>
              <a:rPr lang="pl-PL" sz="2800" dirty="0" smtClean="0"/>
              <a:t>Zezwolenie na działalność gospodarczą;</a:t>
            </a:r>
          </a:p>
          <a:p>
            <a:pPr>
              <a:buFont typeface="Wingdings" pitchFamily="2" charset="2"/>
              <a:buChar char="Ø"/>
            </a:pPr>
            <a:endParaRPr lang="pl-PL" sz="2800" dirty="0" smtClean="0"/>
          </a:p>
          <a:p>
            <a:pPr>
              <a:buFont typeface="Wingdings" pitchFamily="2" charset="2"/>
              <a:buChar char="Ø"/>
            </a:pPr>
            <a:r>
              <a:rPr lang="pl-PL" sz="2800" dirty="0" smtClean="0"/>
              <a:t>Regulowana działalność gospodarcza;</a:t>
            </a:r>
          </a:p>
          <a:p>
            <a:pPr>
              <a:buFont typeface="Wingdings" pitchFamily="2" charset="2"/>
              <a:buChar char="Ø"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EFB98-6BF8-41B8-8BBE-689AB4FB03F7}" type="slidenum">
              <a:rPr lang="pl-PL" smtClean="0"/>
              <a:pPr/>
              <a:t>21</a:t>
            </a:fld>
            <a:endParaRPr lang="pl-PL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2800" b="1" dirty="0" smtClean="0"/>
              <a:t>Ograniczenia podmiotowe</a:t>
            </a:r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dirty="0" smtClean="0"/>
              <a:t> </a:t>
            </a:r>
            <a:r>
              <a:rPr lang="pl-PL" sz="2000" dirty="0" smtClean="0"/>
              <a:t>zakaz podejmowania i wykonywania działalności gospodarczej odnoszący się zarówno do osób fizycznych jak i osób prawnych.</a:t>
            </a:r>
            <a:endParaRPr lang="pl-PL" sz="20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pl-PL" sz="2000" dirty="0" smtClean="0"/>
              <a:t> zakaz prowadzenia działalności gospodarczej przez powiaty i województwa samorządowe w zakresie wykraczającym poza zadania o charakterze użyteczności publicznej;</a:t>
            </a:r>
          </a:p>
          <a:p>
            <a:pPr algn="just">
              <a:buFont typeface="Wingdings" pitchFamily="2" charset="2"/>
              <a:buChar char="Ø"/>
            </a:pPr>
            <a:r>
              <a:rPr lang="pl-PL" sz="2000" dirty="0" smtClean="0"/>
              <a:t>z</a:t>
            </a:r>
            <a:r>
              <a:rPr lang="pl-PL" sz="2000" dirty="0" smtClean="0"/>
              <a:t>akazy i ograniczenia dotyczące osób fizycznych pełniących niektóre funkcje publiczne – ustawa z dnia 21 sierpnia 1997 r. o ograniczeniu prowadzenia działalności gospodarczej przez osoby pełniące funkcje publiczne (uchwała SN z 29.01.1993r., III CZP 3/93; uchwała TK z 2.06.1993r., </a:t>
            </a:r>
            <a:r>
              <a:rPr lang="pl-PL" sz="2000" dirty="0" err="1" smtClean="0"/>
              <a:t>Dz.U</a:t>
            </a:r>
            <a:r>
              <a:rPr lang="pl-PL" sz="2000" dirty="0" smtClean="0"/>
              <a:t>. Nr  50, poz.233);</a:t>
            </a:r>
          </a:p>
          <a:p>
            <a:pPr algn="just">
              <a:buFont typeface="Wingdings" pitchFamily="2" charset="2"/>
              <a:buChar char="Ø"/>
            </a:pPr>
            <a:r>
              <a:rPr lang="pl-PL" sz="2000" dirty="0" smtClean="0"/>
              <a:t>n</a:t>
            </a:r>
            <a:r>
              <a:rPr lang="pl-PL" sz="2000" dirty="0" smtClean="0"/>
              <a:t>a mocy odrębnych ustaw zakaz prowadzenia działalności odnosi się do: posłów, senatorów oraz radnych gmin, powiatów, województw (w zakresie wykorzystania mienia państwowego lub komunalnego), sędziów, prokuratorów, funkcjonariuszy Policji, ABW, AW, CBA,  żołnierzy zawodowych i innych.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EFB98-6BF8-41B8-8BBE-689AB4FB03F7}" type="slidenum">
              <a:rPr lang="pl-PL" smtClean="0"/>
              <a:pPr/>
              <a:t>22</a:t>
            </a:fld>
            <a:endParaRPr lang="pl-PL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algn="ctr">
              <a:buNone/>
            </a:pPr>
            <a:r>
              <a:rPr lang="pl-PL" b="1" dirty="0" smtClean="0"/>
              <a:t>Prawo gospodarcze</a:t>
            </a:r>
          </a:p>
          <a:p>
            <a:pPr algn="ctr">
              <a:buNone/>
            </a:pPr>
            <a:r>
              <a:rPr lang="pl-PL" sz="2400" dirty="0" smtClean="0"/>
              <a:t>Reguluje stosunki społeczne związane z działalnością gospodarczą</a:t>
            </a:r>
          </a:p>
          <a:p>
            <a:pPr>
              <a:buNone/>
            </a:pPr>
            <a:endParaRPr lang="pl-PL" b="1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EFB98-6BF8-41B8-8BBE-689AB4FB03F7}" type="slidenum">
              <a:rPr lang="pl-PL" smtClean="0"/>
              <a:pPr/>
              <a:t>3</a:t>
            </a:fld>
            <a:endParaRPr lang="pl-PL"/>
          </a:p>
        </p:txBody>
      </p:sp>
      <p:cxnSp>
        <p:nvCxnSpPr>
          <p:cNvPr id="7" name="Łącznik prosty ze strzałką 6"/>
          <p:cNvCxnSpPr>
            <a:endCxn id="12" idx="0"/>
          </p:cNvCxnSpPr>
          <p:nvPr/>
        </p:nvCxnSpPr>
        <p:spPr>
          <a:xfrm flipH="1">
            <a:off x="2411760" y="2348880"/>
            <a:ext cx="1512168" cy="108012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Łącznik prosty ze strzałką 7"/>
          <p:cNvCxnSpPr/>
          <p:nvPr/>
        </p:nvCxnSpPr>
        <p:spPr>
          <a:xfrm>
            <a:off x="5004048" y="2348880"/>
            <a:ext cx="1296144" cy="1008112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ole tekstowe 11"/>
          <p:cNvSpPr txBox="1"/>
          <p:nvPr/>
        </p:nvSpPr>
        <p:spPr>
          <a:xfrm>
            <a:off x="611560" y="3429000"/>
            <a:ext cx="36004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b="1" u="sng" dirty="0" smtClean="0"/>
              <a:t>prywatne</a:t>
            </a:r>
          </a:p>
          <a:p>
            <a:endParaRPr lang="pl-PL" sz="2000" dirty="0" smtClean="0"/>
          </a:p>
          <a:p>
            <a:r>
              <a:rPr lang="pl-PL" sz="2000" dirty="0" smtClean="0"/>
              <a:t>Reguluje stosunki prawne o charakterze poziomym, kształtujące się między przedsiębiorcami oraz między przedsiębiorcami a konsumentami.</a:t>
            </a:r>
          </a:p>
          <a:p>
            <a:endParaRPr lang="pl-PL" sz="2800" b="1" dirty="0" smtClean="0"/>
          </a:p>
          <a:p>
            <a:endParaRPr lang="pl-PL" sz="2800" b="1" dirty="0"/>
          </a:p>
        </p:txBody>
      </p:sp>
      <p:sp>
        <p:nvSpPr>
          <p:cNvPr id="13" name="pole tekstowe 12"/>
          <p:cNvSpPr txBox="1"/>
          <p:nvPr/>
        </p:nvSpPr>
        <p:spPr>
          <a:xfrm>
            <a:off x="4895528" y="3645024"/>
            <a:ext cx="4248472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b="1" u="sng" dirty="0" smtClean="0"/>
              <a:t>publiczne</a:t>
            </a:r>
          </a:p>
          <a:p>
            <a:r>
              <a:rPr lang="pl-PL" sz="2000" dirty="0" smtClean="0"/>
              <a:t>Reguluje stosunki o charakterze pionowym powstające między organami państwa a przedsiębiorcami (reguluje stosunek państwa do gospodarki, ustalając granice dopuszczalności tej ingerencji).</a:t>
            </a:r>
            <a:endParaRPr lang="pl-PL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260648"/>
            <a:ext cx="8229600" cy="619268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l-PL" sz="2000" b="1" dirty="0" smtClean="0"/>
              <a:t>    </a:t>
            </a:r>
            <a:r>
              <a:rPr lang="pl-PL" sz="2000" b="1" u="sng" dirty="0" smtClean="0"/>
              <a:t>PRAWO </a:t>
            </a:r>
            <a:r>
              <a:rPr lang="pl-PL" sz="2000" b="1" u="sng" dirty="0"/>
              <a:t>GOSPODARCZE PUBLICZNE </a:t>
            </a:r>
            <a:r>
              <a:rPr lang="pl-PL" sz="2000" dirty="0" smtClean="0"/>
              <a:t>– </a:t>
            </a:r>
            <a:r>
              <a:rPr lang="pl-PL" sz="2000" b="1" dirty="0" smtClean="0"/>
              <a:t>całokształt norm </a:t>
            </a:r>
            <a:r>
              <a:rPr lang="pl-PL" sz="2000" b="1" dirty="0"/>
              <a:t>i zasad prawnych regulujących proces oddziaływania państwa na gospodarkę za pośrednictwem organów specjalnie w tym celu utworzonych, mających pewne kompetencje, za pomocą których </a:t>
            </a:r>
            <a:r>
              <a:rPr lang="pl-PL" sz="2000" b="1" dirty="0" smtClean="0"/>
              <a:t>ustalają </a:t>
            </a:r>
            <a:r>
              <a:rPr lang="pl-PL" sz="2000" b="1" dirty="0"/>
              <a:t>one sytuację adresata</a:t>
            </a:r>
            <a:r>
              <a:rPr lang="pl-PL" sz="2000" b="1" dirty="0" smtClean="0"/>
              <a:t>.</a:t>
            </a:r>
          </a:p>
          <a:p>
            <a:pPr algn="just" hangingPunct="0">
              <a:buNone/>
            </a:pPr>
            <a:endParaRPr lang="pl-PL" sz="2000" b="1" u="sng" dirty="0" smtClean="0"/>
          </a:p>
          <a:p>
            <a:pPr algn="just" hangingPunct="0">
              <a:buNone/>
            </a:pPr>
            <a:r>
              <a:rPr lang="pl-PL" sz="2000" b="1" u="sng" dirty="0" smtClean="0"/>
              <a:t>SYSTEMATYKA </a:t>
            </a:r>
            <a:r>
              <a:rPr lang="pl-PL" sz="2000" b="1" u="sng" dirty="0"/>
              <a:t>PRAWA GOSPODARCZEGO PUBLICZNEGO</a:t>
            </a:r>
            <a:endParaRPr lang="pl-PL" sz="2000" dirty="0"/>
          </a:p>
          <a:p>
            <a:pPr algn="just">
              <a:buNone/>
            </a:pPr>
            <a:r>
              <a:rPr lang="pl-PL" sz="2000" b="1" dirty="0"/>
              <a:t>I. KONSTYTUCYJNE PRAWO GOSPODARCZE - całokształt norm </a:t>
            </a:r>
            <a:r>
              <a:rPr lang="pl-PL" sz="2000" b="1" dirty="0" smtClean="0"/>
              <a:t>(zasad </a:t>
            </a:r>
            <a:r>
              <a:rPr lang="pl-PL" sz="2000" b="1" dirty="0"/>
              <a:t>) konstytucyjnych o istotnym znaczeniu dla gospodarki. </a:t>
            </a:r>
            <a:endParaRPr lang="pl-PL" sz="2000" b="1" dirty="0" smtClean="0"/>
          </a:p>
          <a:p>
            <a:pPr hangingPunct="0">
              <a:buNone/>
            </a:pPr>
            <a:r>
              <a:rPr lang="pl-PL" sz="2000" b="1" dirty="0"/>
              <a:t>II. ADMINISTRACYJNE PRAWO GOSPODARCZE - całokształt norm prawnych regulujących proces państwowego oddziaływania na gospodarkę za pomocą określonych prawem środków i form działania, z udziałem organów administracji publicznej.</a:t>
            </a:r>
            <a:endParaRPr lang="pl-PL" sz="2000" dirty="0"/>
          </a:p>
          <a:p>
            <a:pPr hangingPunct="0">
              <a:buNone/>
            </a:pPr>
            <a:r>
              <a:rPr lang="pl-PL" sz="2000" u="sng" dirty="0"/>
              <a:t>Należy więc odróżnić:</a:t>
            </a:r>
            <a:endParaRPr lang="pl-PL" sz="2000" dirty="0"/>
          </a:p>
          <a:p>
            <a:pPr hangingPunct="0">
              <a:buNone/>
            </a:pPr>
            <a:r>
              <a:rPr lang="pl-PL" sz="2000" dirty="0"/>
              <a:t>	a. </a:t>
            </a:r>
            <a:r>
              <a:rPr lang="pl-PL" sz="2000" b="1" dirty="0"/>
              <a:t>prawo gospodarcze publiczne w ogólności</a:t>
            </a:r>
            <a:r>
              <a:rPr lang="pl-PL" sz="2000" dirty="0"/>
              <a:t>- całokształt norm, za których państwo 	oddziałuje na gospodarkę</a:t>
            </a:r>
          </a:p>
          <a:p>
            <a:pPr hangingPunct="0">
              <a:buNone/>
            </a:pPr>
            <a:r>
              <a:rPr lang="pl-PL" sz="2000" dirty="0"/>
              <a:t>	b</a:t>
            </a:r>
            <a:r>
              <a:rPr lang="pl-PL" sz="2000" b="1" dirty="0"/>
              <a:t>. administracyjne prawo gospodarcze- </a:t>
            </a:r>
            <a:r>
              <a:rPr lang="pl-PL" sz="2000" dirty="0"/>
              <a:t>całokształt norm regulujących organizację i zasady 	funkcjonowania organów administracji publicznej w zakresie owego oddziaływania.</a:t>
            </a:r>
          </a:p>
          <a:p>
            <a:pPr algn="just">
              <a:buNone/>
            </a:pPr>
            <a:endParaRPr lang="pl-PL" sz="2000" b="1" dirty="0"/>
          </a:p>
          <a:p>
            <a:pPr algn="just">
              <a:buNone/>
            </a:pPr>
            <a:endParaRPr lang="pl-PL" sz="2000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EFB98-6BF8-41B8-8BBE-689AB4FB03F7}" type="slidenum">
              <a:rPr lang="pl-PL" smtClean="0"/>
              <a:pPr/>
              <a:t>4</a:t>
            </a:fld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836712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dirty="0" smtClean="0"/>
              <a:t>Funkcja gospodarcza państwa obejmuje:</a:t>
            </a:r>
          </a:p>
          <a:p>
            <a:pPr>
              <a:buNone/>
            </a:pPr>
            <a:r>
              <a:rPr lang="pl-PL" dirty="0" smtClean="0"/>
              <a:t>1/ działania organizatorskie;</a:t>
            </a:r>
          </a:p>
          <a:p>
            <a:pPr>
              <a:buNone/>
            </a:pPr>
            <a:r>
              <a:rPr lang="pl-PL" dirty="0" smtClean="0"/>
              <a:t>2/ działania koordynacyjne;</a:t>
            </a:r>
          </a:p>
          <a:p>
            <a:pPr>
              <a:buNone/>
            </a:pPr>
            <a:r>
              <a:rPr lang="pl-PL" dirty="0" smtClean="0"/>
              <a:t>3/ działania reglamentacyjne;</a:t>
            </a:r>
          </a:p>
          <a:p>
            <a:pPr>
              <a:buNone/>
            </a:pPr>
            <a:r>
              <a:rPr lang="pl-PL" dirty="0" smtClean="0"/>
              <a:t>4/ działania regulacyjne;</a:t>
            </a:r>
          </a:p>
          <a:p>
            <a:pPr>
              <a:buNone/>
            </a:pPr>
            <a:r>
              <a:rPr lang="pl-PL" dirty="0" smtClean="0"/>
              <a:t>5/ działania ochronne;</a:t>
            </a:r>
          </a:p>
          <a:p>
            <a:pPr>
              <a:buNone/>
            </a:pPr>
            <a:r>
              <a:rPr lang="pl-PL" dirty="0" smtClean="0"/>
              <a:t>6/ działania kontrolne i nadzorcze.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EFB98-6BF8-41B8-8BBE-689AB4FB03F7}" type="slidenum">
              <a:rPr lang="pl-PL" smtClean="0"/>
              <a:pPr/>
              <a:t>5</a:t>
            </a:fld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260648"/>
            <a:ext cx="8229600" cy="597666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l-PL" sz="2800" u="sng" dirty="0" smtClean="0"/>
              <a:t>Zasady </a:t>
            </a:r>
            <a:r>
              <a:rPr lang="pl-PL" sz="2800" u="sng" dirty="0" smtClean="0"/>
              <a:t>prawa publicznego gospodarczego:</a:t>
            </a:r>
            <a:endParaRPr lang="pl-PL" sz="2800" u="sng" dirty="0" smtClean="0"/>
          </a:p>
          <a:p>
            <a:pPr algn="ctr">
              <a:buNone/>
            </a:pPr>
            <a:endParaRPr lang="pl-PL" sz="2800" u="sng" dirty="0" smtClean="0"/>
          </a:p>
          <a:p>
            <a:pPr>
              <a:buNone/>
            </a:pPr>
            <a:r>
              <a:rPr lang="pl-PL" sz="2800" dirty="0" smtClean="0"/>
              <a:t>a/ wyznaczają kierunek działań prawodawczych;</a:t>
            </a:r>
          </a:p>
          <a:p>
            <a:pPr>
              <a:buNone/>
            </a:pPr>
            <a:endParaRPr lang="pl-PL" sz="2800" dirty="0" smtClean="0"/>
          </a:p>
          <a:p>
            <a:pPr>
              <a:buNone/>
            </a:pPr>
            <a:r>
              <a:rPr lang="pl-PL" sz="2800" dirty="0" smtClean="0"/>
              <a:t>b/ ukierunkowują proces interpretacji przepisów prawnych;</a:t>
            </a:r>
          </a:p>
          <a:p>
            <a:pPr>
              <a:buNone/>
            </a:pPr>
            <a:endParaRPr lang="pl-PL" sz="2800" dirty="0" smtClean="0"/>
          </a:p>
          <a:p>
            <a:pPr>
              <a:buNone/>
            </a:pPr>
            <a:r>
              <a:rPr lang="pl-PL" sz="2800" dirty="0" smtClean="0"/>
              <a:t>c/ wskazują kierunki stosowania prawa;</a:t>
            </a:r>
          </a:p>
          <a:p>
            <a:pPr>
              <a:buNone/>
            </a:pPr>
            <a:endParaRPr lang="pl-PL" sz="2800" dirty="0" smtClean="0"/>
          </a:p>
          <a:p>
            <a:pPr>
              <a:buNone/>
            </a:pPr>
            <a:r>
              <a:rPr lang="pl-PL" sz="2800" dirty="0" smtClean="0"/>
              <a:t>d/ ukierunkowują sposób czynienia użytku z różnych, przysługujących określonym podmiotom praw.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EFB98-6BF8-41B8-8BBE-689AB4FB03F7}" type="slidenum">
              <a:rPr lang="pl-PL" smtClean="0"/>
              <a:pPr/>
              <a:t>6</a:t>
            </a:fld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3200" dirty="0" smtClean="0"/>
              <a:t>Problematyka wyodrębniania zasad prawa publicznego gospodarczego</a:t>
            </a: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400" dirty="0" smtClean="0"/>
              <a:t>podstawowe zasady </a:t>
            </a:r>
            <a:r>
              <a:rPr lang="pl-PL" sz="2400" dirty="0" smtClean="0"/>
              <a:t>PPG</a:t>
            </a:r>
            <a:r>
              <a:rPr lang="pl-PL" sz="2400" dirty="0" smtClean="0"/>
              <a:t> </a:t>
            </a:r>
            <a:r>
              <a:rPr lang="pl-PL" sz="2400" dirty="0" smtClean="0"/>
              <a:t>nie różnią się od podstawowych zasad prawa publicznego;</a:t>
            </a:r>
          </a:p>
          <a:p>
            <a:pPr>
              <a:buNone/>
            </a:pPr>
            <a:endParaRPr lang="pl-PL" sz="2400" dirty="0" smtClean="0"/>
          </a:p>
          <a:p>
            <a:r>
              <a:rPr lang="pl-PL" sz="2400" dirty="0" smtClean="0"/>
              <a:t>brak w doktrynie jednolitego katalogu zasad:</a:t>
            </a:r>
          </a:p>
          <a:p>
            <a:pPr>
              <a:buNone/>
            </a:pPr>
            <a:endParaRPr lang="pl-PL" sz="2400" dirty="0" smtClean="0"/>
          </a:p>
          <a:p>
            <a:pPr>
              <a:buNone/>
            </a:pPr>
            <a:r>
              <a:rPr lang="pl-PL" sz="2000" dirty="0" smtClean="0"/>
              <a:t>a/ zasada wolności gospodarczej jako podstawowa zasada </a:t>
            </a:r>
            <a:r>
              <a:rPr lang="pl-PL" sz="2000" dirty="0" smtClean="0"/>
              <a:t>PPG</a:t>
            </a:r>
            <a:r>
              <a:rPr lang="pl-PL" sz="2000" dirty="0" smtClean="0"/>
              <a:t> </a:t>
            </a:r>
            <a:r>
              <a:rPr lang="pl-PL" sz="2000" dirty="0" smtClean="0"/>
              <a:t>(M. Zdyb);</a:t>
            </a:r>
          </a:p>
          <a:p>
            <a:pPr>
              <a:buNone/>
            </a:pPr>
            <a:r>
              <a:rPr lang="pl-PL" sz="2000" dirty="0" smtClean="0"/>
              <a:t>b/ zasady ogólne prawa publicznego oraz zasady swoiste administracyjnego prawa gospodarczego (A. Chełmoński);</a:t>
            </a:r>
          </a:p>
          <a:p>
            <a:pPr>
              <a:buNone/>
            </a:pPr>
            <a:r>
              <a:rPr lang="pl-PL" sz="2000" dirty="0" smtClean="0"/>
              <a:t>c/ zasady ustroju politycznego i gospodarczego (K. </a:t>
            </a:r>
            <a:r>
              <a:rPr lang="pl-PL" sz="2000" dirty="0" err="1" smtClean="0"/>
              <a:t>Strzyczkowski</a:t>
            </a:r>
            <a:r>
              <a:rPr lang="pl-PL" sz="2000" dirty="0" smtClean="0"/>
              <a:t>).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EFB98-6BF8-41B8-8BBE-689AB4FB03F7}" type="slidenum">
              <a:rPr lang="pl-PL" smtClean="0"/>
              <a:pPr/>
              <a:t>7</a:t>
            </a:fld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 smtClean="0"/>
              <a:t>Zasady ogólne prawa publicznego I</a:t>
            </a:r>
            <a:endParaRPr lang="pl-PL" sz="32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pl-PL" sz="2000" b="1" dirty="0" smtClean="0"/>
              <a:t>1/  w prawie publicznym zarówno jednostka, jak i władza publiczna poddana jest prawu ustanowionemu, akceptowanemu i stosowanemu według ustalonych w danym społeczeństwie reguł;</a:t>
            </a:r>
          </a:p>
          <a:p>
            <a:pPr algn="ctr">
              <a:buNone/>
            </a:pPr>
            <a:r>
              <a:rPr lang="pl-PL" sz="2000" b="1" dirty="0" smtClean="0"/>
              <a:t>Art. 7.</a:t>
            </a:r>
          </a:p>
          <a:p>
            <a:pPr>
              <a:buNone/>
            </a:pPr>
            <a:r>
              <a:rPr lang="pl-PL" sz="2000" i="1" dirty="0" smtClean="0"/>
              <a:t>Organy władzy publicznej działają na podstawie i w granicach prawa.</a:t>
            </a:r>
          </a:p>
          <a:p>
            <a:pPr algn="ctr">
              <a:buNone/>
            </a:pPr>
            <a:r>
              <a:rPr lang="pl-PL" sz="2000" b="1" dirty="0" smtClean="0"/>
              <a:t>Art. 77.</a:t>
            </a:r>
          </a:p>
          <a:p>
            <a:pPr>
              <a:buNone/>
            </a:pPr>
            <a:r>
              <a:rPr lang="pl-PL" sz="2000" i="1" dirty="0" smtClean="0"/>
              <a:t>1. Każdy ma prawo do wynagrodzenia szkody, jaka została mu wyrządzona przez</a:t>
            </a:r>
          </a:p>
          <a:p>
            <a:pPr>
              <a:buNone/>
            </a:pPr>
            <a:r>
              <a:rPr lang="pl-PL" sz="2000" i="1" dirty="0" smtClean="0"/>
              <a:t>niezgodne z prawem działanie organu władzy publicznej.</a:t>
            </a:r>
          </a:p>
          <a:p>
            <a:pPr>
              <a:buNone/>
            </a:pPr>
            <a:r>
              <a:rPr lang="pl-PL" sz="2000" i="1" dirty="0" smtClean="0"/>
              <a:t>2. Ustawa nie może nikomu zamykać drogi sądowej dochodzenia naruszonych</a:t>
            </a:r>
          </a:p>
          <a:p>
            <a:pPr>
              <a:buNone/>
            </a:pPr>
            <a:r>
              <a:rPr lang="pl-PL" sz="2000" i="1" dirty="0" smtClean="0"/>
              <a:t>wolności lub praw.</a:t>
            </a:r>
          </a:p>
          <a:p>
            <a:pPr>
              <a:buNone/>
            </a:pPr>
            <a:endParaRPr lang="pl-PL" sz="2000" dirty="0" smtClean="0"/>
          </a:p>
          <a:p>
            <a:pPr>
              <a:buNone/>
            </a:pPr>
            <a:r>
              <a:rPr lang="pl-PL" sz="2000" b="1" dirty="0" smtClean="0"/>
              <a:t>2/ prawo jednostki do sądu</a:t>
            </a:r>
          </a:p>
          <a:p>
            <a:pPr algn="ctr">
              <a:buNone/>
            </a:pPr>
            <a:r>
              <a:rPr lang="pl-PL" sz="2000" b="1" dirty="0" smtClean="0"/>
              <a:t>Art. 45.</a:t>
            </a:r>
          </a:p>
          <a:p>
            <a:pPr>
              <a:buNone/>
            </a:pPr>
            <a:r>
              <a:rPr lang="pl-PL" sz="2000" b="1" dirty="0" smtClean="0"/>
              <a:t>      </a:t>
            </a:r>
            <a:r>
              <a:rPr lang="pl-PL" sz="2000" i="1" dirty="0" smtClean="0"/>
              <a:t>1. Każdy ma prawo do sprawiedliwego i jawnego rozpatrzenia sprawy bez </a:t>
            </a:r>
            <a:r>
              <a:rPr lang="pl-PL" sz="2000" i="1" dirty="0" smtClean="0"/>
              <a:t>nieuzasadnionej zwłoki </a:t>
            </a:r>
            <a:r>
              <a:rPr lang="pl-PL" sz="2000" i="1" dirty="0" smtClean="0"/>
              <a:t>przez właściwy, niezależny, bezstronny i niezawisły sąd.</a:t>
            </a:r>
          </a:p>
          <a:p>
            <a:pPr>
              <a:buNone/>
            </a:pPr>
            <a:endParaRPr lang="pl-PL" sz="20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EFB98-6BF8-41B8-8BBE-689AB4FB03F7}" type="slidenum">
              <a:rPr lang="pl-PL" smtClean="0"/>
              <a:pPr/>
              <a:t>8</a:t>
            </a:fld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pl-PL" sz="2000" b="1" dirty="0" smtClean="0"/>
              <a:t>3/ tworzenie podstaw do zapewnienia dobra publicznego</a:t>
            </a:r>
          </a:p>
          <a:p>
            <a:pPr algn="ctr">
              <a:buNone/>
            </a:pPr>
            <a:r>
              <a:rPr lang="pl-PL" sz="2000" b="1" dirty="0" smtClean="0"/>
              <a:t>Art. 5.</a:t>
            </a:r>
          </a:p>
          <a:p>
            <a:pPr algn="just">
              <a:buNone/>
            </a:pPr>
            <a:r>
              <a:rPr lang="pl-PL" sz="2000" i="1" dirty="0" smtClean="0"/>
              <a:t>       Rzeczpospolita Polska strzeże niepodległości i nienaruszalności swojego terytorium, zapewnia wolności i prawa człowieka i obywatela oraz bezpieczeństwo obywateli, strzeże dziedzictwa narodowego oraz zapewnia ochronę środowiska, kierując się zasadą zrównoważonego rozwoju.</a:t>
            </a:r>
          </a:p>
          <a:p>
            <a:pPr algn="ctr">
              <a:buNone/>
            </a:pPr>
            <a:r>
              <a:rPr lang="pl-PL" sz="2000" b="1" dirty="0" smtClean="0"/>
              <a:t>Art. 24.</a:t>
            </a:r>
          </a:p>
          <a:p>
            <a:pPr algn="just">
              <a:buNone/>
            </a:pPr>
            <a:r>
              <a:rPr lang="pl-PL" sz="2000" dirty="0" smtClean="0"/>
              <a:t>     </a:t>
            </a:r>
            <a:r>
              <a:rPr lang="pl-PL" sz="2000" i="1" dirty="0" smtClean="0"/>
              <a:t>Praca znajduje się pod ochroną Rzeczypospolitej Polskiej. Państwo sprawuje nadzór nad warunkami wykonywania pracy.</a:t>
            </a:r>
          </a:p>
          <a:p>
            <a:pPr>
              <a:buNone/>
            </a:pPr>
            <a:endParaRPr lang="pl-PL" sz="2000" i="1" dirty="0" smtClean="0"/>
          </a:p>
          <a:p>
            <a:pPr>
              <a:buNone/>
            </a:pPr>
            <a:r>
              <a:rPr lang="pl-PL" sz="2000" b="1" i="1" dirty="0" smtClean="0"/>
              <a:t>4/</a:t>
            </a:r>
            <a:r>
              <a:rPr lang="pl-PL" sz="2000" i="1" dirty="0" smtClean="0"/>
              <a:t> </a:t>
            </a:r>
            <a:r>
              <a:rPr lang="pl-PL" sz="2000" b="1" dirty="0" smtClean="0"/>
              <a:t>domniemanie, że administracja realizuje dobro publiczne w formach </a:t>
            </a:r>
            <a:r>
              <a:rPr lang="pl-PL" sz="2000" b="1" dirty="0" err="1" smtClean="0"/>
              <a:t>niewładczych</a:t>
            </a:r>
            <a:r>
              <a:rPr lang="pl-PL" sz="2000" b="1" dirty="0" smtClean="0"/>
              <a:t>, wykorzystanie władztwa publicznego jest wyjątkiem od tego domniemania.</a:t>
            </a:r>
          </a:p>
          <a:p>
            <a:pPr>
              <a:buNone/>
            </a:pPr>
            <a:r>
              <a:rPr lang="pl-PL" sz="1800" i="1" dirty="0" smtClean="0"/>
              <a:t>Np. procedura dot. decyzji wywłaszczeniowej</a:t>
            </a:r>
            <a:endParaRPr lang="pl-PL" sz="1800" i="1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EFB98-6BF8-41B8-8BBE-689AB4FB03F7}" type="slidenum">
              <a:rPr lang="pl-PL" smtClean="0"/>
              <a:pPr/>
              <a:t>9</a:t>
            </a:fld>
            <a:endParaRPr lang="pl-PL"/>
          </a:p>
        </p:txBody>
      </p:sp>
      <p:sp>
        <p:nvSpPr>
          <p:cNvPr id="5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 smtClean="0"/>
              <a:t>Zasady ogólne prawa publicznego II</a:t>
            </a:r>
            <a:endParaRPr lang="pl-PL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741</TotalTime>
  <Words>1637</Words>
  <Application>Microsoft Office PowerPoint</Application>
  <PresentationFormat>Pokaz na ekranie (4:3)</PresentationFormat>
  <Paragraphs>193</Paragraphs>
  <Slides>22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22</vt:i4>
      </vt:variant>
    </vt:vector>
  </HeadingPairs>
  <TitlesOfParts>
    <vt:vector size="23" baseType="lpstr">
      <vt:lpstr>Motyw pakietu Office</vt:lpstr>
      <vt:lpstr>Prawo Publiczne Gospodarcze (SSA III)  1. Pojęcie PPG  2. Zasady ogólne i swoiste PPG 3. Wolność działalności gospodarczej i jej ograniczenia.</vt:lpstr>
      <vt:lpstr>Geneza Prawa Gospodarczego: 1/  koncepcja liberalna (leseferyzm); 2/ koncepcja interwencjonistyczna.</vt:lpstr>
      <vt:lpstr>Slajd 3</vt:lpstr>
      <vt:lpstr>Slajd 4</vt:lpstr>
      <vt:lpstr>Slajd 5</vt:lpstr>
      <vt:lpstr>Slajd 6</vt:lpstr>
      <vt:lpstr>Problematyka wyodrębniania zasad prawa publicznego gospodarczego</vt:lpstr>
      <vt:lpstr>Zasady ogólne prawa publicznego I</vt:lpstr>
      <vt:lpstr>Zasady ogólne prawa publicznego II</vt:lpstr>
      <vt:lpstr>Zasady ogólne prawa publicznego III</vt:lpstr>
      <vt:lpstr>Zasady ogólne prawa publicznego IV</vt:lpstr>
      <vt:lpstr>Zasady ogólne prawa publicznego V</vt:lpstr>
      <vt:lpstr>Zasady ogólne prawa publicznego VI</vt:lpstr>
      <vt:lpstr>Zasady swoiste publicznego prawa gospodarczego  </vt:lpstr>
      <vt:lpstr>ZASADA WOLNOŚCI DZIAŁALNOŚCI GOSPODARCZEJ ( PRAWO DO SWOBODNEJ  DZIAŁALNOŚCI GOSPODARCZEJ  art. 20, 22, 65 K. )</vt:lpstr>
      <vt:lpstr>Slajd 16</vt:lpstr>
      <vt:lpstr>Slajd 17</vt:lpstr>
      <vt:lpstr>Slajd 18</vt:lpstr>
      <vt:lpstr>Art. 22 Konstytucji RP</vt:lpstr>
      <vt:lpstr>Slajd 20</vt:lpstr>
      <vt:lpstr>Slajd 21</vt:lpstr>
      <vt:lpstr>Ograniczenia podmiotowe  zakaz podejmowania i wykonywania działalności gospodarczej odnoszący się zarówno do osób fizycznych jak i osób prawnych.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Prawo Publiczne Gospodarcze (SSA III)  Pojęcie PPG  Zasady ogólne i swoiste PPG</dc:title>
  <dc:creator>user</dc:creator>
  <cp:lastModifiedBy>user</cp:lastModifiedBy>
  <cp:revision>65</cp:revision>
  <dcterms:created xsi:type="dcterms:W3CDTF">2014-10-14T22:26:31Z</dcterms:created>
  <dcterms:modified xsi:type="dcterms:W3CDTF">2014-10-21T13:38:24Z</dcterms:modified>
</cp:coreProperties>
</file>