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72" r:id="rId6"/>
    <p:sldId id="259" r:id="rId7"/>
    <p:sldId id="265" r:id="rId8"/>
    <p:sldId id="263" r:id="rId9"/>
    <p:sldId id="267" r:id="rId10"/>
    <p:sldId id="268" r:id="rId11"/>
    <p:sldId id="266" r:id="rId12"/>
    <p:sldId id="262" r:id="rId13"/>
    <p:sldId id="270" r:id="rId14"/>
    <p:sldId id="271" r:id="rId15"/>
    <p:sldId id="273" r:id="rId16"/>
    <p:sldId id="260" r:id="rId17"/>
  </p:sldIdLst>
  <p:sldSz cx="9144000" cy="6858000" type="screen4x3"/>
  <p:notesSz cx="6669088" cy="97536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88" autoAdjust="0"/>
    <p:restoredTop sz="94660"/>
  </p:normalViewPr>
  <p:slideViewPr>
    <p:cSldViewPr>
      <p:cViewPr varScale="1">
        <p:scale>
          <a:sx n="68" d="100"/>
          <a:sy n="68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2015-10-22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Źródła PMP - wstęp</a:t>
            </a:r>
            <a:endParaRPr lang="en-CA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Źródło prawa w znaczeniu materialnym</a:t>
            </a:r>
          </a:p>
          <a:p>
            <a:r>
              <a:rPr lang="pl-PL" dirty="0" smtClean="0"/>
              <a:t>Źródła prawa w znaczeniu formalnym</a:t>
            </a:r>
          </a:p>
          <a:p>
            <a:r>
              <a:rPr lang="pl-PL" dirty="0" smtClean="0"/>
              <a:t>Jakie są źródła prawa powszechnie obowiązującego w Polsce? Skąd wiemy, że jakaś norma prawna obowiązuje?</a:t>
            </a:r>
          </a:p>
          <a:p>
            <a:r>
              <a:rPr lang="pl-PL" dirty="0" smtClean="0"/>
              <a:t>Wola stron? Co z nowymi Państwami i </a:t>
            </a:r>
            <a:r>
              <a:rPr lang="pl-PL" dirty="0" err="1" smtClean="0"/>
              <a:t>ius</a:t>
            </a:r>
            <a:r>
              <a:rPr lang="pl-PL" dirty="0" smtClean="0"/>
              <a:t> </a:t>
            </a:r>
            <a:r>
              <a:rPr lang="pl-PL" dirty="0" err="1" smtClean="0"/>
              <a:t>cogens</a:t>
            </a:r>
            <a:r>
              <a:rPr lang="pl-PL" dirty="0" smtClean="0"/>
              <a:t>?</a:t>
            </a:r>
          </a:p>
          <a:p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Trochę teorii</a:t>
            </a:r>
            <a:endParaRPr lang="en-C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pl-PL" dirty="0" smtClean="0"/>
              <a:t>1. Trybunał, którego zadaniem jest orzekać na podstawie prawa międzynarodowego w sporach, które będą mu przekazane, będzie stosował:</a:t>
            </a:r>
            <a:br>
              <a:rPr lang="pl-PL" dirty="0" smtClean="0"/>
            </a:br>
            <a:r>
              <a:rPr lang="pl-PL" dirty="0" smtClean="0"/>
              <a:t>a) </a:t>
            </a:r>
            <a:r>
              <a:rPr lang="pl-PL" b="1" u="sng" dirty="0" smtClean="0"/>
              <a:t>konwencje międzynarodowe</a:t>
            </a:r>
            <a:r>
              <a:rPr lang="pl-PL" dirty="0" smtClean="0"/>
              <a:t>, bądź ogólne, bądź specjalne, ustalające reguły, wyraźnie uznane przez państwa spór wiodące;</a:t>
            </a:r>
            <a:br>
              <a:rPr lang="pl-PL" dirty="0" smtClean="0"/>
            </a:br>
            <a:r>
              <a:rPr lang="pl-PL" dirty="0" smtClean="0"/>
              <a:t>b) </a:t>
            </a:r>
            <a:r>
              <a:rPr lang="pl-PL" b="1" u="sng" dirty="0" smtClean="0"/>
              <a:t>zwyczaj międzynarodowy</a:t>
            </a:r>
            <a:r>
              <a:rPr lang="pl-PL" dirty="0" smtClean="0"/>
              <a:t>, jako dowód istnienia powszechnej praktyki, przyjętej jako prawo;</a:t>
            </a:r>
            <a:br>
              <a:rPr lang="pl-PL" dirty="0" smtClean="0"/>
            </a:br>
            <a:r>
              <a:rPr lang="pl-PL" dirty="0" smtClean="0"/>
              <a:t>c) </a:t>
            </a:r>
            <a:r>
              <a:rPr lang="pl-PL" b="1" u="sng" dirty="0" smtClean="0"/>
              <a:t>zasady ogólne prawa</a:t>
            </a:r>
            <a:r>
              <a:rPr lang="pl-PL" dirty="0" smtClean="0"/>
              <a:t>, uznane przez narody cywilizowane;</a:t>
            </a:r>
            <a:br>
              <a:rPr lang="pl-PL" dirty="0" smtClean="0"/>
            </a:br>
            <a:r>
              <a:rPr lang="pl-PL" dirty="0" smtClean="0"/>
              <a:t>d) z zastrzeżeniem postanowień</a:t>
            </a:r>
            <a:r>
              <a:rPr lang="pl-PL" b="1" dirty="0" smtClean="0"/>
              <a:t> art. 59</a:t>
            </a:r>
            <a:r>
              <a:rPr lang="pl-PL" dirty="0" smtClean="0"/>
              <a:t> </a:t>
            </a:r>
            <a:r>
              <a:rPr lang="pl-PL" i="1" dirty="0" smtClean="0"/>
              <a:t>związanie wyrokiem</a:t>
            </a:r>
            <a:r>
              <a:rPr lang="pl-PL" dirty="0" smtClean="0"/>
              <a:t>, </a:t>
            </a:r>
            <a:r>
              <a:rPr lang="pl-PL" b="1" u="sng" dirty="0" smtClean="0"/>
              <a:t>wyroki sądowe </a:t>
            </a:r>
            <a:r>
              <a:rPr lang="pl-PL" b="1" dirty="0" smtClean="0"/>
              <a:t>tudzież </a:t>
            </a:r>
            <a:r>
              <a:rPr lang="pl-PL" b="1" u="sng" dirty="0" smtClean="0"/>
              <a:t>zdania najznakomitszych znawców prawa publicznego</a:t>
            </a:r>
            <a:r>
              <a:rPr lang="pl-PL" b="1" dirty="0" smtClean="0"/>
              <a:t> różnych narodów</a:t>
            </a:r>
            <a:r>
              <a:rPr lang="pl-PL" dirty="0" smtClean="0"/>
              <a:t>, jako środek pomocniczy do stwierdzania przepisów prawnych.</a:t>
            </a:r>
          </a:p>
          <a:p>
            <a:pPr algn="just"/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2. Postanowienie niniejsze nie stanowi przeszkody, aby Trybunał mógł orzekać </a:t>
            </a:r>
            <a:r>
              <a:rPr lang="pl-PL" b="1" u="sng" dirty="0" smtClean="0"/>
              <a:t>ex </a:t>
            </a:r>
            <a:r>
              <a:rPr lang="pl-PL" b="1" u="sng" dirty="0" err="1" smtClean="0"/>
              <a:t>aequo</a:t>
            </a:r>
            <a:r>
              <a:rPr lang="pl-PL" b="1" u="sng" dirty="0" smtClean="0"/>
              <a:t> et bono</a:t>
            </a:r>
            <a:r>
              <a:rPr lang="pl-PL" dirty="0" smtClean="0"/>
              <a:t>, o ile strony na to zgadzają się. </a:t>
            </a:r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Art. 38 Statutu MTS</a:t>
            </a:r>
            <a:endParaRPr lang="en-C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l-PL" dirty="0" smtClean="0"/>
              <a:t>Konwencje, traktaty międzynarodowe</a:t>
            </a:r>
          </a:p>
          <a:p>
            <a:pPr algn="just"/>
            <a:r>
              <a:rPr lang="pl-PL" dirty="0" smtClean="0"/>
              <a:t>Zwyczaj międzynarodowy</a:t>
            </a:r>
          </a:p>
          <a:p>
            <a:pPr algn="just"/>
            <a:r>
              <a:rPr lang="pl-PL" dirty="0" smtClean="0"/>
              <a:t>Ogólne zasady prawa</a:t>
            </a:r>
          </a:p>
          <a:p>
            <a:pPr algn="just"/>
            <a:r>
              <a:rPr lang="pl-PL" dirty="0" smtClean="0"/>
              <a:t>Akty jednostronne (notyfikacja, uznanie, protest, zrzeczenie się)</a:t>
            </a:r>
          </a:p>
          <a:p>
            <a:pPr algn="just"/>
            <a:r>
              <a:rPr lang="pl-PL" dirty="0" smtClean="0"/>
              <a:t>Uchwały organów organizacji międzynarodowych (?)</a:t>
            </a:r>
          </a:p>
          <a:p>
            <a:pPr algn="just"/>
            <a:r>
              <a:rPr lang="pl-PL" dirty="0" smtClean="0"/>
              <a:t>Pomocnicze: doktryna i jurysprudencja; ex </a:t>
            </a:r>
            <a:r>
              <a:rPr lang="pl-PL" dirty="0" err="1" smtClean="0"/>
              <a:t>aequo</a:t>
            </a:r>
            <a:r>
              <a:rPr lang="pl-PL" dirty="0" smtClean="0"/>
              <a:t> et bono (choć nie jest to źródło prawa, to warto pamiętać o możliwości orzekania przez MTS w oparciu o to)</a:t>
            </a:r>
          </a:p>
          <a:p>
            <a:pPr algn="just"/>
            <a:endParaRPr lang="pl-PL" dirty="0" smtClean="0"/>
          </a:p>
          <a:p>
            <a:pPr algn="just"/>
            <a:endParaRPr lang="pl-PL" dirty="0" smtClean="0"/>
          </a:p>
          <a:p>
            <a:pPr algn="just"/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Źródła PMP</a:t>
            </a:r>
            <a:endParaRPr lang="en-C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504056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l-PL" dirty="0" smtClean="0"/>
              <a:t>Jak jest w polskim systemie prawnym?</a:t>
            </a:r>
          </a:p>
          <a:p>
            <a:pPr algn="just"/>
            <a:r>
              <a:rPr lang="pl-PL" dirty="0" smtClean="0"/>
              <a:t>Czy jest jakaś hierarchia źródeł w PMP?</a:t>
            </a:r>
          </a:p>
          <a:p>
            <a:pPr algn="just"/>
            <a:r>
              <a:rPr lang="pl-PL" dirty="0" smtClean="0"/>
              <a:t>Art. 103 Karty NZ: W razie sprzeczności pomiędzy obowiązkami członków Narodów Zjednoczonych, wynikających z niniejszej Karty, a ich obowiązkami wynikającymi z jakiegoś innego porozumienia międzynarodowego, pierwszeństwo będą miały ich obowiązki wynikające z niniejszej Karty.</a:t>
            </a:r>
          </a:p>
          <a:p>
            <a:pPr algn="just"/>
            <a:r>
              <a:rPr lang="pl-PL" u="sng" dirty="0" smtClean="0"/>
              <a:t>Do przeczytania: wyrok </a:t>
            </a:r>
            <a:r>
              <a:rPr lang="pl-PL" u="sng" dirty="0" err="1" smtClean="0"/>
              <a:t>ws</a:t>
            </a:r>
            <a:r>
              <a:rPr lang="pl-PL" u="sng" dirty="0" smtClean="0"/>
              <a:t>. Kadi (C-402/05 P - Kadi i Al </a:t>
            </a:r>
            <a:r>
              <a:rPr lang="pl-PL" u="sng" dirty="0" err="1" smtClean="0"/>
              <a:t>Barakaat</a:t>
            </a:r>
            <a:r>
              <a:rPr lang="pl-PL" u="sng" dirty="0" smtClean="0"/>
              <a:t> International </a:t>
            </a:r>
            <a:r>
              <a:rPr lang="pl-PL" u="sng" dirty="0" err="1" smtClean="0"/>
              <a:t>Foundation</a:t>
            </a:r>
            <a:r>
              <a:rPr lang="pl-PL" u="sng" dirty="0" smtClean="0"/>
              <a:t> przeciwko Radzie i Komisji) (wchodzi w zakres kolokwium)</a:t>
            </a:r>
          </a:p>
          <a:p>
            <a:pPr algn="just"/>
            <a:r>
              <a:rPr lang="pl-PL" i="1" dirty="0" err="1" smtClean="0"/>
              <a:t>Ius</a:t>
            </a:r>
            <a:r>
              <a:rPr lang="pl-PL" dirty="0" smtClean="0"/>
              <a:t> </a:t>
            </a:r>
            <a:r>
              <a:rPr lang="pl-PL" dirty="0" err="1" smtClean="0"/>
              <a:t>cogens</a:t>
            </a:r>
            <a:r>
              <a:rPr lang="pl-PL" dirty="0" smtClean="0"/>
              <a:t>.</a:t>
            </a:r>
          </a:p>
          <a:p>
            <a:pPr algn="just"/>
            <a:r>
              <a:rPr lang="pl-PL" dirty="0" smtClean="0"/>
              <a:t>Art.  64 KWPT: Jeżeli powstanie nowa imperatywna norma powszechnego prawa międzynarodowego, jakikolwiek istniejący traktat sprzeczny z tą normą staje się nieważny i wygasa.</a:t>
            </a:r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Czy pomiędzy tymi źródłami jest jakaś hierarchia?</a:t>
            </a:r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l-PL" dirty="0" smtClean="0"/>
              <a:t>Konwencja wiedeńska o prawie traktatów z 1969 r.;</a:t>
            </a:r>
          </a:p>
          <a:p>
            <a:pPr lvl="0" algn="just"/>
            <a:r>
              <a:rPr lang="pl-PL" dirty="0" smtClean="0"/>
              <a:t>Ustawa z dnia 14 kwietnia 2000 r. o umowach międzynarodowych.</a:t>
            </a:r>
            <a:endParaRPr lang="en-CA" dirty="0" smtClean="0"/>
          </a:p>
          <a:p>
            <a:pPr algn="just"/>
            <a:r>
              <a:rPr lang="pl-PL" dirty="0" smtClean="0"/>
              <a:t>Rozporządzenie Rady Ministrów z dnia 28 sierpnia 2000 r. w sprawie wykonywania niektórych przepisów ustawy o umowach międzynarodowych</a:t>
            </a:r>
          </a:p>
          <a:p>
            <a:pPr algn="just"/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Umowy międzynarodowe – potrzebne akty</a:t>
            </a:r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Art. 2 konwencji wiedeńskiej o prawie traktatów:</a:t>
            </a:r>
          </a:p>
          <a:p>
            <a:endParaRPr lang="pl-PL" dirty="0" smtClean="0"/>
          </a:p>
          <a:p>
            <a:pPr>
              <a:buNone/>
            </a:pPr>
            <a:r>
              <a:rPr lang="pl-PL" dirty="0" smtClean="0"/>
              <a:t>„Traktat” oznacza międzynarodowe porozumienie między państwami zawarte w formie pisemnej i regulowane przez prawo międzynarodowe, niezależnie od tego, czy jest to zawarte w zwartym dokumencie, czy w dwóch lub więcej powiązanych ze sobą dokumentach, i bez względu na jego szczególną nazwę.</a:t>
            </a:r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Czym jest traktat?</a:t>
            </a:r>
            <a:endParaRPr lang="en-C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(1) Artykuł 1 </a:t>
            </a:r>
            <a:r>
              <a:rPr lang="pl-PL" b="1" dirty="0" smtClean="0"/>
              <a:t>-</a:t>
            </a:r>
            <a:r>
              <a:rPr lang="pl-PL" dirty="0" smtClean="0"/>
              <a:t> Niniejsza Konwencja dotyczy traktatów między państwami.</a:t>
            </a:r>
          </a:p>
          <a:p>
            <a:r>
              <a:rPr lang="pl-PL" dirty="0" smtClean="0"/>
              <a:t>(2) Artykuł 2 -  (…) międzynarodowe porozumienie między państwami zawarte w formie pisemnej (…)</a:t>
            </a:r>
          </a:p>
          <a:p>
            <a:r>
              <a:rPr lang="pl-PL" dirty="0" smtClean="0"/>
              <a:t>(3) Artykuł 2 -  (…) </a:t>
            </a:r>
            <a:r>
              <a:rPr lang="en-CA" dirty="0" err="1" smtClean="0"/>
              <a:t>regulowane</a:t>
            </a:r>
            <a:r>
              <a:rPr lang="en-CA" dirty="0" smtClean="0"/>
              <a:t> </a:t>
            </a:r>
            <a:r>
              <a:rPr lang="en-CA" dirty="0" err="1" smtClean="0"/>
              <a:t>przez</a:t>
            </a:r>
            <a:r>
              <a:rPr lang="en-CA" dirty="0" smtClean="0"/>
              <a:t> </a:t>
            </a:r>
            <a:r>
              <a:rPr lang="en-CA" dirty="0" err="1" smtClean="0"/>
              <a:t>prawo</a:t>
            </a:r>
            <a:r>
              <a:rPr lang="en-CA" dirty="0" smtClean="0"/>
              <a:t> </a:t>
            </a:r>
            <a:r>
              <a:rPr lang="en-CA" dirty="0" err="1" smtClean="0"/>
              <a:t>międzynarodowe</a:t>
            </a:r>
            <a:r>
              <a:rPr lang="pl-PL" dirty="0" smtClean="0"/>
              <a:t> (…)</a:t>
            </a:r>
          </a:p>
          <a:p>
            <a:r>
              <a:rPr lang="pl-PL" dirty="0" smtClean="0"/>
              <a:t>(4) Co wynika z samego charakteru KWPT jako umowy, która jest źródłem prawa z powodu woli stron…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Zakres stosowania KWPT – co do zasady</a:t>
            </a:r>
            <a:endParaRPr lang="en-C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 smtClean="0"/>
              <a:t>Artykuł 5 </a:t>
            </a:r>
            <a:r>
              <a:rPr lang="pl-PL" b="1" dirty="0" smtClean="0"/>
              <a:t>-</a:t>
            </a:r>
            <a:r>
              <a:rPr lang="pl-PL" dirty="0" smtClean="0"/>
              <a:t> Niniejsza Konwencja ma zastosowanie do każdego traktatu, który jest statutem organizacji międzynarodowej i do każdego traktatu przyjętego w łonie organizacji międzynarodowej, jeżeli to nie narusza odpowiednich reguł organizacji.</a:t>
            </a:r>
          </a:p>
          <a:p>
            <a:r>
              <a:rPr lang="pl-PL" dirty="0" smtClean="0"/>
              <a:t>Artykuł 3 - Konwencja nie stosuje się ani do międzynarodowych porozumień zawartych między państwami a innymi podmiotami prawa międzynarodowego lub między takimi innymi podmiotami prawa międzynarodowego, ani do międzynarodowych porozumień w formie niepisanej</a:t>
            </a:r>
          </a:p>
          <a:p>
            <a:pPr>
              <a:buNone/>
            </a:pPr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Zakres stosowania KWPT – szczegółowiej…</a:t>
            </a:r>
            <a:endParaRPr lang="en-C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Konwencja nie stosuje się ani (…) nie wpływa na:</a:t>
            </a:r>
          </a:p>
          <a:p>
            <a:r>
              <a:rPr lang="pl-PL" dirty="0" smtClean="0"/>
              <a:t>a) moc prawną tych porozumień;</a:t>
            </a:r>
          </a:p>
          <a:p>
            <a:r>
              <a:rPr lang="pl-PL" dirty="0" smtClean="0"/>
              <a:t>b) stosowanie do nich którejkolwiek z reguł sformułowanych w niniejszej Konwencji, którym podlegałyby na podstawie prawa międzynarodowego niezależnie od tej Konwencji;</a:t>
            </a:r>
          </a:p>
          <a:p>
            <a:r>
              <a:rPr lang="pl-PL" dirty="0" smtClean="0"/>
              <a:t>c) stosowanie Konwencji do wzajemnych stosunków między państwami na podstawie porozumień międzynarodowych, których stronami są także inne podmioty prawa międzynarodowego.</a:t>
            </a:r>
          </a:p>
          <a:p>
            <a:pPr>
              <a:buNone/>
            </a:pPr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KWPT nie wpływa na moc porozumień, których nie reguluje</a:t>
            </a:r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378491"/>
          </a:xfrm>
        </p:spPr>
        <p:txBody>
          <a:bodyPr>
            <a:normAutofit/>
          </a:bodyPr>
          <a:lstStyle/>
          <a:p>
            <a:pPr algn="just"/>
            <a:r>
              <a:rPr lang="pl-PL" dirty="0" smtClean="0"/>
              <a:t>Art. 6 - Każde państwo ma zdolność do zawierania traktatów.</a:t>
            </a:r>
          </a:p>
          <a:p>
            <a:pPr algn="just"/>
            <a:r>
              <a:rPr lang="pl-PL" dirty="0" smtClean="0"/>
              <a:t>Art. 4 – Konwencja nie działa wstecz.</a:t>
            </a:r>
          </a:p>
          <a:p>
            <a:pPr algn="just"/>
            <a:r>
              <a:rPr lang="pl-PL" dirty="0" smtClean="0"/>
              <a:t>Art. 26 - </a:t>
            </a:r>
            <a:r>
              <a:rPr lang="pl-PL" i="1" dirty="0" smtClean="0"/>
              <a:t>Pacta</a:t>
            </a:r>
            <a:r>
              <a:rPr lang="pl-PL" dirty="0" smtClean="0"/>
              <a:t> </a:t>
            </a:r>
            <a:r>
              <a:rPr lang="pl-PL" i="1" dirty="0" err="1" smtClean="0"/>
              <a:t>sunt</a:t>
            </a:r>
            <a:r>
              <a:rPr lang="pl-PL" i="1" dirty="0" smtClean="0"/>
              <a:t> </a:t>
            </a:r>
            <a:r>
              <a:rPr lang="pl-PL" i="1" dirty="0" err="1" smtClean="0"/>
              <a:t>servanda</a:t>
            </a:r>
            <a:r>
              <a:rPr lang="pl-PL" dirty="0" smtClean="0"/>
              <a:t> - każdy traktat, który wszedł w życie, wiąże jego strony i powinien być przez nie wykonywany w dobrej wierze.</a:t>
            </a:r>
          </a:p>
          <a:p>
            <a:r>
              <a:rPr lang="pl-PL" dirty="0" smtClean="0"/>
              <a:t>Art. 34 - Traktat nie tworzy ani zobowiązań, ani uprawnień dla państwa trzeciego bez jego zgody.</a:t>
            </a:r>
          </a:p>
          <a:p>
            <a:pPr algn="just"/>
            <a:endParaRPr lang="pl-PL" dirty="0" smtClean="0"/>
          </a:p>
          <a:p>
            <a:pPr algn="just"/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KWPT – ogólne zasady i najważniejsze reguły</a:t>
            </a:r>
            <a:endParaRPr lang="en-C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pl-PL" dirty="0" smtClean="0"/>
              <a:t>Nie ma wpływu na ich obowiązywanie, ale…</a:t>
            </a:r>
          </a:p>
          <a:p>
            <a:pPr algn="just"/>
            <a:r>
              <a:rPr lang="pl-PL" dirty="0" smtClean="0"/>
              <a:t>… jest niezbędna dla stosowania takiej umowy przez MTS jako podstawy orzekania.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Art. 80 KWPT</a:t>
            </a:r>
          </a:p>
          <a:p>
            <a:pPr algn="just"/>
            <a:r>
              <a:rPr lang="pl-PL" dirty="0" smtClean="0"/>
              <a:t>1. Traktaty po ich wejściu w życie winny być przekazywane do Sekretariatu Narodów Zjednoczonych celem zarejestrowania lub wciągnięcia do akt i sprawozdawczości, zależnie od przypadku, oraz w celu ogłoszenia.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Art. 102 Karty NZ</a:t>
            </a:r>
            <a:endParaRPr lang="pl-PL" b="1" dirty="0" smtClean="0"/>
          </a:p>
          <a:p>
            <a:pPr algn="just"/>
            <a:r>
              <a:rPr lang="pl-PL" dirty="0" smtClean="0"/>
              <a:t>Każdy traktat i każdy układ międzynarodowy, zawarty przez członka Organizacji Narodów Zjednoczonych po wejściu w życie niniejszej Karty, będzie możliwie najprędzej zarejestrowany w Sekretariacie i przezeń ogłoszony.</a:t>
            </a:r>
          </a:p>
          <a:p>
            <a:pPr algn="just"/>
            <a:r>
              <a:rPr lang="pl-PL" dirty="0" smtClean="0"/>
              <a:t>Jeżeli traktat lub układ międzynarodowy nie został zarejestrowany stosownie do ustępu 1 artykułu niniejszego, żadna ze stron, która taki traktat lub układ zawarła, nie może się nań powoływać wobec jakiegokolwiek organu Organizacji Narodów Zjednoczonych.</a:t>
            </a:r>
          </a:p>
          <a:p>
            <a:pPr algn="just"/>
            <a:endParaRPr lang="pl-PL" dirty="0" smtClean="0"/>
          </a:p>
          <a:p>
            <a:pPr algn="just"/>
            <a:endParaRPr lang="pl-PL" dirty="0" smtClean="0"/>
          </a:p>
          <a:p>
            <a:pPr algn="just"/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Rejestracja traktatów</a:t>
            </a:r>
            <a:endParaRPr lang="en-C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pl-PL" dirty="0" smtClean="0"/>
              <a:t>Państwo A zawarło szereg umów o współpracy w dziedzinie zachowania populacji niedźwiedzi w przygranicznych lasach… </a:t>
            </a:r>
          </a:p>
          <a:p>
            <a:pPr marL="624078" indent="-514350" algn="just">
              <a:buFont typeface="+mj-lt"/>
              <a:buAutoNum type="arabicPeriod"/>
            </a:pPr>
            <a:r>
              <a:rPr lang="pl-PL" dirty="0" smtClean="0"/>
              <a:t>z państwem B – umowa dwustronna z 05.08.1995 r.; </a:t>
            </a:r>
          </a:p>
          <a:p>
            <a:pPr marL="624078" indent="-514350" algn="just">
              <a:buFont typeface="+mj-lt"/>
              <a:buAutoNum type="arabicPeriod"/>
            </a:pPr>
            <a:r>
              <a:rPr lang="pl-PL" dirty="0" smtClean="0"/>
              <a:t>z państwem C – umowa dwustronna z 05.08.1995 r.; </a:t>
            </a:r>
          </a:p>
          <a:p>
            <a:pPr marL="624078" indent="-514350" algn="just">
              <a:buFont typeface="+mj-lt"/>
              <a:buAutoNum type="arabicPeriod"/>
            </a:pPr>
            <a:r>
              <a:rPr lang="pl-PL" dirty="0" smtClean="0"/>
              <a:t>z państwem D – umowa dwustronna z 28.04.1950 r.; </a:t>
            </a:r>
          </a:p>
          <a:p>
            <a:pPr marL="624078" indent="-514350" algn="just">
              <a:buFont typeface="+mj-lt"/>
              <a:buAutoNum type="arabicPeriod"/>
            </a:pPr>
            <a:r>
              <a:rPr lang="pl-PL" dirty="0" smtClean="0"/>
              <a:t>z międzyrządową organizacją międzynarodową – umowa z 03.09.1990 r.; </a:t>
            </a:r>
          </a:p>
          <a:p>
            <a:pPr marL="624078" indent="-514350" algn="just">
              <a:buFont typeface="+mj-lt"/>
              <a:buAutoNum type="arabicPeriod"/>
            </a:pPr>
            <a:r>
              <a:rPr lang="pl-PL" dirty="0" smtClean="0"/>
              <a:t>z państwami E, F, G, H, I – umowa wielostronna z 02.08.1990r.;</a:t>
            </a:r>
          </a:p>
          <a:p>
            <a:pPr marL="624078" indent="-514350" algn="just">
              <a:buFont typeface="+mj-lt"/>
              <a:buAutoNum type="arabicPeriod"/>
            </a:pPr>
            <a:r>
              <a:rPr lang="pl-PL" dirty="0" smtClean="0"/>
              <a:t>ustne porozumienie z państwem J z 01.01.2015 r. 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Państwo A przystąpiło do KWPT dnia 27.04.1990 r.;</a:t>
            </a:r>
          </a:p>
          <a:p>
            <a:pPr algn="just"/>
            <a:r>
              <a:rPr lang="pl-PL" dirty="0" smtClean="0"/>
              <a:t>KWPT weszło w życie w stosunku do Państwa A dnia 01.08.1990 r.;</a:t>
            </a:r>
          </a:p>
          <a:p>
            <a:pPr algn="just"/>
            <a:r>
              <a:rPr lang="pl-PL" dirty="0" smtClean="0"/>
              <a:t>Państwo B nie jest stroną KWPT;</a:t>
            </a:r>
          </a:p>
          <a:p>
            <a:pPr algn="just"/>
            <a:r>
              <a:rPr lang="pl-PL" dirty="0" smtClean="0"/>
              <a:t>Państwa C, D i J są stronami KWPT od dnia wejścia w życie konwencji tj. od dnia 27.01.1980 r. </a:t>
            </a:r>
          </a:p>
          <a:p>
            <a:pPr algn="just"/>
            <a:r>
              <a:rPr lang="pl-PL" dirty="0" smtClean="0"/>
              <a:t>W stosunku do państw E, F, G, H  i </a:t>
            </a:r>
            <a:r>
              <a:rPr lang="pl-PL" dirty="0" err="1" smtClean="0"/>
              <a:t>I</a:t>
            </a:r>
            <a:r>
              <a:rPr lang="pl-PL" dirty="0" smtClean="0"/>
              <a:t> KWPT weszła w życie przed 1990 r.;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Do której umowy stosuje się jakie zasady regulujące prawo traktatowe (KWPT lub zwyczajowe)?</a:t>
            </a:r>
          </a:p>
          <a:p>
            <a:pPr algn="just"/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Kazus 1</a:t>
            </a:r>
            <a:endParaRPr lang="en-C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90000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pl-PL" dirty="0" smtClean="0"/>
              <a:t>Państwa A, B i C zawarły umowę o ułatwieniach w odprawie granicznej. W umowie tej pewne przywileje przewidziano także dla obywateli państwa E, które to państwo ostatecznie nie stało się stroną umowy. W umowie zamieszczono również następujące postanowienie: „państwa trzecie, dla których niniejszy traktat ustanawia prawa, powinny przyznane im prawa przyjąć wyraźnie na piśmie.” Umowa weszła w życie. Państwa A, B, C, D zaczęły ją wykonywać we wzajemnych stosunkach. Obywatele państwa E nie byli jednak, przy odprawach granicznych, traktowani w sposób uprzywilejowany. Państwo E zaprotestowało i domagało się od państw A, B, C, D respektowania postanowień umowy, która nadaje uprawnienia również obywatelom państwa E. Państwa-strony protestu nie uwzględniły, wskazując, że państwo trzecie, dla którego ustanowiono prawa, powinno przyjąć te prawa wyraźnie na piśmie, co nie nastąpiło. Państwo E odpowiedziało, że takie postanowienie umowne nie ma mocy prawnej, bo zgodnie z KWPT zgody państwa trzeciego na przyjęcie uprawnienia nadanego traktatem </a:t>
            </a:r>
            <a:r>
              <a:rPr lang="pl-PL" dirty="0" err="1" smtClean="0"/>
              <a:t>domniemuje</a:t>
            </a:r>
            <a:r>
              <a:rPr lang="pl-PL" dirty="0" smtClean="0"/>
              <a:t> się tak długo, jak długo nie zostanie wykazane co innego. </a:t>
            </a:r>
          </a:p>
          <a:p>
            <a:pPr algn="just">
              <a:buNone/>
            </a:pPr>
            <a:endParaRPr lang="pl-PL" dirty="0" smtClean="0"/>
          </a:p>
          <a:p>
            <a:pPr algn="just">
              <a:buNone/>
            </a:pPr>
            <a:r>
              <a:rPr lang="pl-PL" dirty="0" smtClean="0"/>
              <a:t>						Czy Państwo E ma rację?</a:t>
            </a:r>
          </a:p>
          <a:p>
            <a:pPr algn="just"/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Kazus 2</a:t>
            </a:r>
            <a:endParaRPr lang="en-C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just"/>
            <a:r>
              <a:rPr lang="en-CA" b="1" dirty="0" err="1" smtClean="0"/>
              <a:t>Artykuł</a:t>
            </a:r>
            <a:r>
              <a:rPr lang="en-CA" b="1" dirty="0" smtClean="0"/>
              <a:t> 34</a:t>
            </a:r>
          </a:p>
          <a:p>
            <a:pPr algn="just"/>
            <a:r>
              <a:rPr lang="pl-PL" b="1" dirty="0" smtClean="0"/>
              <a:t>Ogólna reguła dotycząca państw trzecich</a:t>
            </a:r>
          </a:p>
          <a:p>
            <a:pPr algn="just"/>
            <a:r>
              <a:rPr lang="pl-PL" dirty="0" smtClean="0"/>
              <a:t>Traktat nie tworzy obowiązków ani praw dla państwa trzeciego bez jego zgody.</a:t>
            </a:r>
          </a:p>
          <a:p>
            <a:pPr algn="just"/>
            <a:endParaRPr lang="pl-PL" dirty="0" smtClean="0"/>
          </a:p>
          <a:p>
            <a:pPr algn="just"/>
            <a:r>
              <a:rPr lang="en-CA" b="1" dirty="0" err="1" smtClean="0"/>
              <a:t>Artykuł</a:t>
            </a:r>
            <a:r>
              <a:rPr lang="en-CA" b="1" dirty="0" smtClean="0"/>
              <a:t> 35</a:t>
            </a:r>
          </a:p>
          <a:p>
            <a:pPr algn="just"/>
            <a:r>
              <a:rPr lang="pl-PL" b="1" dirty="0" smtClean="0"/>
              <a:t>Traktaty przewidujące obowiązki dla państw trzecich</a:t>
            </a:r>
          </a:p>
          <a:p>
            <a:pPr algn="just"/>
            <a:r>
              <a:rPr lang="pl-PL" dirty="0" smtClean="0"/>
              <a:t>Obowiązek powstaje dla państwa trzeciego z postanowienia traktatu, jeżeli strony traktatu</a:t>
            </a:r>
          </a:p>
          <a:p>
            <a:pPr algn="just"/>
            <a:r>
              <a:rPr lang="pl-PL" dirty="0" smtClean="0"/>
              <a:t>mają zamiar, aby postanowienie było środkiem ustanowienia obowiązku, a państwo trzecie</a:t>
            </a:r>
          </a:p>
          <a:p>
            <a:pPr algn="just"/>
            <a:r>
              <a:rPr lang="pl-PL" dirty="0" smtClean="0"/>
              <a:t>wyraźnie na piśmie ten obowiązek przyjmuje.</a:t>
            </a:r>
          </a:p>
          <a:p>
            <a:pPr algn="just"/>
            <a:endParaRPr lang="pl-PL" dirty="0" smtClean="0"/>
          </a:p>
          <a:p>
            <a:pPr algn="just"/>
            <a:r>
              <a:rPr lang="en-CA" b="1" dirty="0" err="1" smtClean="0"/>
              <a:t>Artykuł</a:t>
            </a:r>
            <a:r>
              <a:rPr lang="en-CA" b="1" dirty="0" smtClean="0"/>
              <a:t> 36</a:t>
            </a:r>
          </a:p>
          <a:p>
            <a:pPr algn="just"/>
            <a:r>
              <a:rPr lang="pl-PL" b="1" dirty="0" smtClean="0"/>
              <a:t>Traktaty przewidujące prawa dla państw trzecich</a:t>
            </a:r>
          </a:p>
          <a:p>
            <a:pPr algn="just"/>
            <a:r>
              <a:rPr lang="pl-PL" dirty="0" smtClean="0"/>
              <a:t>1. Z postanowienia traktatu powstaje prawo dla państwa trzeciego, jeżeli strony traktatu</a:t>
            </a:r>
          </a:p>
          <a:p>
            <a:pPr algn="just"/>
            <a:r>
              <a:rPr lang="pl-PL" dirty="0" smtClean="0"/>
              <a:t>zamierzają przez to postanowienie przyznać prawo państwu trzeciemu bądź grupie państw, do</a:t>
            </a:r>
          </a:p>
          <a:p>
            <a:pPr algn="just"/>
            <a:r>
              <a:rPr lang="pl-PL" dirty="0" smtClean="0"/>
              <a:t>której ono należy, bądź wszystkim państwom, a państwo trzecie na to się zgadza. Zgody jego</a:t>
            </a:r>
          </a:p>
          <a:p>
            <a:pPr algn="just"/>
            <a:r>
              <a:rPr lang="pl-PL" dirty="0" smtClean="0"/>
              <a:t>domniemywa się tak długo, jak długo nie zostanie wykazane co innego, chyba że traktat</a:t>
            </a:r>
          </a:p>
          <a:p>
            <a:pPr algn="just"/>
            <a:r>
              <a:rPr lang="en-CA" dirty="0" err="1" smtClean="0"/>
              <a:t>postanawia</a:t>
            </a:r>
            <a:r>
              <a:rPr lang="en-CA" dirty="0" smtClean="0"/>
              <a:t> </a:t>
            </a:r>
            <a:r>
              <a:rPr lang="en-CA" dirty="0" err="1" smtClean="0"/>
              <a:t>inaczej</a:t>
            </a:r>
            <a:r>
              <a:rPr lang="en-CA" dirty="0" smtClean="0"/>
              <a:t>.</a:t>
            </a:r>
          </a:p>
          <a:p>
            <a:pPr algn="just"/>
            <a:r>
              <a:rPr lang="pl-PL" dirty="0" smtClean="0"/>
              <a:t>2. Państwo korzystające z prawa zgodnie z ustępem 1 zobowiązane jest stosować się do</a:t>
            </a:r>
          </a:p>
          <a:p>
            <a:pPr algn="just"/>
            <a:r>
              <a:rPr lang="pl-PL" dirty="0" smtClean="0"/>
              <a:t>warunków korzystania z tego prawa, przewidzianych w traktacie lub ustanowionych zgodnie</a:t>
            </a:r>
          </a:p>
          <a:p>
            <a:pPr algn="just"/>
            <a:r>
              <a:rPr lang="en-CA" dirty="0" smtClean="0"/>
              <a:t>z </a:t>
            </a:r>
            <a:r>
              <a:rPr lang="en-CA" dirty="0" err="1" smtClean="0"/>
              <a:t>traktatem</a:t>
            </a:r>
            <a:r>
              <a:rPr lang="en-CA" dirty="0" smtClean="0"/>
              <a:t>.</a:t>
            </a:r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Traktaty a państwa trzecie</a:t>
            </a:r>
            <a:endParaRPr lang="en-C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Czy w świetle konkordatu pomiędzy Stolicą Apostolską a Rzeczpospolitą Polską, a także w świetle Konstytucji RP, możliwe jest ustanowienie egzaminu maturalnego z religii? </a:t>
            </a:r>
          </a:p>
          <a:p>
            <a:endParaRPr lang="pl-PL" dirty="0" smtClean="0"/>
          </a:p>
          <a:p>
            <a:r>
              <a:rPr lang="pl-PL" dirty="0" smtClean="0"/>
              <a:t>Por. art. 25 ust. 2 Konstytucji RP; art. 12 ust. 2 i 4 konkordatu.</a:t>
            </a:r>
            <a:br>
              <a:rPr lang="pl-PL" dirty="0" smtClean="0"/>
            </a:br>
            <a:endParaRPr lang="pl-PL" dirty="0" smtClean="0"/>
          </a:p>
          <a:p>
            <a:endParaRPr lang="en-CA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 pomyślenia</a:t>
            </a:r>
            <a:endParaRPr lang="en-C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Bogaty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250</TotalTime>
  <Words>1207</Words>
  <Application>Microsoft Office PowerPoint</Application>
  <PresentationFormat>Pokaz na ekranie (4:3)</PresentationFormat>
  <Paragraphs>122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Hol</vt:lpstr>
      <vt:lpstr>Źródła PMP - wstęp</vt:lpstr>
      <vt:lpstr>Trochę teorii</vt:lpstr>
      <vt:lpstr>Art. 38 Statutu MTS</vt:lpstr>
      <vt:lpstr>Źródła PMP</vt:lpstr>
      <vt:lpstr>Czy pomiędzy tymi źródłami jest jakaś hierarchia?</vt:lpstr>
      <vt:lpstr>Umowy międzynarodowe – potrzebne akty</vt:lpstr>
      <vt:lpstr>Czym jest traktat?</vt:lpstr>
      <vt:lpstr>Zakres stosowania KWPT – co do zasady</vt:lpstr>
      <vt:lpstr>Zakres stosowania KWPT – szczegółowiej…</vt:lpstr>
      <vt:lpstr>KWPT nie wpływa na moc porozumień, których nie reguluje</vt:lpstr>
      <vt:lpstr>KWPT – ogólne zasady i najważniejsze reguły</vt:lpstr>
      <vt:lpstr>Rejestracja traktatów</vt:lpstr>
      <vt:lpstr>Kazus 1</vt:lpstr>
      <vt:lpstr>Kazus 2</vt:lpstr>
      <vt:lpstr>Traktaty a państwa trzecie</vt:lpstr>
      <vt:lpstr>Do pomyślenia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Źródła PMP - wstęp</dc:title>
  <dc:creator>Krzysiek</dc:creator>
  <cp:lastModifiedBy>Krzysztof J.Jankowski</cp:lastModifiedBy>
  <cp:revision>25</cp:revision>
  <dcterms:created xsi:type="dcterms:W3CDTF">2015-10-19T13:42:55Z</dcterms:created>
  <dcterms:modified xsi:type="dcterms:W3CDTF">2015-10-22T11:46:13Z</dcterms:modified>
</cp:coreProperties>
</file>