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6" r:id="rId11"/>
    <p:sldId id="263" r:id="rId1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5FE36BB-77B6-4A01-8C9E-4BEB7094C55F}" type="datetimeFigureOut">
              <a:rPr lang="pl-PL" smtClean="0"/>
              <a:t>11.05.2020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E85B95E-70B9-4778-A712-939307627ED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E36BB-77B6-4A01-8C9E-4BEB7094C55F}" type="datetimeFigureOut">
              <a:rPr lang="pl-PL" smtClean="0"/>
              <a:t>11.05.2020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B95E-70B9-4778-A712-939307627ED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E36BB-77B6-4A01-8C9E-4BEB7094C55F}" type="datetimeFigureOut">
              <a:rPr lang="pl-PL" smtClean="0"/>
              <a:t>11.05.2020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B95E-70B9-4778-A712-939307627ED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E36BB-77B6-4A01-8C9E-4BEB7094C55F}" type="datetimeFigureOut">
              <a:rPr lang="pl-PL" smtClean="0"/>
              <a:t>11.05.2020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B95E-70B9-4778-A712-939307627ED3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E36BB-77B6-4A01-8C9E-4BEB7094C55F}" type="datetimeFigureOut">
              <a:rPr lang="pl-PL" smtClean="0"/>
              <a:t>11.05.2020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B95E-70B9-4778-A712-939307627ED3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E36BB-77B6-4A01-8C9E-4BEB7094C55F}" type="datetimeFigureOut">
              <a:rPr lang="pl-PL" smtClean="0"/>
              <a:t>11.05.2020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B95E-70B9-4778-A712-939307627ED3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E36BB-77B6-4A01-8C9E-4BEB7094C55F}" type="datetimeFigureOut">
              <a:rPr lang="pl-PL" smtClean="0"/>
              <a:t>11.05.2020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B95E-70B9-4778-A712-939307627ED3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E36BB-77B6-4A01-8C9E-4BEB7094C55F}" type="datetimeFigureOut">
              <a:rPr lang="pl-PL" smtClean="0"/>
              <a:t>11.05.2020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B95E-70B9-4778-A712-939307627ED3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E36BB-77B6-4A01-8C9E-4BEB7094C55F}" type="datetimeFigureOut">
              <a:rPr lang="pl-PL" smtClean="0"/>
              <a:t>11.05.2020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B95E-70B9-4778-A712-939307627ED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5FE36BB-77B6-4A01-8C9E-4BEB7094C55F}" type="datetimeFigureOut">
              <a:rPr lang="pl-PL" smtClean="0"/>
              <a:t>11.05.2020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B95E-70B9-4778-A712-939307627ED3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5FE36BB-77B6-4A01-8C9E-4BEB7094C55F}" type="datetimeFigureOut">
              <a:rPr lang="pl-PL" smtClean="0"/>
              <a:t>11.05.2020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E85B95E-70B9-4778-A712-939307627ED3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5FE36BB-77B6-4A01-8C9E-4BEB7094C55F}" type="datetimeFigureOut">
              <a:rPr lang="pl-PL" smtClean="0"/>
              <a:t>11.05.2020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E85B95E-70B9-4778-A712-939307627ED3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Rozwiązanie umowy o pracę bez wypowiedzenia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l-PL" dirty="0"/>
              <a:t>Dr Jacek Borowicz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dirty="0"/>
          </a:p>
          <a:p>
            <a:pPr algn="ctr">
              <a:buNone/>
            </a:pPr>
            <a:r>
              <a:rPr lang="pl-PL" b="1" dirty="0"/>
              <a:t>NATYCHMIASTOWE ROZWIĄZANIE UMOWY O PRACĘ Z WINY PRACODAWCY 2</a:t>
            </a:r>
          </a:p>
          <a:p>
            <a:pPr algn="ctr"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Forma i tryb postępowania pracownika:</a:t>
            </a:r>
          </a:p>
          <a:p>
            <a:pPr>
              <a:buNone/>
            </a:pPr>
            <a:endParaRPr lang="pl-PL" dirty="0"/>
          </a:p>
          <a:p>
            <a:r>
              <a:rPr lang="pl-PL" dirty="0"/>
              <a:t>podanie uzasadnienia w piśmie o rozwiązaniu umowy o pracę,</a:t>
            </a:r>
          </a:p>
          <a:p>
            <a:r>
              <a:rPr lang="pl-PL" dirty="0"/>
              <a:t>dotrzymanie terminu  z art. 52 § 2.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/>
              <a:t>Rozwiązanie umowy o pracę bez wypowiedzenia</a:t>
            </a:r>
          </a:p>
        </p:txBody>
      </p:sp>
    </p:spTree>
    <p:extLst>
      <p:ext uri="{BB962C8B-B14F-4D97-AF65-F5344CB8AC3E}">
        <p14:creationId xmlns:p14="http://schemas.microsoft.com/office/powerpoint/2010/main" val="1117189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pl-PL" b="1" dirty="0"/>
              <a:t>NATYCHMIASTOWE ROZWIĄZANIE UMOWY O PRACĘ Z WINY PRACODAWCY – inne konsekwencje</a:t>
            </a:r>
          </a:p>
          <a:p>
            <a:pPr algn="ctr">
              <a:buNone/>
            </a:pPr>
            <a:endParaRPr lang="pl-PL" dirty="0"/>
          </a:p>
          <a:p>
            <a:pPr algn="ctr">
              <a:buNone/>
            </a:pPr>
            <a:r>
              <a:rPr lang="pl-PL" dirty="0"/>
              <a:t>ODSZKODOWANIE</a:t>
            </a:r>
          </a:p>
          <a:p>
            <a:pPr algn="ctr">
              <a:buNone/>
            </a:pPr>
            <a:endParaRPr lang="pl-PL" dirty="0"/>
          </a:p>
          <a:p>
            <a:pPr algn="ctr"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Dla pracownika</a:t>
            </a:r>
          </a:p>
          <a:p>
            <a:pPr>
              <a:buNone/>
            </a:pPr>
            <a:r>
              <a:rPr lang="pl-PL" dirty="0"/>
              <a:t>Kiedy?</a:t>
            </a:r>
          </a:p>
          <a:p>
            <a:pPr algn="r">
              <a:buNone/>
            </a:pPr>
            <a:r>
              <a:rPr lang="pl-PL" dirty="0"/>
              <a:t>Dla pracodawcy</a:t>
            </a:r>
          </a:p>
          <a:p>
            <a:pPr algn="r">
              <a:buNone/>
            </a:pPr>
            <a:r>
              <a:rPr lang="pl-PL" dirty="0"/>
              <a:t>Kiedy? </a:t>
            </a:r>
          </a:p>
          <a:p>
            <a:pPr algn="ctr">
              <a:buNone/>
            </a:pPr>
            <a:endParaRPr lang="pl-PL" dirty="0"/>
          </a:p>
          <a:p>
            <a:pPr algn="ctr"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 algn="r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/>
              <a:t>Rozwiązanie umowy o pracę bez wypowiedzenia</a:t>
            </a:r>
          </a:p>
        </p:txBody>
      </p:sp>
      <p:sp>
        <p:nvSpPr>
          <p:cNvPr id="8" name="Elipsa 7"/>
          <p:cNvSpPr/>
          <p:nvPr/>
        </p:nvSpPr>
        <p:spPr>
          <a:xfrm>
            <a:off x="2771800" y="2492896"/>
            <a:ext cx="3744416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zaokrąglony 9"/>
          <p:cNvSpPr/>
          <p:nvPr/>
        </p:nvSpPr>
        <p:spPr>
          <a:xfrm>
            <a:off x="539552" y="4034069"/>
            <a:ext cx="2808312" cy="8640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zaokrąglony 10"/>
          <p:cNvSpPr/>
          <p:nvPr/>
        </p:nvSpPr>
        <p:spPr>
          <a:xfrm>
            <a:off x="5940152" y="4725144"/>
            <a:ext cx="2736304" cy="10081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3" name="Łącznik prosty ze strzałką 12"/>
          <p:cNvCxnSpPr/>
          <p:nvPr/>
        </p:nvCxnSpPr>
        <p:spPr>
          <a:xfrm flipH="1">
            <a:off x="2051720" y="3356992"/>
            <a:ext cx="2592288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/>
          <p:cNvCxnSpPr/>
          <p:nvPr/>
        </p:nvCxnSpPr>
        <p:spPr>
          <a:xfrm>
            <a:off x="4644008" y="3356992"/>
            <a:ext cx="2808312" cy="12241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l-PL" b="1" dirty="0"/>
              <a:t>Rozwiązanie umowy o pracę </a:t>
            </a:r>
          </a:p>
          <a:p>
            <a:pPr algn="ctr">
              <a:buNone/>
            </a:pPr>
            <a:r>
              <a:rPr lang="pl-PL" b="1" dirty="0"/>
              <a:t>bez wypowiedzenia przez pracodawcę</a:t>
            </a:r>
          </a:p>
          <a:p>
            <a:pPr algn="ctr"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Z winy pracownika</a:t>
            </a:r>
          </a:p>
          <a:p>
            <a:pPr>
              <a:buNone/>
            </a:pPr>
            <a:r>
              <a:rPr lang="pl-PL" dirty="0"/>
              <a:t>      Art. 52. </a:t>
            </a:r>
            <a:r>
              <a:rPr lang="pl-PL" dirty="0" err="1"/>
              <a:t>k.p</a:t>
            </a:r>
            <a:r>
              <a:rPr lang="pl-PL" dirty="0"/>
              <a:t>.</a:t>
            </a:r>
          </a:p>
          <a:p>
            <a:pPr algn="r">
              <a:buNone/>
            </a:pPr>
            <a:endParaRPr lang="pl-PL" dirty="0"/>
          </a:p>
          <a:p>
            <a:pPr algn="r">
              <a:buNone/>
            </a:pPr>
            <a:r>
              <a:rPr lang="pl-PL" dirty="0"/>
              <a:t>Bez winy pracownika</a:t>
            </a:r>
          </a:p>
          <a:p>
            <a:pPr algn="r">
              <a:buNone/>
            </a:pPr>
            <a:r>
              <a:rPr lang="pl-PL" dirty="0"/>
              <a:t>Art. 53. </a:t>
            </a:r>
            <a:r>
              <a:rPr lang="pl-PL" dirty="0" err="1"/>
              <a:t>k.p</a:t>
            </a:r>
            <a:r>
              <a:rPr lang="pl-PL" dirty="0"/>
              <a:t>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/>
              <a:t>Rozwiązanie umowy o pracę bez wypowiedzenia</a:t>
            </a:r>
          </a:p>
        </p:txBody>
      </p:sp>
      <p:sp>
        <p:nvSpPr>
          <p:cNvPr id="4" name="Prostokąt zaokrąglony 3"/>
          <p:cNvSpPr/>
          <p:nvPr/>
        </p:nvSpPr>
        <p:spPr>
          <a:xfrm>
            <a:off x="539552" y="3284984"/>
            <a:ext cx="3240360" cy="12241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zaokrąglony 4"/>
          <p:cNvSpPr/>
          <p:nvPr/>
        </p:nvSpPr>
        <p:spPr>
          <a:xfrm>
            <a:off x="5004048" y="4581128"/>
            <a:ext cx="3672408" cy="12961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7" name="Łącznik prosty ze strzałką 6"/>
          <p:cNvCxnSpPr/>
          <p:nvPr/>
        </p:nvCxnSpPr>
        <p:spPr>
          <a:xfrm flipH="1">
            <a:off x="2555776" y="2420888"/>
            <a:ext cx="2016224" cy="7200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>
            <a:off x="4572000" y="2420888"/>
            <a:ext cx="2376264" cy="16561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b="1" dirty="0"/>
              <a:t>PRZYCZYNY</a:t>
            </a:r>
          </a:p>
          <a:p>
            <a:pPr algn="ctr">
              <a:buNone/>
            </a:pPr>
            <a:r>
              <a:rPr lang="pl-PL" b="1" dirty="0"/>
              <a:t>Art. 52. </a:t>
            </a:r>
            <a:r>
              <a:rPr lang="pl-PL" b="1" dirty="0" err="1"/>
              <a:t>k.p</a:t>
            </a:r>
            <a:r>
              <a:rPr lang="pl-PL" b="1" dirty="0"/>
              <a:t>. § 1. 1 </a:t>
            </a:r>
            <a:r>
              <a:rPr lang="pl-PL" b="1" dirty="0" err="1"/>
              <a:t>k.p</a:t>
            </a:r>
            <a:r>
              <a:rPr lang="pl-PL" b="1" dirty="0"/>
              <a:t>.</a:t>
            </a:r>
          </a:p>
          <a:p>
            <a:pPr marL="624078" indent="-514350">
              <a:buNone/>
            </a:pPr>
            <a:r>
              <a:rPr lang="pl-PL" dirty="0"/>
              <a:t>	</a:t>
            </a:r>
          </a:p>
          <a:p>
            <a:pPr marL="624078" indent="-514350">
              <a:buNone/>
            </a:pPr>
            <a:endParaRPr lang="pl-PL" dirty="0"/>
          </a:p>
          <a:p>
            <a:pPr marL="624078" indent="-514350" algn="ctr">
              <a:buNone/>
            </a:pPr>
            <a:r>
              <a:rPr lang="pl-PL" dirty="0"/>
              <a:t>	ciężkie naruszenia przez pracownika podstawowych obowiązków pracowniczych</a:t>
            </a:r>
          </a:p>
          <a:p>
            <a:pPr marL="624078" indent="-514350" algn="r">
              <a:buAutoNum type="arabicParenR"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/>
              <a:t>Rozwiązanie umowy o pracę bez wypowiedzenia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b="1" dirty="0"/>
              <a:t>PRZYCZYNY</a:t>
            </a:r>
          </a:p>
          <a:p>
            <a:pPr algn="ctr">
              <a:buNone/>
            </a:pPr>
            <a:r>
              <a:rPr lang="pl-PL" dirty="0"/>
              <a:t>Art. 52. </a:t>
            </a:r>
            <a:r>
              <a:rPr lang="pl-PL" dirty="0" err="1"/>
              <a:t>k.p</a:t>
            </a:r>
            <a:r>
              <a:rPr lang="pl-PL" dirty="0"/>
              <a:t>. § 1.2.k.p. </a:t>
            </a:r>
          </a:p>
          <a:p>
            <a:pPr>
              <a:buNone/>
            </a:pPr>
            <a:endParaRPr lang="pl-PL" dirty="0"/>
          </a:p>
          <a:p>
            <a:pPr algn="ctr">
              <a:buNone/>
            </a:pPr>
            <a:r>
              <a:rPr lang="pl-PL" dirty="0"/>
              <a:t>	popełnienie przez pracownika w czasie trwania umowy o pracę przestępstwa, które uniemożliwia dalsze zatrudnianie go na zajmowanym stanowisku, jeżeli przestępstwo jest oczywiste lub zostało stwierdzone prawomocnym wyrokiem,</a:t>
            </a:r>
          </a:p>
          <a:p>
            <a:pPr algn="ctr">
              <a:buNone/>
            </a:pPr>
            <a:endParaRPr lang="pl-PL" dirty="0"/>
          </a:p>
          <a:p>
            <a:pPr algn="r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/>
              <a:t>Rozwiązanie umowy o pracę bez wypowiedzenia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b="1" dirty="0"/>
              <a:t>PRZYCZYNY</a:t>
            </a:r>
          </a:p>
          <a:p>
            <a:pPr algn="ctr">
              <a:buNone/>
            </a:pPr>
            <a:r>
              <a:rPr lang="pl-PL" dirty="0"/>
              <a:t>Art. 52. </a:t>
            </a:r>
            <a:r>
              <a:rPr lang="pl-PL" dirty="0" err="1"/>
              <a:t>k.p</a:t>
            </a:r>
            <a:r>
              <a:rPr lang="pl-PL" dirty="0"/>
              <a:t>. § 1pkt. 3.</a:t>
            </a:r>
          </a:p>
          <a:p>
            <a:pPr>
              <a:buNone/>
            </a:pPr>
            <a:r>
              <a:rPr lang="pl-PL" dirty="0"/>
              <a:t>	</a:t>
            </a:r>
          </a:p>
          <a:p>
            <a:pPr algn="ctr">
              <a:buNone/>
            </a:pPr>
            <a:r>
              <a:rPr lang="pl-PL" dirty="0"/>
              <a:t>	zawiniona przez pracownika utrata uprawnień koniecznych do wykonywania pracy na zajmowanym stanowisku.</a:t>
            </a:r>
          </a:p>
          <a:p>
            <a:pPr algn="ctr">
              <a:buNone/>
            </a:pPr>
            <a:endParaRPr lang="pl-PL" dirty="0"/>
          </a:p>
          <a:p>
            <a:pPr algn="r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/>
              <a:t>Rozwiązanie umowy o pracę bez wypowiedzenia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b="1" dirty="0"/>
              <a:t>TRYB  NATYCHMIASTOWEGO  ROZWIĄZANIA UMOWY O PRACĘ</a:t>
            </a:r>
          </a:p>
          <a:p>
            <a:pPr algn="ctr">
              <a:buNone/>
            </a:pPr>
            <a:r>
              <a:rPr lang="pl-PL" dirty="0"/>
              <a:t>Art. 52. § 2 - 3.k.p.</a:t>
            </a:r>
          </a:p>
          <a:p>
            <a:pPr algn="ctr">
              <a:buNone/>
            </a:pPr>
            <a:endParaRPr lang="pl-PL" dirty="0"/>
          </a:p>
          <a:p>
            <a:pPr algn="ctr"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Granice czasowe</a:t>
            </a:r>
          </a:p>
          <a:p>
            <a:pPr algn="r">
              <a:buNone/>
            </a:pPr>
            <a:r>
              <a:rPr lang="pl-PL" dirty="0"/>
              <a:t>Konsultacja związkowa</a:t>
            </a:r>
          </a:p>
          <a:p>
            <a:pPr>
              <a:buNone/>
            </a:pPr>
            <a:r>
              <a:rPr lang="pl-PL" dirty="0"/>
              <a:t>	</a:t>
            </a:r>
          </a:p>
          <a:p>
            <a:pPr algn="ctr">
              <a:buNone/>
            </a:pPr>
            <a:r>
              <a:rPr lang="pl-PL" dirty="0"/>
              <a:t>	</a:t>
            </a:r>
          </a:p>
          <a:p>
            <a:pPr algn="ctr">
              <a:buNone/>
            </a:pPr>
            <a:endParaRPr lang="pl-PL" dirty="0"/>
          </a:p>
          <a:p>
            <a:pPr algn="r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/>
              <a:t>Rozwiązanie umowy o pracę bez wypowiedzenia</a:t>
            </a:r>
          </a:p>
        </p:txBody>
      </p:sp>
      <p:sp>
        <p:nvSpPr>
          <p:cNvPr id="4" name="Prostokąt zaokrąglony 3"/>
          <p:cNvSpPr/>
          <p:nvPr/>
        </p:nvSpPr>
        <p:spPr>
          <a:xfrm>
            <a:off x="467544" y="3645024"/>
            <a:ext cx="3096344" cy="6480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zaokrąglony 4"/>
          <p:cNvSpPr/>
          <p:nvPr/>
        </p:nvSpPr>
        <p:spPr>
          <a:xfrm>
            <a:off x="4644008" y="4149080"/>
            <a:ext cx="4104456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7" name="Łącznik prosty ze strzałką 6"/>
          <p:cNvCxnSpPr/>
          <p:nvPr/>
        </p:nvCxnSpPr>
        <p:spPr>
          <a:xfrm flipH="1">
            <a:off x="2267744" y="2852936"/>
            <a:ext cx="2304256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>
            <a:off x="4572000" y="2852936"/>
            <a:ext cx="2520280" cy="11521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pl-PL" b="1" dirty="0"/>
              <a:t>NATYCHMIASTOWE ROZWIĄZANIE UMOWY O PRACĘ BEZ WINY PRACOWNIKA</a:t>
            </a:r>
          </a:p>
          <a:p>
            <a:pPr algn="ctr">
              <a:buNone/>
            </a:pPr>
            <a:r>
              <a:rPr lang="pl-PL" dirty="0"/>
              <a:t>Art. 53. </a:t>
            </a:r>
            <a:r>
              <a:rPr lang="pl-PL" dirty="0" err="1"/>
              <a:t>k.p</a:t>
            </a:r>
            <a:r>
              <a:rPr lang="pl-PL" dirty="0"/>
              <a:t>. </a:t>
            </a:r>
          </a:p>
          <a:p>
            <a:pPr algn="ctr">
              <a:buNone/>
            </a:pPr>
            <a:endParaRPr lang="pl-PL" dirty="0"/>
          </a:p>
          <a:p>
            <a:pPr algn="ctr"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Niezdolność do pracy </a:t>
            </a:r>
          </a:p>
          <a:p>
            <a:pPr>
              <a:buNone/>
            </a:pPr>
            <a:r>
              <a:rPr lang="pl-PL" dirty="0"/>
              <a:t>z powodu choroby </a:t>
            </a:r>
          </a:p>
          <a:p>
            <a:pPr algn="r">
              <a:buNone/>
            </a:pPr>
            <a:r>
              <a:rPr lang="pl-PL" dirty="0"/>
              <a:t>inna usprawiedliwiona </a:t>
            </a:r>
          </a:p>
          <a:p>
            <a:pPr algn="r">
              <a:buNone/>
            </a:pPr>
            <a:r>
              <a:rPr lang="pl-PL" dirty="0"/>
              <a:t>nieobecność w pracy</a:t>
            </a:r>
          </a:p>
          <a:p>
            <a:pPr>
              <a:buNone/>
            </a:pPr>
            <a:r>
              <a:rPr lang="pl-PL" dirty="0"/>
              <a:t>	</a:t>
            </a:r>
          </a:p>
          <a:p>
            <a:pPr algn="ctr">
              <a:buNone/>
            </a:pPr>
            <a:r>
              <a:rPr lang="pl-PL" dirty="0"/>
              <a:t>	</a:t>
            </a:r>
          </a:p>
          <a:p>
            <a:pPr algn="ctr">
              <a:buNone/>
            </a:pPr>
            <a:r>
              <a:rPr lang="pl-PL" dirty="0"/>
              <a:t>Uwaga! Przepisy art. 36 § 1</a:t>
            </a:r>
            <a:r>
              <a:rPr lang="pl-PL" baseline="30000" dirty="0"/>
              <a:t>1</a:t>
            </a:r>
            <a:r>
              <a:rPr lang="pl-PL" dirty="0"/>
              <a:t> i art. 52 § 3 stosuje się odpowiednio!</a:t>
            </a:r>
          </a:p>
          <a:p>
            <a:pPr algn="r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/>
              <a:t>Rozwiązanie umowy o pracę bez wypowiedzenia</a:t>
            </a:r>
          </a:p>
        </p:txBody>
      </p:sp>
      <p:sp>
        <p:nvSpPr>
          <p:cNvPr id="4" name="Prostokąt zaokrąglony 3"/>
          <p:cNvSpPr/>
          <p:nvPr/>
        </p:nvSpPr>
        <p:spPr>
          <a:xfrm>
            <a:off x="467544" y="3573016"/>
            <a:ext cx="3168352" cy="9361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zaokrąglony 4"/>
          <p:cNvSpPr/>
          <p:nvPr/>
        </p:nvSpPr>
        <p:spPr>
          <a:xfrm>
            <a:off x="5580112" y="4149080"/>
            <a:ext cx="3168352" cy="8640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7" name="Łącznik prosty ze strzałką 6"/>
          <p:cNvCxnSpPr/>
          <p:nvPr/>
        </p:nvCxnSpPr>
        <p:spPr>
          <a:xfrm flipH="1">
            <a:off x="2339752" y="2420888"/>
            <a:ext cx="2160240" cy="10081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>
            <a:off x="4499992" y="2420888"/>
            <a:ext cx="2376264" cy="15121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pl-PL" dirty="0"/>
          </a:p>
          <a:p>
            <a:pPr algn="ctr">
              <a:buNone/>
            </a:pPr>
            <a:r>
              <a:rPr lang="pl-PL" b="1" dirty="0"/>
              <a:t>NATYCHMIASTOWE ROZWIĄZANIE UMOWY O PRACĘ Z WINY PRACODAWCY 1</a:t>
            </a:r>
          </a:p>
          <a:p>
            <a:pPr algn="ctr">
              <a:buNone/>
            </a:pPr>
            <a:endParaRPr lang="pl-PL" b="1" dirty="0"/>
          </a:p>
          <a:p>
            <a:pPr algn="ctr">
              <a:buNone/>
            </a:pPr>
            <a:r>
              <a:rPr lang="pl-PL" b="1" i="1" dirty="0"/>
              <a:t>Jaki powód?</a:t>
            </a:r>
          </a:p>
          <a:p>
            <a:pPr algn="just">
              <a:buNone/>
            </a:pPr>
            <a:r>
              <a:rPr lang="pl-PL" dirty="0"/>
              <a:t>- jeżeli zostanie wydane orzeczenie lekarskie stwierdzające szkodliwy wpływ wykonywanej pracy na zdrowie pracownika, a pracodawca nie przeniesie go w terminie wskazanym w orzeczeniu lekarskim do innej pracy, odpowiedniej ze względu na stan jego zdrowia i kwalifikacje zawodowe</a:t>
            </a:r>
            <a:endParaRPr lang="pl-PL" b="1" dirty="0"/>
          </a:p>
          <a:p>
            <a:pPr algn="ctr">
              <a:buNone/>
            </a:pPr>
            <a:endParaRPr lang="pl-PL" dirty="0"/>
          </a:p>
          <a:p>
            <a:pPr algn="r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/>
              <a:t>Rozwiązanie umowy o pracę bez wypowiedzenia</a:t>
            </a:r>
          </a:p>
        </p:txBody>
      </p:sp>
    </p:spTree>
    <p:extLst>
      <p:ext uri="{BB962C8B-B14F-4D97-AF65-F5344CB8AC3E}">
        <p14:creationId xmlns:p14="http://schemas.microsoft.com/office/powerpoint/2010/main" val="919587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pl-PL" dirty="0"/>
          </a:p>
          <a:p>
            <a:pPr algn="ctr">
              <a:buNone/>
            </a:pPr>
            <a:r>
              <a:rPr lang="pl-PL" b="1" dirty="0"/>
              <a:t>NATYCHMIASTOWE ROZWIĄZANIE UMOWY O PRACĘ Z WINY PRACODAWCY 2</a:t>
            </a:r>
          </a:p>
          <a:p>
            <a:pPr algn="ctr">
              <a:buNone/>
            </a:pPr>
            <a:endParaRPr lang="pl-PL" dirty="0"/>
          </a:p>
          <a:p>
            <a:pPr algn="ctr">
              <a:buNone/>
            </a:pPr>
            <a:r>
              <a:rPr lang="pl-PL" b="1" i="1" dirty="0"/>
              <a:t>Jaki powód?</a:t>
            </a:r>
          </a:p>
          <a:p>
            <a:pPr algn="ctr">
              <a:buNone/>
            </a:pPr>
            <a:endParaRPr lang="pl-PL" dirty="0"/>
          </a:p>
          <a:p>
            <a:pPr algn="ctr">
              <a:buNone/>
            </a:pPr>
            <a:r>
              <a:rPr lang="pl-PL" u="sng" dirty="0"/>
              <a:t>Ciężkie</a:t>
            </a:r>
            <a:r>
              <a:rPr lang="pl-PL" dirty="0"/>
              <a:t> naruszanie </a:t>
            </a:r>
            <a:r>
              <a:rPr lang="pl-PL" u="sng" dirty="0"/>
              <a:t>podstawowyc</a:t>
            </a:r>
            <a:r>
              <a:rPr lang="pl-PL" dirty="0"/>
              <a:t>h obowiązków wobec pracownika</a:t>
            </a:r>
          </a:p>
          <a:p>
            <a:pPr algn="r">
              <a:buNone/>
            </a:pPr>
            <a:endParaRPr lang="pl-PL" dirty="0"/>
          </a:p>
          <a:p>
            <a:pPr algn="r">
              <a:buNone/>
            </a:pPr>
            <a:r>
              <a:rPr lang="pl-PL" dirty="0"/>
              <a:t>Brak doprecyzowania w </a:t>
            </a:r>
            <a:r>
              <a:rPr lang="pl-PL" dirty="0" err="1"/>
              <a:t>k.p</a:t>
            </a:r>
            <a:r>
              <a:rPr lang="pl-PL" dirty="0"/>
              <a:t>.</a:t>
            </a:r>
          </a:p>
          <a:p>
            <a:pPr>
              <a:buNone/>
            </a:pPr>
            <a:endParaRPr lang="pl-PL" dirty="0"/>
          </a:p>
          <a:p>
            <a:pPr algn="r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/>
              <a:t>Rozwiązanie umowy o pracę bez wypowiedzenia</a:t>
            </a:r>
          </a:p>
        </p:txBody>
      </p:sp>
    </p:spTree>
    <p:extLst>
      <p:ext uri="{BB962C8B-B14F-4D97-AF65-F5344CB8AC3E}">
        <p14:creationId xmlns:p14="http://schemas.microsoft.com/office/powerpoint/2010/main" val="25238082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</TotalTime>
  <Words>405</Words>
  <Application>Microsoft Office PowerPoint</Application>
  <PresentationFormat>Pokaz na ekranie (4:3)</PresentationFormat>
  <Paragraphs>88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6" baseType="lpstr">
      <vt:lpstr>Lucida Sans Unicode</vt:lpstr>
      <vt:lpstr>Verdana</vt:lpstr>
      <vt:lpstr>Wingdings 2</vt:lpstr>
      <vt:lpstr>Wingdings 3</vt:lpstr>
      <vt:lpstr>Hol</vt:lpstr>
      <vt:lpstr>Rozwiązanie umowy o pracę bez wypowiedzenia</vt:lpstr>
      <vt:lpstr>Rozwiązanie umowy o pracę bez wypowiedzenia</vt:lpstr>
      <vt:lpstr>Rozwiązanie umowy o pracę bez wypowiedzenia</vt:lpstr>
      <vt:lpstr>Rozwiązanie umowy o pracę bez wypowiedzenia</vt:lpstr>
      <vt:lpstr>Rozwiązanie umowy o pracę bez wypowiedzenia</vt:lpstr>
      <vt:lpstr>Rozwiązanie umowy o pracę bez wypowiedzenia</vt:lpstr>
      <vt:lpstr>Rozwiązanie umowy o pracę bez wypowiedzenia</vt:lpstr>
      <vt:lpstr>Rozwiązanie umowy o pracę bez wypowiedzenia</vt:lpstr>
      <vt:lpstr>Rozwiązanie umowy o pracę bez wypowiedzenia</vt:lpstr>
      <vt:lpstr>Rozwiązanie umowy o pracę bez wypowiedzenia</vt:lpstr>
      <vt:lpstr>Rozwiązanie umowy o pracę bez wypowiedzenia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Rozwiązanie umowy o pracę bez wypowiedzenia</dc:title>
  <dc:creator>borowicz</dc:creator>
  <cp:lastModifiedBy>Jacek Borowicz</cp:lastModifiedBy>
  <cp:revision>6</cp:revision>
  <dcterms:created xsi:type="dcterms:W3CDTF">2014-12-02T11:38:35Z</dcterms:created>
  <dcterms:modified xsi:type="dcterms:W3CDTF">2020-05-11T09:52:27Z</dcterms:modified>
</cp:coreProperties>
</file>