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ójkąt prostokątny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ytuł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7" name="Podtytuł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grpSp>
        <p:nvGrpSpPr>
          <p:cNvPr id="2" name="Grup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Dowolny kształt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Dowolny kształt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Dowolny kształt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Łącznik prostoliniowy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Symbol zastępczy daty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19" name="Symbol zastępczy stopki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Tytuł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7" name="Pag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Pag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8" name="Tytuł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ównani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6" name="Tytuł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8" name="Dowolny kształt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Dowolny kształt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Trójkąt prostokątny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Łącznik prostoliniowy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Pag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Pag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owolny kształt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Dowolny kształt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Trójkąt prostokątny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Łącznik prostoliniowy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ymbol zastępczy tytułu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0" name="Symbol zastępczy tekstu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0" name="Symbol zastępczy daty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F8967AC-CF6C-4928-AA5F-F293F799D33A}" type="datetimeFigureOut">
              <a:rPr lang="pl-PL" smtClean="0"/>
              <a:pPr/>
              <a:t>2015-01-14</a:t>
            </a:fld>
            <a:endParaRPr lang="pl-PL"/>
          </a:p>
        </p:txBody>
      </p:sp>
      <p:sp>
        <p:nvSpPr>
          <p:cNvPr id="22" name="Symbol zastępczy stopki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l-PL"/>
          </a:p>
        </p:txBody>
      </p:sp>
      <p:sp>
        <p:nvSpPr>
          <p:cNvPr id="18" name="Symbol zastępczy numeru slajd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CF67A59-F3D4-4051-ABBD-113FC810D9FF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Zwolnienia grupowe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Dr Jacek Borowicz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xmlns="" val="3416107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sz="3200" b="1" dirty="0" smtClean="0"/>
              <a:t>Rozwiązania </a:t>
            </a:r>
            <a:r>
              <a:rPr lang="pl-PL" sz="3200" b="1" dirty="0"/>
              <a:t>przez pracodawcę </a:t>
            </a:r>
            <a:r>
              <a:rPr lang="pl-PL" sz="3200" b="1" dirty="0" smtClean="0"/>
              <a:t>stosunków </a:t>
            </a:r>
            <a:r>
              <a:rPr lang="pl-PL" sz="3200" b="1" dirty="0"/>
              <a:t>pracy </a:t>
            </a:r>
            <a:r>
              <a:rPr lang="pl-PL" sz="3200" b="1" dirty="0" smtClean="0"/>
              <a:t>w drodze:</a:t>
            </a:r>
          </a:p>
          <a:p>
            <a:pPr marL="109728" indent="0">
              <a:buNone/>
            </a:pPr>
            <a:endParaRPr lang="pl-PL" sz="3200" dirty="0" smtClean="0"/>
          </a:p>
          <a:p>
            <a:pPr algn="r"/>
            <a:r>
              <a:rPr lang="pl-PL" sz="3200" dirty="0" smtClean="0"/>
              <a:t>wypowiedzenia </a:t>
            </a:r>
            <a:r>
              <a:rPr lang="pl-PL" sz="3200" dirty="0"/>
              <a:t>dokonanego </a:t>
            </a:r>
            <a:endParaRPr lang="pl-PL" sz="3200" dirty="0" smtClean="0"/>
          </a:p>
          <a:p>
            <a:pPr marL="109728" indent="0" algn="r">
              <a:buNone/>
            </a:pPr>
            <a:r>
              <a:rPr lang="pl-PL" sz="3200" dirty="0" smtClean="0"/>
              <a:t>przez </a:t>
            </a:r>
            <a:r>
              <a:rPr lang="pl-PL" sz="3200" dirty="0"/>
              <a:t>pracodawcę</a:t>
            </a:r>
            <a:r>
              <a:rPr lang="pl-PL" sz="3200" dirty="0" smtClean="0"/>
              <a:t>,</a:t>
            </a:r>
          </a:p>
          <a:p>
            <a:pPr algn="r"/>
            <a:r>
              <a:rPr lang="pl-PL" sz="3200" dirty="0" smtClean="0"/>
              <a:t>odmowy przyjęcia wypowiedzenia zmieniającego dokonanego przez pracodawcę </a:t>
            </a:r>
          </a:p>
          <a:p>
            <a:pPr algn="r"/>
            <a:r>
              <a:rPr lang="pl-PL" sz="3200" dirty="0" smtClean="0"/>
              <a:t>na </a:t>
            </a:r>
            <a:r>
              <a:rPr lang="pl-PL" sz="3200" dirty="0"/>
              <a:t>mocy porozumienia </a:t>
            </a:r>
            <a:r>
              <a:rPr lang="pl-PL" sz="3200" dirty="0" smtClean="0"/>
              <a:t>stron ale                        z inicjatywy pracodawcy (!!!),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1546746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 algn="ctr">
              <a:buNone/>
            </a:pPr>
            <a:r>
              <a:rPr lang="pl-PL" sz="3200" dirty="0" smtClean="0"/>
              <a:t>ROZWIĄZANIA PRZEZ PRACODAWCĘ STOSUNKÓW PRACY W OKRESIE NIEPRZEKRACZAJĄCYM 30 DNI.</a:t>
            </a:r>
          </a:p>
          <a:p>
            <a:pPr marL="109728" indent="0" algn="ctr">
              <a:buNone/>
            </a:pPr>
            <a:endParaRPr lang="pl-PL" sz="3200" dirty="0"/>
          </a:p>
          <a:p>
            <a:pPr marL="109728" indent="0" algn="r">
              <a:buNone/>
            </a:pPr>
            <a:r>
              <a:rPr lang="pl-PL" sz="3200" i="1" dirty="0" smtClean="0"/>
              <a:t>Jak rozumieć okres 30 dni?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37145447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i="1" dirty="0" smtClean="0"/>
              <a:t>Okres ten </a:t>
            </a:r>
            <a:r>
              <a:rPr lang="pl-PL" i="1" dirty="0"/>
              <a:t>oblicza się na podstawie odpowiednio stosowanego art. 111 k.c. (w związku z art. 300 </a:t>
            </a:r>
            <a:r>
              <a:rPr lang="pl-PL" i="1" dirty="0" err="1"/>
              <a:t>k.p</a:t>
            </a:r>
            <a:r>
              <a:rPr lang="pl-PL" i="1" dirty="0"/>
              <a:t>.), może rozpocząć się w dowolnym dniu miesiąca. </a:t>
            </a:r>
            <a:endParaRPr lang="pl-PL" i="1" dirty="0" smtClean="0"/>
          </a:p>
          <a:p>
            <a:pPr marL="109728" indent="0">
              <a:buNone/>
            </a:pPr>
            <a:r>
              <a:rPr lang="pl-PL" i="1" dirty="0" smtClean="0"/>
              <a:t>Rozpoczyna </a:t>
            </a:r>
            <a:r>
              <a:rPr lang="pl-PL" i="1" dirty="0"/>
              <a:t>się on od daty pierwszego wypowiedzenia.</a:t>
            </a:r>
            <a:br>
              <a:rPr lang="pl-PL" i="1" dirty="0"/>
            </a:br>
            <a:endParaRPr lang="pl-PL" i="1" dirty="0" smtClean="0"/>
          </a:p>
          <a:p>
            <a:pPr marL="109728" indent="0" algn="r">
              <a:buNone/>
            </a:pPr>
            <a:r>
              <a:rPr lang="pl-PL" dirty="0" smtClean="0"/>
              <a:t>wyrok SN z 2013.06.24,</a:t>
            </a:r>
            <a:r>
              <a:rPr lang="pl-PL" dirty="0"/>
              <a:t> II PK 341/12 </a:t>
            </a:r>
          </a:p>
          <a:p>
            <a:pPr marL="109728" indent="0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3144676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l-PL" b="1" dirty="0" smtClean="0"/>
              <a:t>ZWOLNIENIE GRUPOWE </a:t>
            </a:r>
            <a:r>
              <a:rPr lang="pl-PL" b="1" dirty="0" smtClean="0"/>
              <a:t> - GDY </a:t>
            </a:r>
            <a:r>
              <a:rPr lang="pl-PL" b="1" dirty="0" smtClean="0"/>
              <a:t>OBEJMUJE </a:t>
            </a:r>
            <a:r>
              <a:rPr lang="pl-PL" b="1" dirty="0" smtClean="0"/>
              <a:t>               CO </a:t>
            </a:r>
            <a:r>
              <a:rPr lang="pl-PL" b="1" dirty="0" smtClean="0"/>
              <a:t>NAJMNIEJ:</a:t>
            </a:r>
          </a:p>
          <a:p>
            <a:pPr marL="109728" indent="0">
              <a:buNone/>
            </a:pPr>
            <a:r>
              <a:rPr lang="pl-PL" dirty="0" smtClean="0"/>
              <a:t>1</a:t>
            </a:r>
            <a:r>
              <a:rPr lang="pl-PL" dirty="0"/>
              <a:t>) 10 pracowników, gdy pracodawca zatrudnia mniej niż 100 pracowników,</a:t>
            </a:r>
          </a:p>
          <a:p>
            <a:pPr marL="109728" indent="0">
              <a:buNone/>
            </a:pPr>
            <a:r>
              <a:rPr lang="pl-PL" dirty="0"/>
              <a:t>2) 10% pracowników, gdy pracodawca zatrudnia co najmniej 100, jednakże mniej niż 300 pracowników,</a:t>
            </a:r>
          </a:p>
          <a:p>
            <a:pPr marL="109728" indent="0">
              <a:buNone/>
            </a:pPr>
            <a:r>
              <a:rPr lang="pl-PL" dirty="0"/>
              <a:t>3) 30 pracowników, gdy pracodawca zatrudnia co najmniej 300 lub więcej pracowników</a:t>
            </a:r>
          </a:p>
          <a:p>
            <a:pPr marL="109728" indent="0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11988425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dirty="0" smtClean="0"/>
              <a:t>Liczby te obejmują </a:t>
            </a:r>
            <a:r>
              <a:rPr lang="pl-PL" dirty="0"/>
              <a:t>pracowników, z którymi w ramach grupowego zwolnienia następuje rozwiązanie stosunków pracy z inicjatywy pracodawcy na mocy porozumienia stron, </a:t>
            </a:r>
            <a:r>
              <a:rPr lang="pl-PL" b="1" u="sng" dirty="0"/>
              <a:t>jeżeli dotyczy to co najmniej 5 pracowników</a:t>
            </a:r>
            <a:r>
              <a:rPr lang="pl-PL" dirty="0"/>
              <a:t>.</a:t>
            </a:r>
          </a:p>
          <a:p>
            <a:pPr marL="109728" indent="0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33809968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pl-PL" b="1" dirty="0" smtClean="0"/>
              <a:t>ZWOLNIENIE GRUPOWE  - GDY JEDNOCZEŚNIE SPEŁNIONE SĄ PRZESŁANKI CO DO</a:t>
            </a:r>
          </a:p>
          <a:p>
            <a:pPr marL="109728" indent="0" algn="r">
              <a:buNone/>
            </a:pPr>
            <a:endParaRPr lang="pl-PL" b="1" dirty="0" smtClean="0"/>
          </a:p>
          <a:p>
            <a:pPr algn="r"/>
            <a:r>
              <a:rPr lang="pl-PL" dirty="0" smtClean="0"/>
              <a:t>przyczyn zwolnienia</a:t>
            </a:r>
          </a:p>
          <a:p>
            <a:pPr algn="r"/>
            <a:r>
              <a:rPr lang="pl-PL" dirty="0" smtClean="0"/>
              <a:t>ilości zwalnianych pracowników</a:t>
            </a:r>
          </a:p>
          <a:p>
            <a:pPr algn="r"/>
            <a:r>
              <a:rPr lang="pl-PL" dirty="0" smtClean="0"/>
              <a:t>przedziału czasu, w którym odbywa się zwolnienie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157642757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b="1" dirty="0" smtClean="0"/>
          </a:p>
          <a:p>
            <a:pPr marL="109728" indent="0">
              <a:buNone/>
            </a:pPr>
            <a:endParaRPr lang="pl-PL" b="1" dirty="0"/>
          </a:p>
          <a:p>
            <a:pPr marL="109728" indent="0" algn="ctr">
              <a:buNone/>
            </a:pPr>
            <a:r>
              <a:rPr lang="pl-PL" sz="3600" b="1" dirty="0" smtClean="0"/>
              <a:t>ZWOLNIENIE GRUPOWE</a:t>
            </a:r>
          </a:p>
          <a:p>
            <a:pPr marL="109728" indent="0" algn="ctr">
              <a:buNone/>
            </a:pPr>
            <a:r>
              <a:rPr lang="pl-PL" sz="3600" b="1" dirty="0" smtClean="0"/>
              <a:t>Elementy procedury</a:t>
            </a:r>
            <a:endParaRPr lang="pl-PL" sz="3600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3527815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109728" indent="0" algn="ctr">
              <a:buNone/>
            </a:pPr>
            <a:r>
              <a:rPr lang="pl-PL" b="1" dirty="0" smtClean="0"/>
              <a:t>ETAP 1</a:t>
            </a:r>
          </a:p>
          <a:p>
            <a:pPr marL="109728" indent="0" algn="ctr">
              <a:buNone/>
            </a:pPr>
            <a:r>
              <a:rPr lang="pl-PL" b="1" dirty="0"/>
              <a:t>Pracodawca jest </a:t>
            </a:r>
            <a:r>
              <a:rPr lang="pl-PL" b="1" dirty="0" smtClean="0"/>
              <a:t>obowiązany</a:t>
            </a:r>
            <a:endParaRPr lang="pl-PL" b="1" dirty="0"/>
          </a:p>
          <a:p>
            <a:pPr marL="109728" indent="0">
              <a:buNone/>
            </a:pPr>
            <a:r>
              <a:rPr lang="pl-PL" dirty="0" smtClean="0"/>
              <a:t>1/ skonsultować </a:t>
            </a:r>
            <a:r>
              <a:rPr lang="pl-PL" dirty="0"/>
              <a:t>zamiar przeprowadzenia grupowego zwolnienia z</a:t>
            </a:r>
            <a:r>
              <a:rPr lang="pl-PL" dirty="0" smtClean="0"/>
              <a:t> </a:t>
            </a:r>
            <a:r>
              <a:rPr lang="pl-PL" dirty="0"/>
              <a:t>zakładowymi organizacjami związkowymi działającymi u tego </a:t>
            </a:r>
            <a:r>
              <a:rPr lang="pl-PL" dirty="0" smtClean="0"/>
              <a:t>pracodawcy</a:t>
            </a:r>
            <a:r>
              <a:rPr lang="pl-PL" dirty="0"/>
              <a:t> </a:t>
            </a:r>
            <a:r>
              <a:rPr lang="pl-PL" dirty="0" smtClean="0"/>
              <a:t>lub w braku </a:t>
            </a:r>
            <a:r>
              <a:rPr lang="pl-PL" dirty="0" err="1" smtClean="0"/>
              <a:t>z.o.z</a:t>
            </a:r>
            <a:r>
              <a:rPr lang="pl-PL" dirty="0" smtClean="0"/>
              <a:t>. -                       </a:t>
            </a:r>
            <a:r>
              <a:rPr lang="pl-PL" dirty="0" smtClean="0"/>
              <a:t>z </a:t>
            </a:r>
            <a:r>
              <a:rPr lang="pl-PL" dirty="0" smtClean="0"/>
              <a:t>przedstawicielem </a:t>
            </a:r>
            <a:r>
              <a:rPr lang="pl-PL" dirty="0"/>
              <a:t>pracowników wyłonionym w trybie </a:t>
            </a:r>
            <a:r>
              <a:rPr lang="pl-PL" dirty="0" smtClean="0"/>
              <a:t>przyjętym </a:t>
            </a:r>
            <a:r>
              <a:rPr lang="pl-PL" dirty="0"/>
              <a:t>u danego </a:t>
            </a:r>
            <a:r>
              <a:rPr lang="pl-PL" dirty="0" smtClean="0"/>
              <a:t>pracodawcy</a:t>
            </a:r>
          </a:p>
          <a:p>
            <a:pPr marL="109728" indent="0">
              <a:buNone/>
            </a:pPr>
            <a:r>
              <a:rPr lang="pl-PL" b="1" dirty="0" smtClean="0"/>
              <a:t>2/</a:t>
            </a:r>
            <a:r>
              <a:rPr lang="pl-PL" dirty="0"/>
              <a:t> </a:t>
            </a:r>
            <a:r>
              <a:rPr lang="pl-PL" dirty="0" smtClean="0"/>
              <a:t>przekazać </a:t>
            </a:r>
            <a:r>
              <a:rPr lang="pl-PL" dirty="0"/>
              <a:t>na piśmie właściwemu powiatowemu urzędowi pracy </a:t>
            </a:r>
            <a:r>
              <a:rPr lang="pl-PL" dirty="0" smtClean="0"/>
              <a:t>informacje o swoich zamiarach</a:t>
            </a:r>
            <a:endParaRPr lang="pl-PL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38919566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pl-PL" b="1" dirty="0" smtClean="0"/>
              <a:t>ETAP 2</a:t>
            </a:r>
          </a:p>
          <a:p>
            <a:pPr marL="109728" indent="0" algn="ctr">
              <a:buNone/>
            </a:pPr>
            <a:r>
              <a:rPr lang="pl-PL" b="1" dirty="0" smtClean="0"/>
              <a:t>Ustalenia dotyczące zwolnienia grupowego</a:t>
            </a:r>
          </a:p>
          <a:p>
            <a:r>
              <a:rPr lang="pl-PL" dirty="0"/>
              <a:t>p</a:t>
            </a:r>
            <a:r>
              <a:rPr lang="pl-PL" dirty="0" smtClean="0"/>
              <a:t>orozumienie z </a:t>
            </a:r>
            <a:r>
              <a:rPr lang="pl-PL" dirty="0" err="1" smtClean="0"/>
              <a:t>z.o.z</a:t>
            </a:r>
            <a:r>
              <a:rPr lang="pl-PL" dirty="0" smtClean="0"/>
              <a:t>., </a:t>
            </a:r>
            <a:r>
              <a:rPr lang="pl-PL" dirty="0" smtClean="0"/>
              <a:t>albo</a:t>
            </a:r>
          </a:p>
          <a:p>
            <a:r>
              <a:rPr lang="pl-PL" dirty="0" smtClean="0"/>
              <a:t>regulamin wydany przez pracodawcę w razie braku porozumienia z </a:t>
            </a:r>
            <a:r>
              <a:rPr lang="pl-PL" dirty="0" err="1" smtClean="0"/>
              <a:t>z.o.z</a:t>
            </a:r>
            <a:r>
              <a:rPr lang="pl-PL" dirty="0" smtClean="0"/>
              <a:t>., </a:t>
            </a:r>
            <a:r>
              <a:rPr lang="pl-PL" dirty="0" smtClean="0"/>
              <a:t>lub</a:t>
            </a:r>
          </a:p>
          <a:p>
            <a:r>
              <a:rPr lang="pl-PL" dirty="0" smtClean="0"/>
              <a:t>regulamin </a:t>
            </a:r>
            <a:r>
              <a:rPr lang="pl-PL" dirty="0"/>
              <a:t>wydany przez </a:t>
            </a:r>
            <a:r>
              <a:rPr lang="pl-PL" dirty="0" smtClean="0"/>
              <a:t>pracodawcę w </a:t>
            </a:r>
            <a:r>
              <a:rPr lang="pl-PL" dirty="0"/>
              <a:t>razie braku </a:t>
            </a:r>
            <a:r>
              <a:rPr lang="pl-PL" dirty="0" err="1" smtClean="0"/>
              <a:t>z.o.z</a:t>
            </a:r>
            <a:r>
              <a:rPr lang="pl-PL" dirty="0" smtClean="0"/>
              <a:t>. </a:t>
            </a:r>
            <a:r>
              <a:rPr lang="pl-PL" dirty="0"/>
              <a:t>po konsultacji </a:t>
            </a:r>
            <a:r>
              <a:rPr lang="pl-PL" dirty="0" smtClean="0"/>
              <a:t>                                     z </a:t>
            </a:r>
            <a:r>
              <a:rPr lang="pl-PL" dirty="0"/>
              <a:t>przedstawicielami pracowników wyłonionymi w trybie przyjętym u danego </a:t>
            </a:r>
            <a:r>
              <a:rPr lang="pl-PL" dirty="0" smtClean="0"/>
              <a:t>pracodawcy </a:t>
            </a:r>
          </a:p>
          <a:p>
            <a:pPr marL="109728" indent="0">
              <a:buNone/>
            </a:pPr>
            <a:endParaRPr lang="pl-PL" dirty="0"/>
          </a:p>
          <a:p>
            <a:pPr marL="109728" indent="0" algn="ctr">
              <a:buNone/>
            </a:pPr>
            <a:endParaRPr lang="pl-PL" b="1" dirty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9839904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ETAP 3</a:t>
            </a:r>
            <a:endParaRPr lang="pl-PL" b="1" dirty="0"/>
          </a:p>
          <a:p>
            <a:pPr marL="109728" indent="0" algn="ctr">
              <a:buNone/>
            </a:pPr>
            <a:r>
              <a:rPr lang="pl-PL" b="1" dirty="0" smtClean="0"/>
              <a:t>Notyfikacja </a:t>
            </a:r>
          </a:p>
          <a:p>
            <a:pPr marL="109728" indent="0" algn="just">
              <a:buNone/>
            </a:pPr>
            <a:r>
              <a:rPr lang="pl-PL" dirty="0" smtClean="0"/>
              <a:t>Pracodawca zawiadamia </a:t>
            </a:r>
            <a:r>
              <a:rPr lang="pl-PL" dirty="0"/>
              <a:t>na piśmie właściwy powiatowy urząd pracy o przyjętych ustaleniach dotyczących grupowego zwolnienia</a:t>
            </a:r>
            <a:endParaRPr lang="pl-PL" b="1" dirty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904499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USTAWA</a:t>
            </a:r>
            <a:endParaRPr lang="pl-PL" dirty="0"/>
          </a:p>
          <a:p>
            <a:pPr marL="109728" indent="0" algn="ctr">
              <a:buNone/>
            </a:pPr>
            <a:r>
              <a:rPr lang="pl-PL" dirty="0"/>
              <a:t>z dnia 13 marca 2003 r.</a:t>
            </a:r>
          </a:p>
          <a:p>
            <a:pPr marL="109728" indent="0" algn="ctr">
              <a:buNone/>
            </a:pPr>
            <a:r>
              <a:rPr lang="pl-PL" b="1" dirty="0"/>
              <a:t>o szczególnych zasadach rozwiązywania z pracownikami stosunków pracy z przyczyn </a:t>
            </a:r>
            <a:r>
              <a:rPr lang="pl-PL" b="1" dirty="0" smtClean="0"/>
              <a:t>niedotyczących pracowników</a:t>
            </a:r>
          </a:p>
          <a:p>
            <a:pPr marL="109728" indent="0" algn="ctr">
              <a:buNone/>
            </a:pPr>
            <a:r>
              <a:rPr lang="pl-PL" b="1" dirty="0" smtClean="0"/>
              <a:t>(Dz.U.2003.90.844 ze zm.)</a:t>
            </a:r>
            <a:endParaRPr lang="pl-PL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73432991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b="1" dirty="0" smtClean="0"/>
              <a:t>ETAP  4</a:t>
            </a:r>
            <a:endParaRPr lang="pl-PL" b="1" dirty="0"/>
          </a:p>
          <a:p>
            <a:pPr marL="109728" indent="0" algn="ctr">
              <a:buNone/>
            </a:pPr>
            <a:r>
              <a:rPr lang="pl-PL" b="1" dirty="0" smtClean="0"/>
              <a:t>Rozpoczęcie planowanych zwolnień</a:t>
            </a:r>
          </a:p>
          <a:p>
            <a:pPr marL="109728" indent="0" algn="ctr">
              <a:buNone/>
            </a:pPr>
            <a:endParaRPr lang="pl-PL" b="1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160466844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>
              <a:buNone/>
            </a:pPr>
            <a:r>
              <a:rPr lang="pl-PL" b="1" dirty="0" smtClean="0"/>
              <a:t>ODPRAWA PIENIĘŻNA</a:t>
            </a:r>
          </a:p>
          <a:p>
            <a:pPr marL="109728" indent="0" algn="ctr">
              <a:buNone/>
            </a:pPr>
            <a:endParaRPr lang="pl-PL" b="1" dirty="0"/>
          </a:p>
          <a:p>
            <a:pPr algn="r"/>
            <a:r>
              <a:rPr lang="pl-PL" dirty="0" smtClean="0"/>
              <a:t>z tytułu zwolnienia grupowego</a:t>
            </a:r>
          </a:p>
          <a:p>
            <a:pPr algn="r"/>
            <a:r>
              <a:rPr lang="pl-PL" dirty="0"/>
              <a:t>b</a:t>
            </a:r>
            <a:r>
              <a:rPr lang="pl-PL" dirty="0" smtClean="0"/>
              <a:t>ez względu na to czy zwalniany pracownik ma równoległe zatrudnienie u innego pracodawcy</a:t>
            </a:r>
          </a:p>
          <a:p>
            <a:pPr algn="r"/>
            <a:r>
              <a:rPr lang="pl-PL" dirty="0"/>
              <a:t>bez względu na to czy </a:t>
            </a:r>
            <a:r>
              <a:rPr lang="pl-PL" dirty="0" smtClean="0"/>
              <a:t>zwalniany pracownik ma inne źródła utrzymana </a:t>
            </a:r>
          </a:p>
          <a:p>
            <a:pPr marL="109728" indent="0" algn="ctr">
              <a:buNone/>
            </a:pPr>
            <a:endParaRPr lang="pl-PL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15180548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pl-PL" b="1" dirty="0" smtClean="0"/>
          </a:p>
          <a:p>
            <a:pPr marL="109728" indent="0" algn="ctr">
              <a:buNone/>
            </a:pPr>
            <a:r>
              <a:rPr lang="pl-PL" sz="4000" b="1" dirty="0" smtClean="0"/>
              <a:t>ZWOLNIENIE GRUPOWE </a:t>
            </a:r>
          </a:p>
          <a:p>
            <a:pPr marL="109728" indent="0" algn="ctr">
              <a:buNone/>
            </a:pPr>
            <a:r>
              <a:rPr lang="pl-PL" sz="4000" b="1" dirty="0" smtClean="0"/>
              <a:t>Elementy definicyjne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19298438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pl-PL" dirty="0" smtClean="0"/>
          </a:p>
          <a:p>
            <a:pPr marL="109728" indent="0" algn="ctr">
              <a:buNone/>
            </a:pPr>
            <a:endParaRPr lang="pl-PL" sz="3200" dirty="0" smtClean="0"/>
          </a:p>
          <a:p>
            <a:pPr marL="109728" indent="0" algn="ctr">
              <a:buNone/>
            </a:pPr>
            <a:endParaRPr lang="pl-PL" sz="3200" dirty="0"/>
          </a:p>
          <a:p>
            <a:pPr marL="109728" indent="0" algn="ctr">
              <a:buNone/>
            </a:pPr>
            <a:r>
              <a:rPr lang="pl-PL" sz="3200" dirty="0" smtClean="0"/>
              <a:t>PRACODAWCA ZATRUDNIAJĄCY                CO NAJMNIEJ 20 PRACOWNIKÓW</a:t>
            </a:r>
          </a:p>
          <a:p>
            <a:pPr marL="109728" indent="0" algn="ctr">
              <a:buNone/>
            </a:pPr>
            <a:endParaRPr lang="pl-PL" sz="3200" b="1" dirty="0"/>
          </a:p>
          <a:p>
            <a:pPr marL="109728" indent="0" algn="ctr">
              <a:buNone/>
            </a:pPr>
            <a:endParaRPr lang="pl-PL" sz="3200" b="1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4136739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109728" indent="0" algn="ctr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sz="3200" b="1" dirty="0" smtClean="0"/>
              <a:t>Co </a:t>
            </a:r>
            <a:r>
              <a:rPr lang="pl-PL" sz="3200" b="1" dirty="0"/>
              <a:t>najmniej 20 </a:t>
            </a:r>
            <a:r>
              <a:rPr lang="pl-PL" sz="3200" b="1" dirty="0" smtClean="0"/>
              <a:t>pracowników bez względu na:</a:t>
            </a:r>
          </a:p>
          <a:p>
            <a:pPr algn="r"/>
            <a:r>
              <a:rPr lang="pl-PL" sz="3200" b="1" dirty="0" smtClean="0"/>
              <a:t> </a:t>
            </a:r>
            <a:r>
              <a:rPr lang="pl-PL" sz="3200" dirty="0" smtClean="0"/>
              <a:t>podstawę nawiązania stosunku pracy (wyjątek – mianowanie!)</a:t>
            </a:r>
          </a:p>
          <a:p>
            <a:pPr algn="r"/>
            <a:r>
              <a:rPr lang="pl-PL" sz="3200" dirty="0" smtClean="0"/>
              <a:t>terminowość/ </a:t>
            </a:r>
            <a:r>
              <a:rPr lang="pl-PL" sz="3200" dirty="0" err="1" smtClean="0"/>
              <a:t>bezterminowść</a:t>
            </a:r>
            <a:r>
              <a:rPr lang="pl-PL" sz="3200" dirty="0" smtClean="0"/>
              <a:t> zatrudnienia</a:t>
            </a:r>
          </a:p>
          <a:p>
            <a:pPr algn="r"/>
            <a:r>
              <a:rPr lang="pl-PL" sz="3200" dirty="0" smtClean="0"/>
              <a:t>wymiar czasu pracy</a:t>
            </a:r>
          </a:p>
          <a:p>
            <a:pPr algn="r"/>
            <a:r>
              <a:rPr lang="pl-PL" sz="3200" dirty="0"/>
              <a:t>f</a:t>
            </a:r>
            <a:r>
              <a:rPr lang="pl-PL" sz="3200" dirty="0" smtClean="0"/>
              <a:t>aktyczne wykonywanie / niewykonywanie zatrudnienia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914891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endParaRPr lang="pl-PL" dirty="0" smtClean="0"/>
          </a:p>
          <a:p>
            <a:pPr marL="109728" indent="0" algn="ctr">
              <a:buNone/>
            </a:pPr>
            <a:endParaRPr lang="pl-PL" sz="3200" dirty="0" smtClean="0"/>
          </a:p>
          <a:p>
            <a:pPr marL="109728" indent="0" algn="ctr">
              <a:buNone/>
            </a:pPr>
            <a:r>
              <a:rPr lang="pl-PL" sz="3200" dirty="0" smtClean="0"/>
              <a:t>PRZYCZYNY NIEDOTYCZĄCE PRACOWNIKÓW</a:t>
            </a: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2011672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sz="3200" b="1" dirty="0" smtClean="0"/>
              <a:t>PRZYCZYNY:</a:t>
            </a:r>
          </a:p>
          <a:p>
            <a:pPr algn="r"/>
            <a:r>
              <a:rPr lang="pl-PL" sz="3200" dirty="0" smtClean="0"/>
              <a:t>nie związane z osobą pracownika</a:t>
            </a:r>
          </a:p>
          <a:p>
            <a:pPr algn="r"/>
            <a:r>
              <a:rPr lang="pl-PL" sz="3200" dirty="0" smtClean="0"/>
              <a:t>nie </a:t>
            </a:r>
            <a:r>
              <a:rPr lang="pl-PL" sz="3200" dirty="0"/>
              <a:t>związane </a:t>
            </a:r>
            <a:r>
              <a:rPr lang="pl-PL" sz="3200" dirty="0" smtClean="0"/>
              <a:t>ze sposobem </a:t>
            </a:r>
            <a:r>
              <a:rPr lang="pl-PL" sz="3200" dirty="0" smtClean="0"/>
              <a:t>wykonywania </a:t>
            </a:r>
            <a:r>
              <a:rPr lang="pl-PL" sz="3200" dirty="0" smtClean="0"/>
              <a:t>pracy przez pracownika</a:t>
            </a:r>
            <a:endParaRPr lang="pl-PL" sz="3200" dirty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01794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 algn="just">
              <a:buNone/>
            </a:pPr>
            <a:r>
              <a:rPr lang="pl-PL" i="1" dirty="0" smtClean="0"/>
              <a:t>W razie sporu pracownik ma </a:t>
            </a:r>
            <a:r>
              <a:rPr lang="pl-PL" i="1" dirty="0"/>
              <a:t>udowodnić, że rozwiązanie stosunku pracy nastąpiło z przyczyn jego niedotyczących a nie musi wykazywać, że były to przyczyny leżące po stronie </a:t>
            </a:r>
            <a:r>
              <a:rPr lang="pl-PL" i="1" dirty="0" smtClean="0"/>
              <a:t>pracodawcy</a:t>
            </a:r>
          </a:p>
          <a:p>
            <a:pPr marL="109728" indent="0">
              <a:buNone/>
            </a:pPr>
            <a:endParaRPr lang="pl-PL" dirty="0"/>
          </a:p>
          <a:p>
            <a:pPr marL="109728" indent="0" algn="r">
              <a:buNone/>
            </a:pPr>
            <a:r>
              <a:rPr lang="pl-PL" dirty="0"/>
              <a:t>wyrok SN z 2011.03.24,  PK 185/10</a:t>
            </a:r>
          </a:p>
          <a:p>
            <a:pPr marL="109728" indent="0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</p:spTree>
    <p:extLst>
      <p:ext uri="{BB962C8B-B14F-4D97-AF65-F5344CB8AC3E}">
        <p14:creationId xmlns:p14="http://schemas.microsoft.com/office/powerpoint/2010/main" xmlns="" val="24386638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endParaRPr lang="pl-PL" dirty="0" smtClean="0"/>
          </a:p>
          <a:p>
            <a:pPr marL="109728" indent="0" algn="ctr">
              <a:buNone/>
            </a:pPr>
            <a:r>
              <a:rPr lang="pl-PL" b="1" dirty="0" smtClean="0"/>
              <a:t>PRZYCZYNY DOTYCZĄCE PRACODAWCY</a:t>
            </a:r>
          </a:p>
          <a:p>
            <a:pPr marL="109728" indent="0" algn="ctr">
              <a:buNone/>
            </a:pPr>
            <a:r>
              <a:rPr lang="pl-PL" b="1" dirty="0"/>
              <a:t>WYNIKAJĄCE </a:t>
            </a:r>
            <a:r>
              <a:rPr lang="pl-PL" b="1" dirty="0" smtClean="0"/>
              <a:t>Z JEGO</a:t>
            </a:r>
          </a:p>
          <a:p>
            <a:pPr marL="109728" indent="0">
              <a:buNone/>
            </a:pPr>
            <a:endParaRPr lang="pl-PL" dirty="0" smtClean="0"/>
          </a:p>
          <a:p>
            <a:pPr marL="109728" indent="0">
              <a:buNone/>
            </a:pPr>
            <a:r>
              <a:rPr lang="pl-PL" dirty="0" smtClean="0"/>
              <a:t>     DZIAŁAŃ</a:t>
            </a:r>
          </a:p>
          <a:p>
            <a:pPr marL="109728" indent="0">
              <a:buNone/>
            </a:pPr>
            <a:r>
              <a:rPr lang="pl-PL" dirty="0" smtClean="0"/>
              <a:t> PLANOWANYCH </a:t>
            </a:r>
          </a:p>
          <a:p>
            <a:pPr marL="109728" indent="0">
              <a:buNone/>
            </a:pPr>
            <a:endParaRPr lang="pl-PL" dirty="0"/>
          </a:p>
          <a:p>
            <a:pPr marL="109728" indent="0" algn="r">
              <a:buNone/>
            </a:pPr>
            <a:r>
              <a:rPr lang="pl-PL" dirty="0" smtClean="0"/>
              <a:t>DZIAŁAŃ WYMUSZONYCH PRZEZ OKOLICZNOŚCI ZEWNĘTRZNE</a:t>
            </a:r>
          </a:p>
          <a:p>
            <a:pPr marL="109728" indent="0">
              <a:buNone/>
            </a:pPr>
            <a:endParaRPr lang="pl-PL" dirty="0" smtClean="0"/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pl-PL" sz="2800" i="1" u="sng" dirty="0" smtClean="0"/>
              <a:t>Zwolnienia grupowe</a:t>
            </a:r>
            <a:endParaRPr lang="pl-PL" sz="2800" i="1" u="sng" dirty="0"/>
          </a:p>
        </p:txBody>
      </p:sp>
      <p:sp>
        <p:nvSpPr>
          <p:cNvPr id="4" name="Elipsa 3"/>
          <p:cNvSpPr/>
          <p:nvPr/>
        </p:nvSpPr>
        <p:spPr>
          <a:xfrm>
            <a:off x="467544" y="3034145"/>
            <a:ext cx="3312368" cy="1546983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5" name="Elipsa 4"/>
          <p:cNvSpPr/>
          <p:nvPr/>
        </p:nvSpPr>
        <p:spPr>
          <a:xfrm>
            <a:off x="2915816" y="4142509"/>
            <a:ext cx="6048672" cy="202279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cxnSp>
        <p:nvCxnSpPr>
          <p:cNvPr id="7" name="Łącznik prosty ze strzałką 6"/>
          <p:cNvCxnSpPr/>
          <p:nvPr/>
        </p:nvCxnSpPr>
        <p:spPr>
          <a:xfrm flipH="1">
            <a:off x="3563888" y="2852936"/>
            <a:ext cx="1152128" cy="43204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Łącznik prosty ze strzałką 8"/>
          <p:cNvCxnSpPr/>
          <p:nvPr/>
        </p:nvCxnSpPr>
        <p:spPr>
          <a:xfrm>
            <a:off x="4716016" y="2852936"/>
            <a:ext cx="1656184" cy="122413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825792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ol">
  <a:themeElements>
    <a:clrScheme name="Hol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Hol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Hol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72</TotalTime>
  <Words>520</Words>
  <Application>Microsoft Office PowerPoint</Application>
  <PresentationFormat>Pokaz na ekranie (4:3)</PresentationFormat>
  <Paragraphs>116</Paragraphs>
  <Slides>21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Hol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  <vt:lpstr>Zwolnienia grupowe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Zwolnienia grupowe</dc:title>
  <dc:creator>Jacek</dc:creator>
  <cp:lastModifiedBy>borowicz</cp:lastModifiedBy>
  <cp:revision>8</cp:revision>
  <dcterms:created xsi:type="dcterms:W3CDTF">2015-01-13T16:46:12Z</dcterms:created>
  <dcterms:modified xsi:type="dcterms:W3CDTF">2015-01-14T06:55:38Z</dcterms:modified>
</cp:coreProperties>
</file>