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140" r:id="rId1"/>
  </p:sldMasterIdLst>
  <p:notesMasterIdLst>
    <p:notesMasterId r:id="rId23"/>
  </p:notesMasterIdLst>
  <p:handoutMasterIdLst>
    <p:handoutMasterId r:id="rId24"/>
  </p:handoutMasterIdLst>
  <p:sldIdLst>
    <p:sldId id="339" r:id="rId2"/>
    <p:sldId id="317" r:id="rId3"/>
    <p:sldId id="366" r:id="rId4"/>
    <p:sldId id="368" r:id="rId5"/>
    <p:sldId id="372" r:id="rId6"/>
    <p:sldId id="381" r:id="rId7"/>
    <p:sldId id="385" r:id="rId8"/>
    <p:sldId id="384" r:id="rId9"/>
    <p:sldId id="319" r:id="rId10"/>
    <p:sldId id="371" r:id="rId11"/>
    <p:sldId id="374" r:id="rId12"/>
    <p:sldId id="382" r:id="rId13"/>
    <p:sldId id="383" r:id="rId14"/>
    <p:sldId id="326" r:id="rId15"/>
    <p:sldId id="352" r:id="rId16"/>
    <p:sldId id="356" r:id="rId17"/>
    <p:sldId id="359" r:id="rId18"/>
    <p:sldId id="363" r:id="rId19"/>
    <p:sldId id="364" r:id="rId20"/>
    <p:sldId id="361" r:id="rId21"/>
    <p:sldId id="377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798" autoAdjust="0"/>
  </p:normalViewPr>
  <p:slideViewPr>
    <p:cSldViewPr>
      <p:cViewPr varScale="1">
        <p:scale>
          <a:sx n="48" d="100"/>
          <a:sy n="48" d="100"/>
        </p:scale>
        <p:origin x="-1128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2" d="100"/>
        <a:sy n="92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80422-0A7D-4B51-940C-2685324FD4A1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CEA30-67D1-40FE-AFF1-76CF155CD73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679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557BC-75FE-4034-AD5E-155D0E1978C5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77F8-B329-4140-82AB-1ACD4493B2E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022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77F8-B329-4140-82AB-1ACD4493B2E1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659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7504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75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67820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60043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472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8923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3710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13312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2551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6018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9189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B06A-F3ED-48CC-92B2-94228C6EB513}" type="datetimeFigureOut">
              <a:rPr lang="pl-PL" smtClean="0"/>
              <a:pPr/>
              <a:t>2015-04-11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1E51E-9CC1-44B5-B478-1491F164E67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400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83768" y="2132856"/>
            <a:ext cx="3672408" cy="23042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Ćwiczenia </a:t>
            </a:r>
            <a:r>
              <a:rPr lang="pl-PL" b="1" dirty="0"/>
              <a:t> </a:t>
            </a:r>
            <a:r>
              <a:rPr lang="pl-PL" b="1" dirty="0" smtClean="0"/>
              <a:t>I </a:t>
            </a:r>
          </a:p>
          <a:p>
            <a:pPr algn="ctr"/>
            <a:endParaRPr lang="pl-PL" b="1" dirty="0"/>
          </a:p>
          <a:p>
            <a:pPr algn="ctr"/>
            <a:endParaRPr lang="pl-PL" dirty="0"/>
          </a:p>
          <a:p>
            <a:pPr algn="ctr"/>
            <a:r>
              <a:rPr lang="pl-PL" dirty="0" smtClean="0"/>
              <a:t>dr Katarzyna Łucarz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82050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Miejsce popełnienia czynu zabronionego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/>
              <a:t>Zgodnie z art. </a:t>
            </a:r>
            <a:r>
              <a:rPr lang="pl-PL" sz="2400" dirty="0" smtClean="0"/>
              <a:t>3 </a:t>
            </a:r>
            <a:r>
              <a:rPr lang="pl-PL" sz="2400" dirty="0" smtClean="0"/>
              <a:t>§ 1  </a:t>
            </a:r>
            <a:r>
              <a:rPr lang="pl-PL" sz="2400" dirty="0" err="1" smtClean="0"/>
              <a:t>k.k.s</a:t>
            </a:r>
            <a:r>
              <a:rPr lang="pl-PL" sz="2400" dirty="0" smtClean="0"/>
              <a:t>.  </a:t>
            </a:r>
            <a:r>
              <a:rPr lang="pl-PL" sz="2400" dirty="0" smtClean="0"/>
              <a:t>miejscem popełnienia czynu zabronionego  jako </a:t>
            </a:r>
            <a:r>
              <a:rPr lang="pl-PL" sz="2400" dirty="0" smtClean="0"/>
              <a:t>przestępstwo i wykroczenie skarbowe jest </a:t>
            </a:r>
            <a:r>
              <a:rPr lang="pl-PL" sz="2400" dirty="0" smtClean="0"/>
              <a:t>:</a:t>
            </a:r>
          </a:p>
          <a:p>
            <a:pPr marL="0" indent="0">
              <a:buNone/>
            </a:pPr>
            <a:r>
              <a:rPr lang="pl-PL" sz="2400" dirty="0" smtClean="0"/>
              <a:t>1) miejsce działania sprawcy;</a:t>
            </a:r>
          </a:p>
          <a:p>
            <a:pPr marL="0" indent="0">
              <a:buNone/>
            </a:pPr>
            <a:r>
              <a:rPr lang="pl-PL" sz="2400" dirty="0" smtClean="0"/>
              <a:t>2) miejsce zaniechania działania, do którego sprawca był zobowiązany; </a:t>
            </a:r>
          </a:p>
          <a:p>
            <a:pPr marL="0" indent="0">
              <a:buNone/>
            </a:pPr>
            <a:r>
              <a:rPr lang="pl-PL" sz="2400" dirty="0" smtClean="0"/>
              <a:t>3) miejsce wystąpienia skutku stanowiącego znamię czynu zabronionego; </a:t>
            </a:r>
          </a:p>
          <a:p>
            <a:pPr marL="0" indent="0">
              <a:buNone/>
            </a:pPr>
            <a:r>
              <a:rPr lang="pl-PL" sz="2400" dirty="0" smtClean="0"/>
              <a:t>4) miejsce, gdzie skutek ten według zamiaru sprawcy miał wystąpić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Przepis ten wyraża zasadę wszędobylstwa lub </a:t>
            </a:r>
            <a:r>
              <a:rPr lang="pl-PL" sz="2400" dirty="0" err="1" smtClean="0"/>
              <a:t>wielomiejscowości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64321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/>
              <a:t>Dlaczego określenie miejsca popełnienia czynu zabronionego jest istotne?</a:t>
            </a:r>
            <a:endParaRPr lang="pl-PL" sz="2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 fontScale="55000" lnSpcReduction="20000"/>
          </a:bodyPr>
          <a:lstStyle/>
          <a:p>
            <a:pPr marL="64008" indent="0">
              <a:buNone/>
            </a:pPr>
            <a:r>
              <a:rPr lang="pl-PL" dirty="0" smtClean="0"/>
              <a:t>Z powodu ustalenia właściwości miejscowej organów wymiaru sprawiedliwości</a:t>
            </a:r>
          </a:p>
          <a:p>
            <a:pPr>
              <a:buFontTx/>
              <a:buChar char="-"/>
            </a:pPr>
            <a:endParaRPr lang="pl-PL" dirty="0" smtClean="0"/>
          </a:p>
          <a:p>
            <a:pPr marL="64008" indent="0">
              <a:buNone/>
            </a:pPr>
            <a:r>
              <a:rPr lang="pl-PL" dirty="0"/>
              <a:t>Art. 31 </a:t>
            </a:r>
            <a:r>
              <a:rPr lang="pl-PL" dirty="0" smtClean="0"/>
              <a:t>k.p.k. </a:t>
            </a:r>
            <a:r>
              <a:rPr lang="pl-PL" dirty="0"/>
              <a:t>mówi, że sądem właściwym miejscowo do rozpoznania sprawy jest sąd, w którego okręgu popełniono </a:t>
            </a:r>
            <a:r>
              <a:rPr lang="pl-PL" dirty="0" smtClean="0"/>
              <a:t>przestępstwo. Jeżeli </a:t>
            </a:r>
            <a:r>
              <a:rPr lang="pl-PL" dirty="0"/>
              <a:t>przestępstwo popełniono w okręgu kilku sądów, to właściwy miejscowo będzie sąd, w okręgu którego najpierw </a:t>
            </a:r>
            <a:r>
              <a:rPr lang="pl-PL" dirty="0" smtClean="0"/>
              <a:t>wszczęto </a:t>
            </a:r>
            <a:r>
              <a:rPr lang="pl-PL" dirty="0"/>
              <a:t>postępowanie przygotowawcze.</a:t>
            </a:r>
          </a:p>
          <a:p>
            <a:endParaRPr lang="pl-PL" dirty="0" smtClean="0"/>
          </a:p>
          <a:p>
            <a:pPr marL="64008" indent="0">
              <a:buNone/>
            </a:pPr>
            <a:r>
              <a:rPr lang="pl-PL" dirty="0"/>
              <a:t>J</a:t>
            </a:r>
            <a:r>
              <a:rPr lang="pl-PL" dirty="0" smtClean="0"/>
              <a:t>eżeli </a:t>
            </a:r>
            <a:r>
              <a:rPr lang="pl-PL" dirty="0"/>
              <a:t>przestępstwo zostało popełnione na polskim statku wodnym lub powietrznym, to właściwym miejscowo sądem będzie sąd macierzystego portu statku</a:t>
            </a:r>
            <a:r>
              <a:rPr lang="pl-PL" dirty="0" smtClean="0"/>
              <a:t>.</a:t>
            </a:r>
          </a:p>
          <a:p>
            <a:pPr marL="64008" indent="0">
              <a:buNone/>
            </a:pPr>
            <a:endParaRPr lang="pl-PL" dirty="0"/>
          </a:p>
          <a:p>
            <a:pPr marL="64008" indent="0">
              <a:buNone/>
            </a:pPr>
            <a:r>
              <a:rPr lang="pl-PL" dirty="0"/>
              <a:t>J</a:t>
            </a:r>
            <a:r>
              <a:rPr lang="pl-PL" dirty="0" smtClean="0"/>
              <a:t>eżeli </a:t>
            </a:r>
            <a:r>
              <a:rPr lang="pl-PL" dirty="0"/>
              <a:t>nie można ustalić miejsca popełnienia przestępstwa</a:t>
            </a:r>
            <a:r>
              <a:rPr lang="pl-PL" dirty="0" smtClean="0"/>
              <a:t>?</a:t>
            </a:r>
          </a:p>
          <a:p>
            <a:pPr marL="64008" indent="0">
              <a:buNone/>
            </a:pPr>
            <a:r>
              <a:rPr lang="pl-PL" dirty="0" smtClean="0"/>
              <a:t> </a:t>
            </a:r>
            <a:endParaRPr lang="pl-PL" dirty="0"/>
          </a:p>
          <a:p>
            <a:pPr marL="64008" indent="0">
              <a:buNone/>
            </a:pPr>
            <a:r>
              <a:rPr lang="pl-PL" dirty="0"/>
              <a:t>Wówczas właściwy miejscowo będzie sąd, w okręgu którego:</a:t>
            </a:r>
          </a:p>
          <a:p>
            <a:r>
              <a:rPr lang="pl-PL" dirty="0" smtClean="0"/>
              <a:t> </a:t>
            </a:r>
            <a:r>
              <a:rPr lang="pl-PL" dirty="0"/>
              <a:t>ujawniono przestępstwo</a:t>
            </a:r>
          </a:p>
          <a:p>
            <a:r>
              <a:rPr lang="pl-PL" dirty="0" smtClean="0"/>
              <a:t> </a:t>
            </a:r>
            <a:r>
              <a:rPr lang="pl-PL" dirty="0"/>
              <a:t>ujęto oskarżonego</a:t>
            </a:r>
          </a:p>
          <a:p>
            <a:r>
              <a:rPr lang="pl-PL" dirty="0" smtClean="0"/>
              <a:t>oskarżony </a:t>
            </a:r>
            <a:r>
              <a:rPr lang="pl-PL" dirty="0"/>
              <a:t>przed popełnieniem przestępstwa stale </a:t>
            </a:r>
            <a:r>
              <a:rPr lang="pl-PL" dirty="0" smtClean="0"/>
              <a:t>przebywał niezależnie </a:t>
            </a:r>
            <a:r>
              <a:rPr lang="pl-PL" dirty="0"/>
              <a:t>od tego, gdzie najpierw wszczęto postępowanie </a:t>
            </a:r>
            <a:r>
              <a:rPr lang="pl-PL" dirty="0" smtClean="0"/>
              <a:t>przygotowawcze (art. 32 k.p.k.)</a:t>
            </a:r>
            <a:endParaRPr lang="pl-PL" dirty="0"/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345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Temporalne obowiązywanie prawa karnego skarbowego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 smtClean="0"/>
              <a:t>Zgodnie </a:t>
            </a:r>
            <a:r>
              <a:rPr lang="pl-PL" dirty="0"/>
              <a:t>z art. 1 § 1 </a:t>
            </a:r>
            <a:r>
              <a:rPr lang="pl-PL" dirty="0" err="1"/>
              <a:t>k.k.s</a:t>
            </a:r>
            <a:r>
              <a:rPr lang="pl-PL" dirty="0"/>
              <a:t>. odpowiedzialności karnej skarbowej podlega ten, kto dopuszcza się czynu zabronionego przez ustawę obowiązującą w czasie jego </a:t>
            </a:r>
            <a:r>
              <a:rPr lang="pl-PL" dirty="0" smtClean="0"/>
              <a:t>popełnienia. 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Czas obowiązywania ustawy to przedział mieszczący się pomiędzy dwoma zdarzeniami:</a:t>
            </a:r>
          </a:p>
          <a:p>
            <a:pPr marL="0" indent="0">
              <a:buNone/>
            </a:pPr>
            <a:r>
              <a:rPr lang="pl-PL" dirty="0"/>
              <a:t>a)  pierwsze stanowi wejście w życie,</a:t>
            </a:r>
          </a:p>
          <a:p>
            <a:pPr marL="0" indent="0">
              <a:buNone/>
            </a:pPr>
            <a:r>
              <a:rPr lang="pl-PL" dirty="0"/>
              <a:t>ustawa nie może wejść w życie wcześniej niż z dniem jej ogłoszenia, czyli podania do wiadomości publicznej (art. 88 ust.1 Konstytucji RP z 1997 r.). Z koeli na mocy ustawy z 20 lipca 2000 o ogłoszeniu aktów normatywnych i niektórych innych aktów prawnych (Dz. U. Nr 62, poz. 718 z </a:t>
            </a:r>
            <a:r>
              <a:rPr lang="pl-PL" dirty="0" err="1"/>
              <a:t>późn</a:t>
            </a:r>
            <a:r>
              <a:rPr lang="pl-PL" dirty="0"/>
              <a:t>. zm.) akty normatywne zawierające przepisy powszechnie obowiązujące ogłaszane w dziennikach urzędowych wchodzą w życie po upływie 14 dni od ich ogłoszenia, chyba że dany akt normatywny określa termin dłuższy. 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b) drugi zaś uchylenie, które oznacza utratę mocy obowiązującej,</a:t>
            </a:r>
          </a:p>
          <a:p>
            <a:pPr marL="0" indent="0">
              <a:buNone/>
            </a:pPr>
            <a:r>
              <a:rPr lang="pl-PL" dirty="0"/>
              <a:t>regułą jest zasada, iż ustawa późniejsza uchyla ustawę wcześniejszą wchodząc w jej miejsce. Zwykle bowiem ustawy nie podają końcowego terminu swego obowiązywania (wyjątkiem są ustawy epizodyczne). Derogacja może mieć charakter częściowy lub pełny.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8201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Czas popełnienia czynu zabronionego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Czas popełnienia czynu zabronionego – to czas, w którym </a:t>
            </a:r>
            <a:r>
              <a:rPr lang="pl-PL" dirty="0" smtClean="0"/>
              <a:t>nastąpiło zachowanie się sprawcy (sprawca </a:t>
            </a:r>
            <a:r>
              <a:rPr lang="pl-PL" dirty="0"/>
              <a:t>działał lub zaniechał działania, do którego był zobowiązany </a:t>
            </a:r>
            <a:r>
              <a:rPr lang="pl-PL" dirty="0" smtClean="0"/>
              <a:t>-art</a:t>
            </a:r>
            <a:r>
              <a:rPr lang="pl-PL" dirty="0"/>
              <a:t>. </a:t>
            </a:r>
            <a:r>
              <a:rPr lang="pl-PL" dirty="0" smtClean="0"/>
              <a:t>2 </a:t>
            </a:r>
            <a:r>
              <a:rPr lang="pl-PL" dirty="0"/>
              <a:t>§ 1 </a:t>
            </a:r>
            <a:r>
              <a:rPr lang="pl-PL" dirty="0" err="1" smtClean="0"/>
              <a:t>k.k.s</a:t>
            </a:r>
            <a:r>
              <a:rPr lang="pl-PL" dirty="0" smtClean="0"/>
              <a:t>.). </a:t>
            </a:r>
            <a:r>
              <a:rPr lang="pl-PL" dirty="0"/>
              <a:t>Dla jego ustalenia nie ma znaczenia skutek. Ten ostatni jest miarodajny dla ustalenia dokonania czynu zabronionego.</a:t>
            </a:r>
          </a:p>
          <a:p>
            <a:pPr marL="0" indent="0">
              <a:buNone/>
            </a:pPr>
            <a:r>
              <a:rPr lang="pl-PL" dirty="0"/>
              <a:t>Czasem popełnienia czynu zabronionego charakteryzującego się działaniem jest chwila </a:t>
            </a:r>
            <a:r>
              <a:rPr lang="pl-PL" dirty="0" smtClean="0"/>
              <a:t>ostatniej </a:t>
            </a:r>
            <a:r>
              <a:rPr lang="pl-PL" dirty="0"/>
              <a:t>dokonanej czynności,</a:t>
            </a:r>
          </a:p>
          <a:p>
            <a:pPr marL="0" indent="0">
              <a:buNone/>
            </a:pPr>
            <a:r>
              <a:rPr lang="pl-PL" dirty="0"/>
              <a:t>Czasem popełnienia czynu zabronionego charakteryzującego się zaniechaniem jest z kolei moment początkowy sytuacji, w której zobowiązany nie może już wykonać nałożonego nań obowiązku,</a:t>
            </a:r>
          </a:p>
          <a:p>
            <a:pPr marL="0" indent="0">
              <a:buNone/>
            </a:pPr>
            <a:r>
              <a:rPr lang="pl-PL" dirty="0"/>
              <a:t>Czasem popełnienia wykroczenia, którego podstawą jest tzw. czyn ciągły, składający się z dwu lub więcej </a:t>
            </a:r>
            <a:r>
              <a:rPr lang="pl-PL" dirty="0" err="1"/>
              <a:t>zachowań</a:t>
            </a:r>
            <a:r>
              <a:rPr lang="pl-PL" dirty="0"/>
              <a:t> podjętych w krótkich odstępach czasu w wykonaniu z góry powziętego zamiaru ( per analogiam z art.  12 k.k.):</a:t>
            </a:r>
          </a:p>
          <a:p>
            <a:pPr marL="0" indent="0">
              <a:buNone/>
            </a:pPr>
            <a:r>
              <a:rPr lang="pl-PL" dirty="0" smtClean="0"/>
              <a:t>1</a:t>
            </a:r>
            <a:r>
              <a:rPr lang="pl-PL" dirty="0"/>
              <a:t>) w przypadku czynu ciągłego składającego się z kilku działań – czas zakończenia ostatniego działania, </a:t>
            </a:r>
          </a:p>
          <a:p>
            <a:pPr marL="0" indent="0">
              <a:buNone/>
            </a:pPr>
            <a:r>
              <a:rPr lang="pl-PL" dirty="0" smtClean="0"/>
              <a:t>2</a:t>
            </a:r>
            <a:r>
              <a:rPr lang="pl-PL" dirty="0"/>
              <a:t>) w przypadku czynu ciągłego składającego się z kilku zaniechań – pierwszy moment, w którym sprawca nie miał już możliwości wypełnienia ciążącego na nim obowiązku.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13188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75856" y="191788"/>
            <a:ext cx="2880320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 smtClean="0"/>
              <a:t>Reguły intertemporalne </a:t>
            </a:r>
            <a:endParaRPr lang="pl-PL" sz="2000" b="1" dirty="0"/>
          </a:p>
        </p:txBody>
      </p:sp>
      <p:sp>
        <p:nvSpPr>
          <p:cNvPr id="4" name="Prostokąt 3"/>
          <p:cNvSpPr/>
          <p:nvPr/>
        </p:nvSpPr>
        <p:spPr>
          <a:xfrm>
            <a:off x="5940152" y="1184778"/>
            <a:ext cx="1374246" cy="13081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Modyfikacja penalizacji (art. 2 par 5 KKS) </a:t>
            </a:r>
            <a:endParaRPr lang="pl-PL" sz="1200" dirty="0"/>
          </a:p>
        </p:txBody>
      </p:sp>
      <p:sp>
        <p:nvSpPr>
          <p:cNvPr id="5" name="Prostokąt 4"/>
          <p:cNvSpPr/>
          <p:nvPr/>
        </p:nvSpPr>
        <p:spPr>
          <a:xfrm>
            <a:off x="7596338" y="1182178"/>
            <a:ext cx="1440158" cy="131071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Depenalizacja prawomocnie osądzonego czynu (art. 2 par 6 KKS ) </a:t>
            </a:r>
            <a:endParaRPr lang="pl-PL" sz="1200" dirty="0"/>
          </a:p>
        </p:txBody>
      </p:sp>
      <p:sp>
        <p:nvSpPr>
          <p:cNvPr id="8" name="Prostokąt 7"/>
          <p:cNvSpPr/>
          <p:nvPr/>
        </p:nvSpPr>
        <p:spPr>
          <a:xfrm>
            <a:off x="5940152" y="3203628"/>
            <a:ext cx="1374246" cy="32497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 smtClean="0"/>
              <a:t>Jeżeli w nowej ustawie czyn zabroniony nie jest już zagrożony karą pozbawienia wolności</a:t>
            </a:r>
          </a:p>
          <a:p>
            <a:pPr marL="171450" indent="-171450">
              <a:buFontTx/>
              <a:buChar char="-"/>
            </a:pPr>
            <a:r>
              <a:rPr lang="pl-PL" sz="1200" dirty="0" smtClean="0"/>
              <a:t>Wymierzona karę pozbawienia wolności zamienia się na karę grzywny ( 1 dzień kary pozbawienia wolności = 2 stawki dzienne grzywny</a:t>
            </a:r>
          </a:p>
          <a:p>
            <a:pPr marL="171450" indent="-171450">
              <a:buFontTx/>
              <a:buChar char="-"/>
            </a:pPr>
            <a:endParaRPr lang="pl-PL" sz="1200" dirty="0"/>
          </a:p>
        </p:txBody>
      </p:sp>
      <p:sp>
        <p:nvSpPr>
          <p:cNvPr id="9" name="Prostokąt 8"/>
          <p:cNvSpPr/>
          <p:nvPr/>
        </p:nvSpPr>
        <p:spPr>
          <a:xfrm>
            <a:off x="3457518" y="3221914"/>
            <a:ext cx="2156955" cy="323142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pl-PL" sz="1200" dirty="0" smtClean="0"/>
              <a:t>Jeżeli w nowej ustawie czyn zabroniony zagrożony jest niższą karą niż orzeczona , wymierzona kare obniża się do górnej granicy ustawowego zagrożenia za ten czyn. </a:t>
            </a:r>
          </a:p>
          <a:p>
            <a:pPr marL="171450" indent="-171450">
              <a:buFontTx/>
              <a:buChar char="-"/>
            </a:pPr>
            <a:r>
              <a:rPr lang="pl-PL" sz="1200" dirty="0" smtClean="0"/>
              <a:t>Jeżeli nowa ustawa nie przewiduje </a:t>
            </a:r>
            <a:r>
              <a:rPr lang="pl-PL" sz="1200" dirty="0" smtClean="0"/>
              <a:t>możliwości </a:t>
            </a:r>
            <a:r>
              <a:rPr lang="pl-PL" sz="1200" dirty="0" smtClean="0"/>
              <a:t>zastosowania środka </a:t>
            </a:r>
            <a:r>
              <a:rPr lang="pl-PL" sz="1200" dirty="0" smtClean="0"/>
              <a:t>objętego </a:t>
            </a:r>
            <a:r>
              <a:rPr lang="pl-PL" sz="1200" dirty="0" smtClean="0"/>
              <a:t>orzeczeniem środka tego nie wykonuje się </a:t>
            </a:r>
            <a:endParaRPr lang="pl-PL" sz="1200" dirty="0"/>
          </a:p>
        </p:txBody>
      </p:sp>
      <p:sp>
        <p:nvSpPr>
          <p:cNvPr id="11" name="Prostokąt 10"/>
          <p:cNvSpPr/>
          <p:nvPr/>
        </p:nvSpPr>
        <p:spPr>
          <a:xfrm>
            <a:off x="251520" y="3205339"/>
            <a:ext cx="1440160" cy="32314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Jeżeli w czasie orzekania obowiązuje inna ustawa niż w czasie popełniania czynu zabronionego , stosuje się </a:t>
            </a:r>
          </a:p>
          <a:p>
            <a:pPr marL="171450" indent="-171450" algn="ctr">
              <a:buFontTx/>
              <a:buChar char="-"/>
            </a:pPr>
            <a:r>
              <a:rPr lang="pl-PL" sz="1200" dirty="0" smtClean="0"/>
              <a:t>Ustawę nową </a:t>
            </a:r>
          </a:p>
          <a:p>
            <a:pPr marL="171450" indent="-171450">
              <a:buFontTx/>
              <a:buChar char="-"/>
            </a:pPr>
            <a:r>
              <a:rPr lang="pl-PL" sz="1200" dirty="0" smtClean="0"/>
              <a:t>Ustawę obowiązując jeżeli jest względniejsza dla sprawcy  </a:t>
            </a:r>
            <a:endParaRPr lang="pl-PL" sz="1200" dirty="0"/>
          </a:p>
        </p:txBody>
      </p:sp>
      <p:cxnSp>
        <p:nvCxnSpPr>
          <p:cNvPr id="21" name="Łącznik prosty ze strzałką 20"/>
          <p:cNvCxnSpPr>
            <a:stCxn id="4" idx="0"/>
            <a:endCxn id="4" idx="0"/>
          </p:cNvCxnSpPr>
          <p:nvPr/>
        </p:nvCxnSpPr>
        <p:spPr>
          <a:xfrm>
            <a:off x="6627275" y="118477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stCxn id="2" idx="2"/>
            <a:endCxn id="4" idx="0"/>
          </p:cNvCxnSpPr>
          <p:nvPr/>
        </p:nvCxnSpPr>
        <p:spPr>
          <a:xfrm>
            <a:off x="4716016" y="695844"/>
            <a:ext cx="1911259" cy="4889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>
            <a:stCxn id="2" idx="2"/>
            <a:endCxn id="5" idx="0"/>
          </p:cNvCxnSpPr>
          <p:nvPr/>
        </p:nvCxnSpPr>
        <p:spPr>
          <a:xfrm>
            <a:off x="4716016" y="695844"/>
            <a:ext cx="3600401" cy="486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>
            <a:stCxn id="4" idx="2"/>
            <a:endCxn id="8" idx="0"/>
          </p:cNvCxnSpPr>
          <p:nvPr/>
        </p:nvCxnSpPr>
        <p:spPr>
          <a:xfrm>
            <a:off x="6627275" y="2492895"/>
            <a:ext cx="0" cy="7107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ostokąt 31"/>
          <p:cNvSpPr/>
          <p:nvPr/>
        </p:nvSpPr>
        <p:spPr>
          <a:xfrm>
            <a:off x="7596338" y="3188766"/>
            <a:ext cx="1440158" cy="326456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 smtClean="0"/>
              <a:t>Jeżeli w nowej ustawie czyn zabroniony nie jest już zabroniony pod groźbą kary</a:t>
            </a:r>
          </a:p>
          <a:p>
            <a:r>
              <a:rPr lang="pl-PL" sz="1200" dirty="0" smtClean="0"/>
              <a:t>- Skazanie ulega zatarciu z mocy prawa a ukaranie uważa się za niebyłe.  </a:t>
            </a:r>
            <a:endParaRPr lang="pl-PL" sz="1200" dirty="0"/>
          </a:p>
        </p:txBody>
      </p:sp>
      <p:sp>
        <p:nvSpPr>
          <p:cNvPr id="33" name="Prostokąt 32"/>
          <p:cNvSpPr/>
          <p:nvPr/>
        </p:nvSpPr>
        <p:spPr>
          <a:xfrm>
            <a:off x="1907702" y="3188766"/>
            <a:ext cx="1296145" cy="323142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dirty="0" smtClean="0"/>
              <a:t>Stosowanie w części ustawy nowej i części ustawy obowiązującej jest niedopuszczalna</a:t>
            </a:r>
            <a:endParaRPr lang="pl-PL" sz="1200" dirty="0"/>
          </a:p>
        </p:txBody>
      </p:sp>
      <p:sp>
        <p:nvSpPr>
          <p:cNvPr id="57" name="Prostokąt 56"/>
          <p:cNvSpPr/>
          <p:nvPr/>
        </p:nvSpPr>
        <p:spPr>
          <a:xfrm>
            <a:off x="3851920" y="1184778"/>
            <a:ext cx="1368152" cy="1308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Zmiana ustawy po wydaniu wyroku (art. 2 par 4 KKS)  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59" name="Prostokąt 58"/>
          <p:cNvSpPr/>
          <p:nvPr/>
        </p:nvSpPr>
        <p:spPr>
          <a:xfrm>
            <a:off x="1979711" y="1182178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Zakaz łączenia ustaw w czasie (art. 2 par 3 KKS)  </a:t>
            </a:r>
            <a:endParaRPr lang="pl-PL" sz="1200" dirty="0"/>
          </a:p>
        </p:txBody>
      </p:sp>
      <p:sp>
        <p:nvSpPr>
          <p:cNvPr id="61" name="Prostokąt 60"/>
          <p:cNvSpPr/>
          <p:nvPr/>
        </p:nvSpPr>
        <p:spPr>
          <a:xfrm>
            <a:off x="395536" y="1182178"/>
            <a:ext cx="1152128" cy="13107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Stosowanie ustawy względniejszej dla sprawcy (art. 2 par 2 KKS)  </a:t>
            </a:r>
            <a:endParaRPr lang="pl-PL" dirty="0"/>
          </a:p>
        </p:txBody>
      </p:sp>
      <p:sp>
        <p:nvSpPr>
          <p:cNvPr id="86" name="Prostokąt 85"/>
          <p:cNvSpPr/>
          <p:nvPr/>
        </p:nvSpPr>
        <p:spPr>
          <a:xfrm>
            <a:off x="179512" y="191787"/>
            <a:ext cx="2448271" cy="7485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 smtClean="0">
                <a:solidFill>
                  <a:schemeClr val="tx1"/>
                </a:solidFill>
              </a:rPr>
              <a:t>Reguły normujące kwestie zmiany ustawodawstwa </a:t>
            </a:r>
          </a:p>
          <a:p>
            <a:pPr algn="ctr"/>
            <a:endParaRPr lang="pl-PL" sz="1400" b="1" dirty="0">
              <a:solidFill>
                <a:schemeClr val="tx1"/>
              </a:solidFill>
            </a:endParaRPr>
          </a:p>
        </p:txBody>
      </p:sp>
      <p:cxnSp>
        <p:nvCxnSpPr>
          <p:cNvPr id="88" name="Łącznik prosty ze strzałką 87"/>
          <p:cNvCxnSpPr>
            <a:stCxn id="86" idx="3"/>
            <a:endCxn id="2" idx="1"/>
          </p:cNvCxnSpPr>
          <p:nvPr/>
        </p:nvCxnSpPr>
        <p:spPr>
          <a:xfrm flipV="1">
            <a:off x="2627783" y="443816"/>
            <a:ext cx="648073" cy="1222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Łącznik prosty ze strzałką 89"/>
          <p:cNvCxnSpPr>
            <a:stCxn id="2" idx="2"/>
            <a:endCxn id="61" idx="0"/>
          </p:cNvCxnSpPr>
          <p:nvPr/>
        </p:nvCxnSpPr>
        <p:spPr>
          <a:xfrm flipH="1">
            <a:off x="971600" y="695844"/>
            <a:ext cx="3744416" cy="486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Łącznik prosty ze strzałką 91"/>
          <p:cNvCxnSpPr>
            <a:stCxn id="2" idx="2"/>
            <a:endCxn id="59" idx="0"/>
          </p:cNvCxnSpPr>
          <p:nvPr/>
        </p:nvCxnSpPr>
        <p:spPr>
          <a:xfrm flipH="1">
            <a:off x="2555775" y="695844"/>
            <a:ext cx="2160241" cy="4863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/>
          <p:cNvCxnSpPr>
            <a:stCxn id="2" idx="2"/>
            <a:endCxn id="57" idx="0"/>
          </p:cNvCxnSpPr>
          <p:nvPr/>
        </p:nvCxnSpPr>
        <p:spPr>
          <a:xfrm flipH="1">
            <a:off x="4535996" y="695844"/>
            <a:ext cx="180020" cy="4889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Łącznik prosty ze strzałką 97"/>
          <p:cNvCxnSpPr>
            <a:stCxn id="5" idx="2"/>
            <a:endCxn id="32" idx="0"/>
          </p:cNvCxnSpPr>
          <p:nvPr/>
        </p:nvCxnSpPr>
        <p:spPr>
          <a:xfrm>
            <a:off x="8316417" y="2492896"/>
            <a:ext cx="0" cy="6958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Łącznik prosty ze strzałką 99"/>
          <p:cNvCxnSpPr>
            <a:stCxn id="57" idx="2"/>
            <a:endCxn id="9" idx="0"/>
          </p:cNvCxnSpPr>
          <p:nvPr/>
        </p:nvCxnSpPr>
        <p:spPr>
          <a:xfrm>
            <a:off x="4535996" y="2492895"/>
            <a:ext cx="0" cy="729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ze strzałką 101"/>
          <p:cNvCxnSpPr>
            <a:stCxn id="59" idx="2"/>
            <a:endCxn id="33" idx="0"/>
          </p:cNvCxnSpPr>
          <p:nvPr/>
        </p:nvCxnSpPr>
        <p:spPr>
          <a:xfrm>
            <a:off x="2555775" y="2492896"/>
            <a:ext cx="0" cy="6958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Łącznik prosty ze strzałką 103"/>
          <p:cNvCxnSpPr>
            <a:stCxn id="61" idx="2"/>
            <a:endCxn id="11" idx="0"/>
          </p:cNvCxnSpPr>
          <p:nvPr/>
        </p:nvCxnSpPr>
        <p:spPr>
          <a:xfrm>
            <a:off x="971600" y="2492896"/>
            <a:ext cx="0" cy="71244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203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296144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Kolizja ustaw karnych w czasie zachodzi wówczas, gdy w czasie orzekania obowiązuje ustawa inna niż w czasie popełnienia wykroczenia   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72817"/>
            <a:ext cx="8229600" cy="5085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Art. </a:t>
            </a:r>
            <a:r>
              <a:rPr lang="pl-PL" b="1" dirty="0" smtClean="0"/>
              <a:t>2 </a:t>
            </a:r>
            <a:r>
              <a:rPr lang="pl-PL" b="1" dirty="0" smtClean="0"/>
              <a:t>§</a:t>
            </a:r>
            <a:r>
              <a:rPr lang="pl-PL" b="1" dirty="0"/>
              <a:t> 1</a:t>
            </a:r>
            <a:r>
              <a:rPr lang="pl-PL" dirty="0"/>
              <a:t> </a:t>
            </a:r>
            <a:r>
              <a:rPr lang="pl-PL" b="1" dirty="0" smtClean="0"/>
              <a:t> </a:t>
            </a:r>
            <a:r>
              <a:rPr lang="pl-PL" b="1" dirty="0" err="1" smtClean="0"/>
              <a:t>k.k.s</a:t>
            </a:r>
            <a:r>
              <a:rPr lang="pl-PL" b="1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Jeżeli </a:t>
            </a:r>
            <a:r>
              <a:rPr lang="pl-PL" dirty="0" smtClean="0"/>
              <a:t>w czasie orzekania obowiązuje ustawa inna niż w czasie popełnienia </a:t>
            </a:r>
            <a:r>
              <a:rPr lang="pl-PL" dirty="0" smtClean="0"/>
              <a:t>przestępstwa lub wykroczenia skarbowego, </a:t>
            </a:r>
            <a:r>
              <a:rPr lang="pl-PL" dirty="0" smtClean="0"/>
              <a:t>stosuje się ustawę nową, jednakże należy stosować ustawę obowiązującą poprzednio, jeżeli jest względniejsza dla sprawcy</a:t>
            </a:r>
            <a:r>
              <a:rPr lang="pl-PL" dirty="0" smtClean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002658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7519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Formy zmiany ustawy </a:t>
            </a:r>
            <a:r>
              <a:rPr lang="pl-PL" b="1" dirty="0" smtClean="0"/>
              <a:t>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112568"/>
          </a:xfrm>
        </p:spPr>
        <p:txBody>
          <a:bodyPr>
            <a:normAutofit fontScale="70000" lnSpcReduction="20000"/>
          </a:bodyPr>
          <a:lstStyle/>
          <a:p>
            <a:r>
              <a:rPr lang="pl-PL" b="1" dirty="0"/>
              <a:t>p</a:t>
            </a:r>
            <a:r>
              <a:rPr lang="pl-PL" b="1" dirty="0" smtClean="0"/>
              <a:t>enalizacja (kryminalizacja) </a:t>
            </a:r>
            <a:r>
              <a:rPr lang="pl-PL" dirty="0" smtClean="0"/>
              <a:t>– zmiana polegająca na wprowadzeniu sankcji karnej za kategorie czynów, która nie była dotychczas traktowana jako wykroczenie, </a:t>
            </a:r>
          </a:p>
          <a:p>
            <a:r>
              <a:rPr lang="pl-PL" b="1" dirty="0" smtClean="0"/>
              <a:t>modyfikacja </a:t>
            </a:r>
            <a:r>
              <a:rPr lang="pl-PL" b="1" dirty="0" smtClean="0"/>
              <a:t>penalizacji </a:t>
            </a:r>
            <a:r>
              <a:rPr lang="pl-PL" dirty="0" smtClean="0"/>
              <a:t>zmiana normatywna, która będzie prowadzić jedynie do złagodzenia lub zaostrzenia sankcji karnej za dany typ zachowania. Może ona nastąpić przez zmianę ustawowego zagrożenia sankcją karną, jak i przez zmianę treści lub zakresu zastosowania ogólnych instytucji wymiaru kary w części ogólnej (np. zmiana długości okresu zatarcia skazania czy przedawnienia wykonania kary</a:t>
            </a:r>
            <a:r>
              <a:rPr lang="pl-PL" dirty="0" smtClean="0"/>
              <a:t>),</a:t>
            </a:r>
          </a:p>
          <a:p>
            <a:r>
              <a:rPr lang="pl-PL" b="1" dirty="0" smtClean="0"/>
              <a:t>depenalizacja </a:t>
            </a:r>
            <a:r>
              <a:rPr lang="pl-PL" b="1" dirty="0"/>
              <a:t>całkowita </a:t>
            </a:r>
            <a:r>
              <a:rPr lang="pl-PL" dirty="0"/>
              <a:t>– rezygnacja z jakiejkolwiek sankcji za daną kategorię </a:t>
            </a:r>
            <a:r>
              <a:rPr lang="pl-PL" dirty="0" err="1"/>
              <a:t>zachowań</a:t>
            </a:r>
            <a:r>
              <a:rPr lang="pl-PL" dirty="0"/>
              <a:t> (zniesienie cechy karalności</a:t>
            </a:r>
            <a:r>
              <a:rPr lang="pl-PL" dirty="0" smtClean="0"/>
              <a:t>),</a:t>
            </a:r>
            <a:endParaRPr lang="pl-PL" dirty="0"/>
          </a:p>
          <a:p>
            <a:r>
              <a:rPr lang="pl-PL" b="1" dirty="0"/>
              <a:t>depenalizacja częściowa </a:t>
            </a:r>
            <a:r>
              <a:rPr lang="pl-PL" dirty="0"/>
              <a:t>– przesunięcie danego typu czynów z przestępstw do wykroczeń lub innych kategorii </a:t>
            </a:r>
            <a:r>
              <a:rPr lang="pl-PL" dirty="0" err="1"/>
              <a:t>zachowań</a:t>
            </a:r>
            <a:r>
              <a:rPr lang="pl-PL" dirty="0"/>
              <a:t> zagrożonych karą represyjną np. deliktów karnoadministracyjnych (występuje też w innym wariancie - </a:t>
            </a:r>
            <a:r>
              <a:rPr lang="pl-PL" dirty="0" err="1"/>
              <a:t>kontrawencjonalizacji</a:t>
            </a:r>
            <a:r>
              <a:rPr lang="pl-PL" dirty="0"/>
              <a:t>).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70187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r>
              <a:rPr lang="pl-PL" b="1" dirty="0" smtClean="0"/>
              <a:t>LEX RETRO NON AGIT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Kolizja ustaw nie zachodzi, jeżeli jakiś czyn nie był zabroniony w chwili jego popełnienia, a stał się nim dopiero w świetle nowej ustawy. Do takiego przypadku odnosi się bowiem zasada wynikająca z art. 1§1 </a:t>
            </a:r>
            <a:r>
              <a:rPr lang="pl-PL" dirty="0" err="1" smtClean="0"/>
              <a:t>k.k.s</a:t>
            </a:r>
            <a:r>
              <a:rPr lang="pl-PL" dirty="0" smtClean="0"/>
              <a:t>. </a:t>
            </a:r>
            <a:r>
              <a:rPr lang="pl-PL" dirty="0" smtClean="0"/>
              <a:t>(</a:t>
            </a:r>
            <a:r>
              <a:rPr lang="pl-PL" b="1" dirty="0" smtClean="0"/>
              <a:t>lex retro non </a:t>
            </a:r>
            <a:r>
              <a:rPr lang="pl-PL" b="1" dirty="0" err="1" smtClean="0"/>
              <a:t>agit</a:t>
            </a:r>
            <a:r>
              <a:rPr lang="pl-PL" dirty="0" smtClean="0"/>
              <a:t>), zgodnie z którą odpowiedzialności karnej podlega ten tylko, kto popełnia czyn zabroniony przez ustawę obowiązującą w czasie jego popełnienia. Przepis ten wprowadza więc </a:t>
            </a:r>
            <a:r>
              <a:rPr lang="pl-PL" b="1" dirty="0" smtClean="0"/>
              <a:t>zakaz wstecznego działania ustawy penalizującej czyn uprzednio niezakazany.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5179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sz="4400" dirty="0" smtClean="0"/>
              <a:t>Ustawę czasu orzekania, a więc </a:t>
            </a:r>
            <a:r>
              <a:rPr lang="pl-PL" sz="4400" b="1" dirty="0" smtClean="0"/>
              <a:t>ustawę nową </a:t>
            </a:r>
            <a:r>
              <a:rPr lang="pl-PL" sz="4400" dirty="0" smtClean="0"/>
              <a:t>stosuje się do czynów popełnionych przed datą jej wejścia w życie, wtedy gdy:</a:t>
            </a:r>
          </a:p>
          <a:p>
            <a:r>
              <a:rPr lang="pl-PL" sz="4400" dirty="0" smtClean="0"/>
              <a:t>nie zmienia ona niczego w sytuacji prawnej sprawcy (</a:t>
            </a:r>
            <a:r>
              <a:rPr lang="pl-PL" sz="4400" b="1" dirty="0" smtClean="0"/>
              <a:t>stabilizacja penalizacji</a:t>
            </a:r>
            <a:r>
              <a:rPr lang="pl-PL" sz="4400" dirty="0" smtClean="0"/>
              <a:t>),</a:t>
            </a:r>
          </a:p>
          <a:p>
            <a:r>
              <a:rPr lang="pl-PL" sz="4400" dirty="0" smtClean="0"/>
              <a:t>gdy jest ona względniejsza dla sprawcy,</a:t>
            </a:r>
          </a:p>
          <a:p>
            <a:r>
              <a:rPr lang="pl-PL" sz="4400" dirty="0" smtClean="0"/>
              <a:t>gdy znosi ona odpowiedzialność za dany czyn, a więc wprowadza depenalizację</a:t>
            </a:r>
            <a:r>
              <a:rPr lang="pl-PL" sz="4400" dirty="0"/>
              <a:t>. </a:t>
            </a:r>
            <a:endParaRPr lang="pl-PL" sz="4400" dirty="0" smtClean="0"/>
          </a:p>
          <a:p>
            <a:endParaRPr lang="pl-PL" sz="4400" dirty="0"/>
          </a:p>
          <a:p>
            <a:pPr marL="0" indent="0">
              <a:buNone/>
            </a:pPr>
            <a:r>
              <a:rPr lang="pl-PL" sz="4400" dirty="0" smtClean="0"/>
              <a:t>Mogłoby </a:t>
            </a:r>
            <a:r>
              <a:rPr lang="pl-PL" sz="4400" dirty="0"/>
              <a:t>się wydawać, iż zasada ta (lex retro </a:t>
            </a:r>
            <a:r>
              <a:rPr lang="pl-PL" sz="4400" dirty="0" err="1"/>
              <a:t>agit</a:t>
            </a:r>
            <a:r>
              <a:rPr lang="pl-PL" sz="4400" dirty="0"/>
              <a:t>) pozostaje w sprzeczności z wynikającą z art. 1 (lex retro non </a:t>
            </a:r>
            <a:r>
              <a:rPr lang="pl-PL" sz="4400" dirty="0" err="1"/>
              <a:t>agit</a:t>
            </a:r>
            <a:r>
              <a:rPr lang="pl-PL" sz="4400" dirty="0"/>
              <a:t>). Sprzeczność ta jest jednak tylko pozorna. Artykuł </a:t>
            </a:r>
            <a:r>
              <a:rPr lang="pl-PL" sz="4400" dirty="0" smtClean="0"/>
              <a:t>2 </a:t>
            </a:r>
            <a:r>
              <a:rPr lang="pl-PL" sz="4400" dirty="0" err="1" smtClean="0"/>
              <a:t>k.k.s</a:t>
            </a:r>
            <a:r>
              <a:rPr lang="pl-PL" sz="4400" dirty="0" smtClean="0"/>
              <a:t>. </a:t>
            </a:r>
            <a:r>
              <a:rPr lang="pl-PL" sz="4400" dirty="0"/>
              <a:t>odnosi się bowiem jedynie do tych przypadków, w których czyn był zabroniony również w chwili jego popełnienia. Tymczasem zasada lex </a:t>
            </a:r>
            <a:r>
              <a:rPr lang="pl-PL" sz="4400" dirty="0" err="1"/>
              <a:t>severior</a:t>
            </a:r>
            <a:r>
              <a:rPr lang="pl-PL" sz="4400" dirty="0"/>
              <a:t> retro non </a:t>
            </a:r>
            <a:r>
              <a:rPr lang="pl-PL" sz="4400" dirty="0" err="1"/>
              <a:t>agit</a:t>
            </a:r>
            <a:r>
              <a:rPr lang="pl-PL" sz="4400" dirty="0"/>
              <a:t> zawiera zakaz wstecznego działania ustawy penalizującej dopiero zachowanie sprawcy, a nie wszelkich innych ustaw, które jedynie modyfikują sytuację sprawcy popełniającego czyn  już w chwili jego dokonywania spenalizowany.</a:t>
            </a:r>
            <a:endParaRPr lang="pl-PL" sz="4400" dirty="0" smtClean="0"/>
          </a:p>
          <a:p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846436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80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W sytuacjach kolizyjnych odstępstwo od stosowania ustawy nowej przewidziane jest tylko wówczas, gdy ustawa stara (poprzednio obowiązująca) jest względniejsza dla sprawcy. A zatem, jeśli w świetle jej przepisów sytuacja prawna sprawcy ulega polepszeniu (</a:t>
            </a:r>
            <a:r>
              <a:rPr lang="pl-PL" b="1" dirty="0" smtClean="0"/>
              <a:t>lex </a:t>
            </a:r>
            <a:r>
              <a:rPr lang="pl-PL" b="1" dirty="0" err="1" smtClean="0"/>
              <a:t>mitior</a:t>
            </a:r>
            <a:r>
              <a:rPr lang="pl-PL" b="1" dirty="0" smtClean="0"/>
              <a:t> retro </a:t>
            </a:r>
            <a:r>
              <a:rPr lang="pl-PL" b="1" dirty="0" err="1" smtClean="0"/>
              <a:t>agit</a:t>
            </a:r>
            <a:r>
              <a:rPr lang="pl-PL" dirty="0" smtClean="0"/>
              <a:t>). 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428850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284270" y="191788"/>
            <a:ext cx="2952328" cy="6449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Obowiązywanie ustawy co do miejsca i osób </a:t>
            </a:r>
          </a:p>
        </p:txBody>
      </p:sp>
      <p:sp>
        <p:nvSpPr>
          <p:cNvPr id="4" name="Prostokąt 3"/>
          <p:cNvSpPr/>
          <p:nvPr/>
        </p:nvSpPr>
        <p:spPr>
          <a:xfrm>
            <a:off x="3990555" y="1670125"/>
            <a:ext cx="1539758" cy="236749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sz="1200" b="1" dirty="0"/>
          </a:p>
          <a:p>
            <a:pPr algn="ctr"/>
            <a:r>
              <a:rPr lang="pl-PL" sz="1200" b="1" dirty="0" smtClean="0"/>
              <a:t>Odpowiedzialność na podstawie polskie ustawy za przestępstwo skarbowe  popełnione za granicą    (niezależnie od przepisów obowiązujących w miejscu popełnienia przestępstwa)  </a:t>
            </a:r>
            <a:endParaRPr lang="pl-PL" sz="1200" b="1" dirty="0"/>
          </a:p>
        </p:txBody>
      </p:sp>
      <p:sp>
        <p:nvSpPr>
          <p:cNvPr id="5" name="Prostokąt 4"/>
          <p:cNvSpPr/>
          <p:nvPr/>
        </p:nvSpPr>
        <p:spPr>
          <a:xfrm>
            <a:off x="7227285" y="1705414"/>
            <a:ext cx="1583073" cy="4819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1200" b="1" dirty="0" smtClean="0"/>
              <a:t>Odpowiedzialność na podstawie polskiej ustawy za przestępstwa skarbowe i wykroczenia skarbowe z Rozdziału 7 popełnione za granicą jeżeli zostały ujawnione w wyniku czynności kontrolnych przeprowadzonych   przez polski organ celny lub inny organ uprawniony na podstawie umów międzynarodowych (art. 3 par. 2 KKS) przepis stosuje się odpowiednio do wykroczeń skarbowych z art. 106e , 106f ,106h KKS</a:t>
            </a:r>
          </a:p>
          <a:p>
            <a:pPr marL="171450" indent="-171450">
              <a:buFontTx/>
              <a:buChar char="-"/>
            </a:pPr>
            <a:r>
              <a:rPr lang="pl-PL" sz="1200" b="1" dirty="0" smtClean="0"/>
              <a:t>Obywatel polski </a:t>
            </a:r>
          </a:p>
          <a:p>
            <a:pPr marL="171450" indent="-171450">
              <a:buFontTx/>
              <a:buChar char="-"/>
            </a:pPr>
            <a:r>
              <a:rPr lang="pl-PL" sz="1200" b="1" dirty="0" smtClean="0"/>
              <a:t>Cudzoziemiec      </a:t>
            </a:r>
            <a:r>
              <a:rPr lang="pl-PL" sz="1400" b="1" dirty="0" smtClean="0"/>
              <a:t> </a:t>
            </a:r>
            <a:endParaRPr lang="pl-PL" sz="1400" b="1" dirty="0"/>
          </a:p>
        </p:txBody>
      </p:sp>
      <p:sp>
        <p:nvSpPr>
          <p:cNvPr id="7" name="Prostokąt 6"/>
          <p:cNvSpPr/>
          <p:nvPr/>
        </p:nvSpPr>
        <p:spPr>
          <a:xfrm>
            <a:off x="251520" y="1615476"/>
            <a:ext cx="1944216" cy="5228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b="1" dirty="0" smtClean="0"/>
              <a:t>Zasada terytorialności </a:t>
            </a:r>
            <a:endParaRPr lang="pl-PL" sz="1200" b="1" dirty="0"/>
          </a:p>
        </p:txBody>
      </p:sp>
      <p:sp>
        <p:nvSpPr>
          <p:cNvPr id="8" name="Prostokąt 7"/>
          <p:cNvSpPr/>
          <p:nvPr/>
        </p:nvSpPr>
        <p:spPr>
          <a:xfrm>
            <a:off x="3284270" y="4281691"/>
            <a:ext cx="1372358" cy="19634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Skierowane przeciwko interesom finansowym Państwa Polskiego </a:t>
            </a:r>
          </a:p>
          <a:p>
            <a:pPr algn="ctr"/>
            <a:r>
              <a:rPr lang="pl-PL" sz="1200" dirty="0" smtClean="0"/>
              <a:t> art. 3 par 3 KKS</a:t>
            </a:r>
          </a:p>
          <a:p>
            <a:pPr marL="171450" indent="-171450" algn="ctr">
              <a:buFontTx/>
              <a:buChar char="-"/>
            </a:pPr>
            <a:r>
              <a:rPr lang="pl-PL" sz="1200" dirty="0" smtClean="0"/>
              <a:t>obywatel polski</a:t>
            </a:r>
            <a:endParaRPr lang="pl-PL" sz="1200" dirty="0"/>
          </a:p>
          <a:p>
            <a:pPr marL="171450" indent="-171450" algn="ctr">
              <a:buFontTx/>
              <a:buChar char="-"/>
            </a:pPr>
            <a:r>
              <a:rPr lang="pl-PL" sz="1200" dirty="0"/>
              <a:t> </a:t>
            </a:r>
            <a:r>
              <a:rPr lang="pl-PL" sz="1200" dirty="0" smtClean="0"/>
              <a:t>    cudzoziemiec </a:t>
            </a:r>
          </a:p>
        </p:txBody>
      </p:sp>
      <p:sp>
        <p:nvSpPr>
          <p:cNvPr id="9" name="Prostokąt 8"/>
          <p:cNvSpPr/>
          <p:nvPr/>
        </p:nvSpPr>
        <p:spPr>
          <a:xfrm>
            <a:off x="234321" y="2396672"/>
            <a:ext cx="1944216" cy="12483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Sprawca </a:t>
            </a:r>
          </a:p>
          <a:p>
            <a:pPr marL="171450" indent="-171450" algn="ctr">
              <a:buFontTx/>
              <a:buChar char="-"/>
            </a:pPr>
            <a:r>
              <a:rPr lang="pl-PL" sz="1200" dirty="0" smtClean="0"/>
              <a:t>Obywatel polski</a:t>
            </a:r>
          </a:p>
          <a:p>
            <a:pPr marL="171450" indent="-171450" algn="ctr">
              <a:buFontTx/>
              <a:buChar char="-"/>
            </a:pPr>
            <a:r>
              <a:rPr lang="pl-PL" sz="1200" dirty="0" smtClean="0"/>
              <a:t>Cudzoziemiec</a:t>
            </a:r>
          </a:p>
          <a:p>
            <a:pPr algn="ctr"/>
            <a:r>
              <a:rPr lang="pl-PL" sz="1200" dirty="0" smtClean="0"/>
              <a:t>Odpowiada na postawie polskiej ustawy za czyn popełniony  </a:t>
            </a:r>
            <a:endParaRPr lang="pl-PL" sz="1200" dirty="0"/>
          </a:p>
        </p:txBody>
      </p:sp>
      <p:cxnSp>
        <p:nvCxnSpPr>
          <p:cNvPr id="21" name="Łącznik prosty ze strzałką 20"/>
          <p:cNvCxnSpPr>
            <a:stCxn id="4" idx="0"/>
            <a:endCxn id="4" idx="0"/>
          </p:cNvCxnSpPr>
          <p:nvPr/>
        </p:nvCxnSpPr>
        <p:spPr>
          <a:xfrm>
            <a:off x="4760434" y="167012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>
            <a:stCxn id="2" idx="2"/>
            <a:endCxn id="4" idx="0"/>
          </p:cNvCxnSpPr>
          <p:nvPr/>
        </p:nvCxnSpPr>
        <p:spPr>
          <a:xfrm>
            <a:off x="4760434" y="836712"/>
            <a:ext cx="0" cy="8334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>
            <a:stCxn id="2" idx="2"/>
            <a:endCxn id="5" idx="0"/>
          </p:cNvCxnSpPr>
          <p:nvPr/>
        </p:nvCxnSpPr>
        <p:spPr>
          <a:xfrm>
            <a:off x="4760434" y="836712"/>
            <a:ext cx="3258388" cy="8687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ze strzałką 65"/>
          <p:cNvCxnSpPr>
            <a:stCxn id="2" idx="2"/>
            <a:endCxn id="7" idx="0"/>
          </p:cNvCxnSpPr>
          <p:nvPr/>
        </p:nvCxnSpPr>
        <p:spPr>
          <a:xfrm flipH="1">
            <a:off x="1223628" y="836712"/>
            <a:ext cx="3536806" cy="7787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ze strzałką 70"/>
          <p:cNvCxnSpPr>
            <a:stCxn id="7" idx="2"/>
            <a:endCxn id="9" idx="0"/>
          </p:cNvCxnSpPr>
          <p:nvPr/>
        </p:nvCxnSpPr>
        <p:spPr>
          <a:xfrm flipH="1">
            <a:off x="1206429" y="2138282"/>
            <a:ext cx="17199" cy="258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>
            <a:stCxn id="4" idx="2"/>
            <a:endCxn id="8" idx="0"/>
          </p:cNvCxnSpPr>
          <p:nvPr/>
        </p:nvCxnSpPr>
        <p:spPr>
          <a:xfrm flipH="1">
            <a:off x="3970449" y="4037619"/>
            <a:ext cx="789985" cy="244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ostokąt 5"/>
          <p:cNvSpPr/>
          <p:nvPr/>
        </p:nvSpPr>
        <p:spPr>
          <a:xfrm>
            <a:off x="4760434" y="4282933"/>
            <a:ext cx="1584176" cy="22424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Skierowane przeciwko interesom finansowym Wspólnot Europejskich (przestępstwa skarbowe określone w Rozdziale 6 i 7 Działu II Tytułu I art. 3 par 3a KKS</a:t>
            </a:r>
          </a:p>
          <a:p>
            <a:pPr algn="ctr"/>
            <a:endParaRPr lang="pl-PL" sz="1200" dirty="0">
              <a:solidFill>
                <a:schemeClr val="tx1"/>
              </a:solidFill>
            </a:endParaRPr>
          </a:p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- Obywatel Polski </a:t>
            </a:r>
            <a:endParaRPr lang="pl-PL" sz="1200" dirty="0">
              <a:solidFill>
                <a:schemeClr val="tx1"/>
              </a:solidFill>
            </a:endParaRPr>
          </a:p>
        </p:txBody>
      </p:sp>
      <p:cxnSp>
        <p:nvCxnSpPr>
          <p:cNvPr id="69" name="Łącznik prosty ze strzałką 68"/>
          <p:cNvCxnSpPr>
            <a:stCxn id="4" idx="2"/>
            <a:endCxn id="6" idx="0"/>
          </p:cNvCxnSpPr>
          <p:nvPr/>
        </p:nvCxnSpPr>
        <p:spPr>
          <a:xfrm>
            <a:off x="4760434" y="4037619"/>
            <a:ext cx="792088" cy="245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Prostokąt 89"/>
          <p:cNvSpPr/>
          <p:nvPr/>
        </p:nvSpPr>
        <p:spPr>
          <a:xfrm>
            <a:off x="2555776" y="2396672"/>
            <a:ext cx="1296144" cy="1248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/>
              <a:t>Na</a:t>
            </a:r>
            <a:r>
              <a:rPr lang="pl-PL" sz="1200" dirty="0" smtClean="0">
                <a:solidFill>
                  <a:schemeClr val="tx1"/>
                </a:solidFill>
              </a:rPr>
              <a:t>na terytorium RP chyba , że Kodeks stanowi inaczej </a:t>
            </a:r>
          </a:p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( art. 2 par 2 KKS )</a:t>
            </a:r>
            <a:endParaRPr lang="pl-PL" sz="1200" dirty="0"/>
          </a:p>
        </p:txBody>
      </p:sp>
      <p:cxnSp>
        <p:nvCxnSpPr>
          <p:cNvPr id="92" name="Łącznik prosty ze strzałką 91"/>
          <p:cNvCxnSpPr>
            <a:stCxn id="9" idx="3"/>
            <a:endCxn id="90" idx="1"/>
          </p:cNvCxnSpPr>
          <p:nvPr/>
        </p:nvCxnSpPr>
        <p:spPr>
          <a:xfrm>
            <a:off x="2178537" y="3020848"/>
            <a:ext cx="37723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Prostokąt 92"/>
          <p:cNvSpPr/>
          <p:nvPr/>
        </p:nvSpPr>
        <p:spPr>
          <a:xfrm>
            <a:off x="1403648" y="4293096"/>
            <a:ext cx="1550861" cy="22436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W wyłącznej strefie ekonomicznej położonej poza morzem terytorialnym , w której RP wykonuje prawa w zakresie badania i eksploatacji dna morskiego  jego pogłębiania oraz zasobów naturalnych ( art. 53 par. 9 KKS)  </a:t>
            </a:r>
            <a:endParaRPr lang="pl-PL" sz="1200" dirty="0">
              <a:solidFill>
                <a:schemeClr val="tx1"/>
              </a:solidFill>
            </a:endParaRPr>
          </a:p>
        </p:txBody>
      </p:sp>
      <p:sp>
        <p:nvSpPr>
          <p:cNvPr id="94" name="Prostokąt 93"/>
          <p:cNvSpPr/>
          <p:nvPr/>
        </p:nvSpPr>
        <p:spPr>
          <a:xfrm>
            <a:off x="167370" y="4282933"/>
            <a:ext cx="1056257" cy="22424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Na polskim statku wodnym lub powietrznym chyba , że ustawa stanowi inaczej </a:t>
            </a:r>
          </a:p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(art. 3 par 2 KKS)</a:t>
            </a:r>
            <a:endParaRPr lang="pl-PL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265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260648"/>
            <a:ext cx="8229600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Zaistnienie kolizji ustaw w czasie powoduje konieczność dokonania wyboru </a:t>
            </a:r>
            <a:r>
              <a:rPr lang="pl-PL" dirty="0" smtClean="0"/>
              <a:t>nie tylko między </a:t>
            </a:r>
            <a:r>
              <a:rPr lang="pl-PL" dirty="0" smtClean="0"/>
              <a:t>ustawą z czasu popełnienia </a:t>
            </a:r>
            <a:r>
              <a:rPr lang="pl-PL" dirty="0" smtClean="0"/>
              <a:t>przestępstwa a ustawą </a:t>
            </a:r>
            <a:r>
              <a:rPr lang="pl-PL" dirty="0" smtClean="0"/>
              <a:t>z czasu </a:t>
            </a:r>
            <a:r>
              <a:rPr lang="pl-PL" dirty="0" smtClean="0"/>
              <a:t>orzekania, ale także </a:t>
            </a:r>
            <a:r>
              <a:rPr lang="pl-PL" dirty="0" smtClean="0"/>
              <a:t>ewentualnie </a:t>
            </a:r>
            <a:r>
              <a:rPr lang="pl-PL" dirty="0" smtClean="0"/>
              <a:t>z </a:t>
            </a:r>
            <a:r>
              <a:rPr lang="pl-PL" dirty="0" smtClean="0"/>
              <a:t>ustawą </a:t>
            </a:r>
            <a:r>
              <a:rPr lang="pl-PL" dirty="0" smtClean="0"/>
              <a:t>pośrednią, czyli taką, która jeszcze nie obowiązywała w czasie popełnienia przestępstwa, choć już nie obowiązuje w czasie orzekania (problem z ustawą epizodyczną). Kryterium wyboru stanowi „względność” ustawy. Chodzi zatem o ustawę najkorzystniejszą z punktu widzenia rodzaju i zakresu odpowiedzialności wykroczeniowej. Obowiązuje przy tym </a:t>
            </a:r>
            <a:r>
              <a:rPr lang="pl-PL" b="1" dirty="0" smtClean="0"/>
              <a:t>zakaz eklektyzmu (art. </a:t>
            </a:r>
            <a:r>
              <a:rPr lang="pl-PL" b="1" dirty="0" smtClean="0"/>
              <a:t>2§ 3 </a:t>
            </a:r>
            <a:r>
              <a:rPr lang="pl-PL" b="1" dirty="0" err="1" smtClean="0"/>
              <a:t>k</a:t>
            </a:r>
            <a:r>
              <a:rPr lang="pl-PL" b="1" dirty="0" err="1" smtClean="0"/>
              <a:t>.k.s</a:t>
            </a:r>
            <a:r>
              <a:rPr lang="pl-PL" b="1" dirty="0" smtClean="0"/>
              <a:t>.)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2764811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Zmiany</a:t>
            </a:r>
            <a:r>
              <a:rPr lang="pl-PL" b="1" dirty="0" smtClean="0"/>
              <a:t> ustawy po uprawomocnieniu się orzeczenia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 smtClean="0"/>
              <a:t>Kwestie te regulują</a:t>
            </a:r>
            <a:r>
              <a:rPr lang="pl-PL" dirty="0" smtClean="0"/>
              <a:t> </a:t>
            </a:r>
            <a:r>
              <a:rPr lang="pl-PL" dirty="0"/>
              <a:t>przepisy zawarte w art. 2 § 4-6 </a:t>
            </a:r>
            <a:r>
              <a:rPr lang="pl-PL" dirty="0" err="1"/>
              <a:t>k.k.s</a:t>
            </a:r>
            <a:r>
              <a:rPr lang="pl-PL" dirty="0" smtClean="0"/>
              <a:t>.:</a:t>
            </a:r>
          </a:p>
          <a:p>
            <a:pPr>
              <a:buFontTx/>
              <a:buChar char="-"/>
            </a:pPr>
            <a:r>
              <a:rPr lang="pl-PL" dirty="0" smtClean="0"/>
              <a:t>jeżeli </a:t>
            </a:r>
            <a:r>
              <a:rPr lang="pl-PL" dirty="0"/>
              <a:t>według nowej ustawy czyn </a:t>
            </a:r>
            <a:r>
              <a:rPr lang="pl-PL" dirty="0" smtClean="0"/>
              <a:t>zabroniony objęty </a:t>
            </a:r>
            <a:r>
              <a:rPr lang="pl-PL" dirty="0"/>
              <a:t>orzeczeniem zagrożony jest karą, </a:t>
            </a:r>
            <a:r>
              <a:rPr lang="pl-PL" dirty="0" smtClean="0"/>
              <a:t>której górna </a:t>
            </a:r>
            <a:r>
              <a:rPr lang="pl-PL" dirty="0"/>
              <a:t>granica jest niższa od kary </a:t>
            </a:r>
            <a:r>
              <a:rPr lang="pl-PL" dirty="0" smtClean="0"/>
              <a:t>orzeczonej, wymierzoną </a:t>
            </a:r>
            <a:r>
              <a:rPr lang="pl-PL" dirty="0"/>
              <a:t>karę obniża się do górnej </a:t>
            </a:r>
            <a:r>
              <a:rPr lang="pl-PL" dirty="0" smtClean="0"/>
              <a:t>granicy ustawowego </a:t>
            </a:r>
            <a:r>
              <a:rPr lang="pl-PL" dirty="0"/>
              <a:t>zagrożenia przewidzianego za </a:t>
            </a:r>
            <a:r>
              <a:rPr lang="pl-PL" dirty="0" smtClean="0"/>
              <a:t>taki czyn </a:t>
            </a:r>
            <a:r>
              <a:rPr lang="pl-PL" dirty="0"/>
              <a:t>w nowej </a:t>
            </a:r>
            <a:r>
              <a:rPr lang="pl-PL" dirty="0" smtClean="0"/>
              <a:t>ustawie, </a:t>
            </a:r>
            <a:endParaRPr lang="pl-PL" dirty="0"/>
          </a:p>
          <a:p>
            <a:pPr>
              <a:buFontTx/>
              <a:buChar char="-"/>
            </a:pPr>
            <a:r>
              <a:rPr lang="pl-PL" dirty="0" smtClean="0"/>
              <a:t>w </a:t>
            </a:r>
            <a:r>
              <a:rPr lang="pl-PL" dirty="0"/>
              <a:t>razie eliminacji w nowej ustawie zagrożenia czynu karą pozbawienia wolności należy zamienić orzeczoną karę pozbawienia wolności jedynie na karę grzywny, przyjmując jeden dzień kary pozbawienia wolności za równoważny dwóm stawkom dziennym kary grzywny </a:t>
            </a:r>
            <a:r>
              <a:rPr lang="pl-PL" dirty="0" smtClean="0"/>
              <a:t>,</a:t>
            </a:r>
          </a:p>
          <a:p>
            <a:pPr>
              <a:buFontTx/>
              <a:buChar char="-"/>
            </a:pPr>
            <a:r>
              <a:rPr lang="pl-PL" dirty="0" smtClean="0"/>
              <a:t> </a:t>
            </a:r>
            <a:r>
              <a:rPr lang="pl-PL" dirty="0"/>
              <a:t>jeżeli według nowej ustawy czyn </a:t>
            </a:r>
            <a:r>
              <a:rPr lang="pl-PL" dirty="0" smtClean="0"/>
              <a:t>objęty orzeczeniem </a:t>
            </a:r>
            <a:r>
              <a:rPr lang="pl-PL" dirty="0"/>
              <a:t>nie jest już zabroniony pod  </a:t>
            </a:r>
            <a:r>
              <a:rPr lang="pl-PL" dirty="0" smtClean="0"/>
              <a:t>groźbą </a:t>
            </a:r>
            <a:r>
              <a:rPr lang="pl-PL" dirty="0"/>
              <a:t>kary, skazanie ulega zatarciu z  </a:t>
            </a:r>
            <a:r>
              <a:rPr lang="pl-PL" dirty="0" smtClean="0"/>
              <a:t>mocy </a:t>
            </a:r>
            <a:r>
              <a:rPr lang="pl-PL" dirty="0"/>
              <a:t>prawa, a ukaranie uważa się za </a:t>
            </a:r>
            <a:r>
              <a:rPr lang="pl-PL" dirty="0" smtClean="0"/>
              <a:t>niebyłe.</a:t>
            </a:r>
          </a:p>
          <a:p>
            <a:pPr>
              <a:buFontTx/>
              <a:buChar char="-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391604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Przestrzenne obowiązywanie </a:t>
            </a:r>
            <a:r>
              <a:rPr lang="pl-PL" b="1" dirty="0"/>
              <a:t>p</a:t>
            </a:r>
            <a:r>
              <a:rPr lang="pl-PL" b="1" dirty="0" smtClean="0"/>
              <a:t>rawa karnego skarbowego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Zgodnie z art. 3 § </a:t>
            </a:r>
            <a:r>
              <a:rPr lang="pl-PL" dirty="0" smtClean="0"/>
              <a:t>2 </a:t>
            </a:r>
            <a:r>
              <a:rPr lang="pl-PL" dirty="0" err="1" smtClean="0"/>
              <a:t>k.k.s</a:t>
            </a:r>
            <a:r>
              <a:rPr lang="pl-PL" dirty="0" smtClean="0"/>
              <a:t>. </a:t>
            </a:r>
            <a:r>
              <a:rPr lang="pl-PL" dirty="0" smtClean="0"/>
              <a:t>na zasadach określonych w niniejszej ustawie odpowiada ten, kto popełnił czyn zabroniony na terytorium Rzeczypospolitej Polskiej, jak również na polskim statku wodnym lub </a:t>
            </a:r>
            <a:r>
              <a:rPr lang="pl-PL" dirty="0" err="1" smtClean="0"/>
              <a:t>powietrznym,chyba</a:t>
            </a:r>
            <a:r>
              <a:rPr lang="pl-PL" dirty="0" smtClean="0"/>
              <a:t> </a:t>
            </a:r>
            <a:r>
              <a:rPr lang="pl-PL" dirty="0" smtClean="0"/>
              <a:t>że umowa międzynarodowa, której Rzeczpospolita Polska jest stroną, stanowi </a:t>
            </a:r>
            <a:r>
              <a:rPr lang="pl-PL" dirty="0" smtClean="0"/>
              <a:t>inaczej.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Bez znaczenia jest tutaj obywatelstwo sprawcy (zasada ta dotyczy zarówno obywateli polskich, cudzoziemców, jak i bezpaństwowców).</a:t>
            </a:r>
          </a:p>
          <a:p>
            <a:pPr marL="0" indent="0">
              <a:buNone/>
            </a:pPr>
            <a:endParaRPr lang="pl-PL" b="1" dirty="0" smtClean="0"/>
          </a:p>
        </p:txBody>
      </p:sp>
    </p:spTree>
    <p:extLst>
      <p:ext uri="{BB962C8B-B14F-4D97-AF65-F5344CB8AC3E}">
        <p14:creationId xmlns:p14="http://schemas.microsoft.com/office/powerpoint/2010/main" val="33405971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pl-PL" b="1" dirty="0" smtClean="0"/>
              <a:t>Zasada terytorialności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 smtClean="0"/>
              <a:t>Terytorium RP </a:t>
            </a:r>
            <a:r>
              <a:rPr lang="pl-PL" sz="2000" dirty="0" smtClean="0"/>
              <a:t>to - obszar wyznaczony granicami państwowymi, czyli powierzchniami pionowymi przechodzącymi przez linię graniczną, oddzielającymi terytorium państwa polskiego od terytoriów innych państw oraz od morza pełnego (ustawa z 12. X. 1990 r. o ochronie granicy państwowej, </a:t>
            </a:r>
            <a:r>
              <a:rPr lang="pl-PL" sz="2000" dirty="0" err="1" smtClean="0"/>
              <a:t>Dz.U</a:t>
            </a:r>
            <a:r>
              <a:rPr lang="pl-PL" sz="2000" dirty="0" smtClean="0"/>
              <a:t>. z 2009 r. Nr 12, poz. 67 ze zm.). Terytorium obejmuje również wody wewnętrzne (cześć zatok, wody portów i red) oraz pas morskich wód terytorialnych (o szerokości 12 mil morskich liczonych od linii najniższego  stanu wody wzdłuż wybrzeża lub granicy zewnętrznej wód wewnętrznych) (ustawa z 21.III. 1991 r. o obszarach morskich Rzeczypospolitej Polskiej i administracji morskiej, </a:t>
            </a:r>
            <a:r>
              <a:rPr lang="pl-PL" sz="2000" dirty="0" err="1" smtClean="0"/>
              <a:t>Dz.U</a:t>
            </a:r>
            <a:r>
              <a:rPr lang="pl-PL" sz="2000" dirty="0" smtClean="0"/>
              <a:t>. z 2003 r., Nr 153, poz. 1502 ze zm.), a także przestrzeń powietrzną nad tym obszarem (do wysokości około 140 km) oraz wnętrze ziemi pod nim </a:t>
            </a:r>
            <a:r>
              <a:rPr lang="pl-PL" sz="2000" dirty="0" smtClean="0"/>
              <a:t>aż </a:t>
            </a:r>
            <a:r>
              <a:rPr lang="pl-PL" sz="2000" dirty="0" smtClean="0"/>
              <a:t>do jądra ziemi</a:t>
            </a:r>
            <a:r>
              <a:rPr lang="pl-PL" sz="2000" dirty="0"/>
              <a:t>. </a:t>
            </a:r>
            <a:r>
              <a:rPr lang="pl-PL" sz="2000" dirty="0" smtClean="0"/>
              <a:t>Poza tym wchodzi tu w rachubę również wyłączna </a:t>
            </a:r>
            <a:r>
              <a:rPr lang="pl-PL" sz="2000" dirty="0"/>
              <a:t>strefa ekonomiczna - znajdująca się poza morzem terytorialnym, w której Rzeczpospolita Polska zgodnie z prawem międzynarodowym wykonuje, na podstawie wewnętrznego prawa polskiego, swe prawa odnoszące się do badania i eksploatacji dna morskiego i jego podglebia oraz ich zasobów naturalnych (art. 53 § 9 </a:t>
            </a:r>
            <a:r>
              <a:rPr lang="pl-PL" sz="2000" dirty="0" err="1"/>
              <a:t>k.k.s</a:t>
            </a:r>
            <a:r>
              <a:rPr lang="pl-PL" sz="2000" dirty="0"/>
              <a:t>.)</a:t>
            </a:r>
            <a:endParaRPr lang="pl-PL" sz="2000" dirty="0" smtClean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218492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Zasada bandery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Uzupełnia zasadę terytorialności, obejmując pokłady polskich statków powietrznych oraz wodnych (tzw. quasi terytoria/ jednostki eksterytorialne). </a:t>
            </a:r>
          </a:p>
          <a:p>
            <a:pPr marL="0" indent="0">
              <a:buNone/>
            </a:pPr>
            <a:r>
              <a:rPr lang="pl-PL" b="1" dirty="0"/>
              <a:t>Statek wodny </a:t>
            </a:r>
            <a:r>
              <a:rPr lang="pl-PL" dirty="0"/>
              <a:t>to każde urządzenie pływające przeznaczone lub używane do żeglugi morskiej (art. 2 §1 Kodeksu morskiego z 18.IX.2001 r., </a:t>
            </a:r>
            <a:r>
              <a:rPr lang="pl-PL" dirty="0" err="1"/>
              <a:t>t.j</a:t>
            </a:r>
            <a:r>
              <a:rPr lang="pl-PL" dirty="0"/>
              <a:t>. </a:t>
            </a:r>
            <a:r>
              <a:rPr lang="pl-PL" dirty="0" err="1"/>
              <a:t>Dz.U</a:t>
            </a:r>
            <a:r>
              <a:rPr lang="pl-PL" dirty="0"/>
              <a:t>. z 2009 r., Nr 217, poz. 1689 ze zm.); jest nim również platforma umieszczona szelfie kontynentalnym (art. </a:t>
            </a:r>
            <a:r>
              <a:rPr lang="pl-PL" dirty="0" smtClean="0"/>
              <a:t>53 </a:t>
            </a:r>
            <a:r>
              <a:rPr lang="pl-PL" dirty="0" smtClean="0"/>
              <a:t>§ 10 </a:t>
            </a:r>
            <a:r>
              <a:rPr lang="pl-PL" dirty="0" err="1" smtClean="0"/>
              <a:t>k.k.s</a:t>
            </a:r>
            <a:r>
              <a:rPr lang="pl-PL" dirty="0" smtClean="0"/>
              <a:t>.)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Statek powietrzny </a:t>
            </a:r>
            <a:r>
              <a:rPr lang="pl-PL" dirty="0"/>
              <a:t>to </a:t>
            </a:r>
            <a:r>
              <a:rPr lang="pl-PL" dirty="0" smtClean="0"/>
              <a:t>każde </a:t>
            </a:r>
            <a:r>
              <a:rPr lang="pl-PL" dirty="0"/>
              <a:t>urządzenie zdolne do unoszenia się w atmosferze na skutek oddziaływania powietrza innego niż oddziaływanie powietrza odbitego od podłoża (art. 2 pkt 1 ustawy - Prawo lotnicze z 3.VII.2002r., </a:t>
            </a:r>
            <a:r>
              <a:rPr lang="pl-PL" dirty="0" err="1"/>
              <a:t>t.j</a:t>
            </a:r>
            <a:r>
              <a:rPr lang="pl-PL" dirty="0"/>
              <a:t>. </a:t>
            </a:r>
            <a:r>
              <a:rPr lang="pl-PL" dirty="0" err="1"/>
              <a:t>Dz.U</a:t>
            </a:r>
            <a:r>
              <a:rPr lang="pl-PL" dirty="0"/>
              <a:t>. z 2006 r., Nr 100, poz. 696 ze </a:t>
            </a:r>
            <a:r>
              <a:rPr lang="pl-PL" dirty="0" err="1"/>
              <a:t>zm</a:t>
            </a:r>
            <a:r>
              <a:rPr lang="pl-PL" dirty="0"/>
              <a:t>).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484011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Wyjątki od </a:t>
            </a:r>
            <a:r>
              <a:rPr lang="pl-PL" b="1" dirty="0"/>
              <a:t>zasady terytorialności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Immunitet dyplomatyczny - wyłącza możliwość pociągnięcia do odpowiedzialności karnej skarbowej pracowników przedstawicielstw dyplomatycznych państw obcych, chyba że państwo wysyłające zrzeknie się tego immunitetu.</a:t>
            </a:r>
          </a:p>
          <a:p>
            <a:r>
              <a:rPr lang="pl-PL" dirty="0"/>
              <a:t> Immunitety krajowe : a) immunitet formalny – uzależniający odpowiedzialność karną od zgody właściwego organu (np. Sejmu lub Senatu w stosunku do posłów i senatorów, czy sądu dyscyplinarnego w stosunku do sędziów); b) immunitet materialny ograniczony – powoduje wyłączenie odpowiedzialności karnej określonych grup zawodowych za ściśle określone czyny zabronione i zastąpienie jej odpowiedzialnością dyscyplinarną (np. w przypadku sędziów i prokuratorów za wykroczenia powszechne, czy w przypadku adwokatów za znieważenie strony).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680837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Odpowiedzialność za czyny skarbowe popełnione za granicą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smtClean="0"/>
              <a:t>- Niezależnie </a:t>
            </a:r>
            <a:r>
              <a:rPr lang="pl-PL" dirty="0"/>
              <a:t>od przepisów obowiązujących w miejscu popełnienia przestępstwa skarbowego, przepisy kodeksu stosuje się także do obywatela polskiego oraz cudzoziemca w razie popełnienia za granicą przestępstwa skarbowego skierowanego przeciwko istotnym interesom finansowym państwa polskiego.</a:t>
            </a:r>
          </a:p>
          <a:p>
            <a:pPr marL="0" indent="0">
              <a:buNone/>
            </a:pPr>
            <a:r>
              <a:rPr lang="pl-PL" smtClean="0"/>
              <a:t>- Niezależnie </a:t>
            </a:r>
            <a:r>
              <a:rPr lang="pl-PL" dirty="0"/>
              <a:t>od przepisów obowiązujących w miejscu popełnienia przestępstwa skarbowego, przepisy kodeksu stosuje się także do obywatela polskiego w razie popełnienia za granicą przestępstwa skarbowego określonego w rozdziale 6 i 7 działu II tytułu I, skierowanego przeciwko interesom finansowym Wspólnot Europejskich.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505081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3800" dirty="0" smtClean="0"/>
              <a:t>- Przestępstwa </a:t>
            </a:r>
            <a:r>
              <a:rPr lang="pl-PL" sz="3800" dirty="0"/>
              <a:t>skarbowe i wykroczenia skarbowe określone w rozdziale 7 </a:t>
            </a:r>
            <a:r>
              <a:rPr lang="pl-PL" sz="3800" dirty="0" smtClean="0"/>
              <a:t>są karalne </a:t>
            </a:r>
            <a:r>
              <a:rPr lang="pl-PL" sz="3800" dirty="0"/>
              <a:t>także w razie popełnienia ich za granicą, jeżeli zostały ujawnione w wyniku </a:t>
            </a:r>
            <a:r>
              <a:rPr lang="pl-PL" sz="3800" dirty="0" smtClean="0"/>
              <a:t>czynności </a:t>
            </a:r>
            <a:r>
              <a:rPr lang="pl-PL" sz="3800" dirty="0"/>
              <a:t>kontrolnych przeprowadzonych tam przez polski organ celny lub </a:t>
            </a:r>
            <a:r>
              <a:rPr lang="pl-PL" sz="3800" dirty="0" smtClean="0"/>
              <a:t>inny organ </a:t>
            </a:r>
            <a:r>
              <a:rPr lang="pl-PL" sz="3800" dirty="0"/>
              <a:t>uprawniony na podstawie umów międzynarodowych; przepis stosuje </a:t>
            </a:r>
            <a:r>
              <a:rPr lang="pl-PL" sz="3800" dirty="0" smtClean="0"/>
              <a:t>się odpowiednio</a:t>
            </a:r>
            <a:r>
              <a:rPr lang="pl-PL" sz="3800" dirty="0"/>
              <a:t>, jeżeli wykroczenie skarbowe określone w art. 106e, art. 106f i </a:t>
            </a:r>
            <a:r>
              <a:rPr lang="pl-PL" sz="3800" dirty="0" smtClean="0"/>
              <a:t>art. 106h </a:t>
            </a:r>
            <a:r>
              <a:rPr lang="pl-PL" sz="3800" dirty="0"/>
              <a:t>popełnione zostało za </a:t>
            </a:r>
            <a:r>
              <a:rPr lang="pl-PL" sz="3800" dirty="0" smtClean="0"/>
              <a:t>granicą.</a:t>
            </a:r>
          </a:p>
          <a:p>
            <a:pPr marL="0" indent="0">
              <a:buNone/>
            </a:pPr>
            <a:r>
              <a:rPr lang="pl-PL" sz="3800" dirty="0" smtClean="0"/>
              <a:t> - Przepisy </a:t>
            </a:r>
            <a:r>
              <a:rPr lang="pl-PL" sz="3800" dirty="0"/>
              <a:t>kodeksu stosuje się także do obywateli polskich </a:t>
            </a:r>
            <a:r>
              <a:rPr lang="pl-PL" sz="3800" dirty="0" smtClean="0"/>
              <a:t>oraz cudzoziemców</a:t>
            </a:r>
            <a:r>
              <a:rPr lang="pl-PL" sz="3800" dirty="0"/>
              <a:t>, którzy przebywając na terytorium Rzeczypospolitej </a:t>
            </a:r>
            <a:r>
              <a:rPr lang="pl-PL" sz="3800" dirty="0" smtClean="0"/>
              <a:t>Polskiej nakłaniają </a:t>
            </a:r>
            <a:r>
              <a:rPr lang="pl-PL" sz="3800" dirty="0"/>
              <a:t>lub udzielają pomocy do popełnienia za granicą przestępstwa </a:t>
            </a:r>
            <a:r>
              <a:rPr lang="pl-PL" sz="3800" dirty="0" smtClean="0"/>
              <a:t>skarbowego skierowanego </a:t>
            </a:r>
            <a:r>
              <a:rPr lang="pl-PL" sz="3800" dirty="0"/>
              <a:t>przeciwko interesom finansowym Wspólnot </a:t>
            </a:r>
            <a:r>
              <a:rPr lang="pl-PL" sz="3800" dirty="0" smtClean="0"/>
              <a:t>Europejskich, określonego </a:t>
            </a:r>
            <a:r>
              <a:rPr lang="pl-PL" sz="3800" dirty="0"/>
              <a:t>w rozdziale 6 i 7 działu II tytułu I.</a:t>
            </a:r>
          </a:p>
        </p:txBody>
      </p:sp>
    </p:spTree>
    <p:extLst>
      <p:ext uri="{BB962C8B-B14F-4D97-AF65-F5344CB8AC3E}">
        <p14:creationId xmlns:p14="http://schemas.microsoft.com/office/powerpoint/2010/main" val="174657793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11760" y="674091"/>
            <a:ext cx="2952328" cy="12241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 smtClean="0"/>
              <a:t>Miejsce popełnienia czynu zabronionego (art. 3 par 1 KKS) </a:t>
            </a:r>
            <a:endParaRPr lang="pl-PL" b="1" dirty="0"/>
          </a:p>
        </p:txBody>
      </p:sp>
      <p:sp>
        <p:nvSpPr>
          <p:cNvPr id="4" name="Prostokąt 3"/>
          <p:cNvSpPr/>
          <p:nvPr/>
        </p:nvSpPr>
        <p:spPr>
          <a:xfrm>
            <a:off x="2771800" y="2919004"/>
            <a:ext cx="2232248" cy="147635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dirty="0" smtClean="0"/>
              <a:t>Miejsce w którym nastąpił skutek stanowiący znamię czynu zabronionego </a:t>
            </a:r>
            <a:endParaRPr lang="pl-PL" sz="1400" dirty="0"/>
          </a:p>
        </p:txBody>
      </p:sp>
      <p:sp>
        <p:nvSpPr>
          <p:cNvPr id="5" name="Prostokąt 4"/>
          <p:cNvSpPr/>
          <p:nvPr/>
        </p:nvSpPr>
        <p:spPr>
          <a:xfrm>
            <a:off x="5364088" y="2906219"/>
            <a:ext cx="2291198" cy="14548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dirty="0" smtClean="0"/>
              <a:t>Miejsce , w którym według zamiaru sprawcy czynu zabronionego skutek stanowiący znamię czynu zabronionego miał nastąpić </a:t>
            </a:r>
            <a:endParaRPr lang="pl-PL" sz="1400" dirty="0"/>
          </a:p>
        </p:txBody>
      </p:sp>
      <p:sp>
        <p:nvSpPr>
          <p:cNvPr id="6" name="Prostokąt 5"/>
          <p:cNvSpPr/>
          <p:nvPr/>
        </p:nvSpPr>
        <p:spPr>
          <a:xfrm>
            <a:off x="44624" y="5062711"/>
            <a:ext cx="1080120" cy="103058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dirty="0" smtClean="0"/>
              <a:t>Działanie  </a:t>
            </a:r>
            <a:r>
              <a:rPr lang="pl-PL" sz="1400" b="1" dirty="0" smtClean="0"/>
              <a:t> </a:t>
            </a:r>
            <a:endParaRPr lang="pl-PL" sz="1400" b="1" dirty="0"/>
          </a:p>
        </p:txBody>
      </p:sp>
      <p:sp>
        <p:nvSpPr>
          <p:cNvPr id="7" name="Prostokąt 6"/>
          <p:cNvSpPr/>
          <p:nvPr/>
        </p:nvSpPr>
        <p:spPr>
          <a:xfrm>
            <a:off x="504056" y="2892341"/>
            <a:ext cx="1907704" cy="146868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400" dirty="0" smtClean="0"/>
              <a:t>Miejsce w którym nastąpiło zachowanie sprawcy </a:t>
            </a:r>
            <a:endParaRPr lang="pl-PL" sz="1400" dirty="0"/>
          </a:p>
        </p:txBody>
      </p:sp>
      <p:cxnSp>
        <p:nvCxnSpPr>
          <p:cNvPr id="21" name="Łącznik prosty ze strzałką 20"/>
          <p:cNvCxnSpPr>
            <a:stCxn id="4" idx="0"/>
            <a:endCxn id="4" idx="0"/>
          </p:cNvCxnSpPr>
          <p:nvPr/>
        </p:nvCxnSpPr>
        <p:spPr>
          <a:xfrm>
            <a:off x="3887924" y="291900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rostokąt 36"/>
          <p:cNvSpPr/>
          <p:nvPr/>
        </p:nvSpPr>
        <p:spPr>
          <a:xfrm>
            <a:off x="1907704" y="5062710"/>
            <a:ext cx="1008112" cy="10305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smtClean="0">
                <a:solidFill>
                  <a:schemeClr val="tx1"/>
                </a:solidFill>
              </a:rPr>
              <a:t>Zaniechanie</a:t>
            </a:r>
            <a:endParaRPr lang="pl-PL" sz="1200" dirty="0">
              <a:solidFill>
                <a:schemeClr val="tx1"/>
              </a:solidFill>
            </a:endParaRPr>
          </a:p>
        </p:txBody>
      </p:sp>
      <p:cxnSp>
        <p:nvCxnSpPr>
          <p:cNvPr id="39" name="Łącznik prosty ze strzałką 38"/>
          <p:cNvCxnSpPr>
            <a:stCxn id="2" idx="2"/>
            <a:endCxn id="7" idx="0"/>
          </p:cNvCxnSpPr>
          <p:nvPr/>
        </p:nvCxnSpPr>
        <p:spPr>
          <a:xfrm flipH="1">
            <a:off x="1457908" y="1898227"/>
            <a:ext cx="2430016" cy="9941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/>
          <p:cNvCxnSpPr>
            <a:stCxn id="2" idx="2"/>
            <a:endCxn id="4" idx="0"/>
          </p:cNvCxnSpPr>
          <p:nvPr/>
        </p:nvCxnSpPr>
        <p:spPr>
          <a:xfrm>
            <a:off x="3887924" y="1898227"/>
            <a:ext cx="0" cy="10207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ze strzałką 42"/>
          <p:cNvCxnSpPr>
            <a:stCxn id="2" idx="2"/>
            <a:endCxn id="5" idx="0"/>
          </p:cNvCxnSpPr>
          <p:nvPr/>
        </p:nvCxnSpPr>
        <p:spPr>
          <a:xfrm>
            <a:off x="3887924" y="1898227"/>
            <a:ext cx="2621763" cy="10079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/>
          <p:cNvCxnSpPr>
            <a:stCxn id="7" idx="2"/>
            <a:endCxn id="6" idx="0"/>
          </p:cNvCxnSpPr>
          <p:nvPr/>
        </p:nvCxnSpPr>
        <p:spPr>
          <a:xfrm flipH="1">
            <a:off x="584684" y="4361025"/>
            <a:ext cx="873224" cy="7016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46"/>
          <p:cNvCxnSpPr>
            <a:stCxn id="7" idx="2"/>
            <a:endCxn id="37" idx="0"/>
          </p:cNvCxnSpPr>
          <p:nvPr/>
        </p:nvCxnSpPr>
        <p:spPr>
          <a:xfrm>
            <a:off x="1457908" y="4361025"/>
            <a:ext cx="953852" cy="7016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283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5254</TotalTime>
  <Words>2282</Words>
  <Application>Microsoft Office PowerPoint</Application>
  <PresentationFormat>Pokaz na ekranie (4:3)</PresentationFormat>
  <Paragraphs>128</Paragraphs>
  <Slides>21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Prezentacja programu PowerPoint</vt:lpstr>
      <vt:lpstr>Prezentacja programu PowerPoint</vt:lpstr>
      <vt:lpstr>Przestrzenne obowiązywanie prawa karnego skarbowego</vt:lpstr>
      <vt:lpstr>Zasada terytorialności </vt:lpstr>
      <vt:lpstr>Zasada bandery</vt:lpstr>
      <vt:lpstr>Wyjątki od zasady terytorialności</vt:lpstr>
      <vt:lpstr>Odpowiedzialność za czyny skarbowe popełnione za granicą </vt:lpstr>
      <vt:lpstr>Prezentacja programu PowerPoint</vt:lpstr>
      <vt:lpstr>Prezentacja programu PowerPoint</vt:lpstr>
      <vt:lpstr>Miejsce popełnienia czynu zabronionego</vt:lpstr>
      <vt:lpstr>Dlaczego określenie miejsca popełnienia czynu zabronionego jest istotne?</vt:lpstr>
      <vt:lpstr>Temporalne obowiązywanie prawa karnego skarbowego</vt:lpstr>
      <vt:lpstr>Czas popełnienia czynu zabronionego</vt:lpstr>
      <vt:lpstr>Prezentacja programu PowerPoint</vt:lpstr>
      <vt:lpstr>Kolizja ustaw karnych w czasie zachodzi wówczas, gdy w czasie orzekania obowiązuje ustawa inna niż w czasie popełnienia wykroczenia   </vt:lpstr>
      <vt:lpstr>Formy zmiany ustawy  </vt:lpstr>
      <vt:lpstr> LEX RETRO NON AGIT</vt:lpstr>
      <vt:lpstr>Prezentacja programu PowerPoint</vt:lpstr>
      <vt:lpstr>Prezentacja programu PowerPoint</vt:lpstr>
      <vt:lpstr>Prezentacja programu PowerPoint</vt:lpstr>
      <vt:lpstr>Zmiany ustawy po uprawomocnieniu się orzeczenia</vt:lpstr>
    </vt:vector>
  </TitlesOfParts>
  <Company>Sil-art Rycho444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Ochrona obrotu gospodarczego Wykład</dc:title>
  <dc:creator>Anna Płońska</dc:creator>
  <cp:lastModifiedBy>Kasia</cp:lastModifiedBy>
  <cp:revision>285</cp:revision>
  <dcterms:created xsi:type="dcterms:W3CDTF">2012-01-31T20:13:54Z</dcterms:created>
  <dcterms:modified xsi:type="dcterms:W3CDTF">2015-04-10T23:48:04Z</dcterms:modified>
</cp:coreProperties>
</file>