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4140" r:id="rId1"/>
  </p:sldMasterIdLst>
  <p:notesMasterIdLst>
    <p:notesMasterId r:id="rId6"/>
  </p:notesMasterIdLst>
  <p:handoutMasterIdLst>
    <p:handoutMasterId r:id="rId7"/>
  </p:handoutMasterIdLst>
  <p:sldIdLst>
    <p:sldId id="339" r:id="rId2"/>
    <p:sldId id="326" r:id="rId3"/>
    <p:sldId id="340" r:id="rId4"/>
    <p:sldId id="342" r:id="rId5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71" autoAdjust="0"/>
    <p:restoredTop sz="94798" autoAdjust="0"/>
  </p:normalViewPr>
  <p:slideViewPr>
    <p:cSldViewPr>
      <p:cViewPr>
        <p:scale>
          <a:sx n="50" d="100"/>
          <a:sy n="50" d="100"/>
        </p:scale>
        <p:origin x="-1080" y="-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92" d="100"/>
        <a:sy n="92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2628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C80422-0A7D-4B51-940C-2685324FD4A1}" type="datetimeFigureOut">
              <a:rPr lang="pl-PL" smtClean="0"/>
              <a:pPr/>
              <a:t>2015-04-11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3CEA30-67D1-40FE-AFF1-76CF155CD734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416791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4557BC-75FE-4034-AD5E-155D0E1978C5}" type="datetimeFigureOut">
              <a:rPr lang="pl-PL" smtClean="0"/>
              <a:pPr/>
              <a:t>2015-04-11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4B77F8-B329-4140-82AB-1ACD4493B2E1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102297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7B06A-F3ED-48CC-92B2-94228C6EB513}" type="datetimeFigureOut">
              <a:rPr lang="pl-PL" smtClean="0"/>
              <a:pPr/>
              <a:t>2015-04-11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1E51E-9CC1-44B5-B478-1491F164E677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4750451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7B06A-F3ED-48CC-92B2-94228C6EB513}" type="datetimeFigureOut">
              <a:rPr lang="pl-PL" smtClean="0"/>
              <a:pPr/>
              <a:t>2015-04-11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1E51E-9CC1-44B5-B478-1491F164E677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77564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7B06A-F3ED-48CC-92B2-94228C6EB513}" type="datetimeFigureOut">
              <a:rPr lang="pl-PL" smtClean="0"/>
              <a:pPr/>
              <a:t>2015-04-11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1E51E-9CC1-44B5-B478-1491F164E677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0678209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7B06A-F3ED-48CC-92B2-94228C6EB513}" type="datetimeFigureOut">
              <a:rPr lang="pl-PL" smtClean="0"/>
              <a:pPr/>
              <a:t>2015-04-11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1E51E-9CC1-44B5-B478-1491F164E677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0600439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7B06A-F3ED-48CC-92B2-94228C6EB513}" type="datetimeFigureOut">
              <a:rPr lang="pl-PL" smtClean="0"/>
              <a:pPr/>
              <a:t>2015-04-11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1E51E-9CC1-44B5-B478-1491F164E677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7147262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7B06A-F3ED-48CC-92B2-94228C6EB513}" type="datetimeFigureOut">
              <a:rPr lang="pl-PL" smtClean="0"/>
              <a:pPr/>
              <a:t>2015-04-11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1E51E-9CC1-44B5-B478-1491F164E677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3892388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7B06A-F3ED-48CC-92B2-94228C6EB513}" type="datetimeFigureOut">
              <a:rPr lang="pl-PL" smtClean="0"/>
              <a:pPr/>
              <a:t>2015-04-11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1E51E-9CC1-44B5-B478-1491F164E677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0371004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7B06A-F3ED-48CC-92B2-94228C6EB513}" type="datetimeFigureOut">
              <a:rPr lang="pl-PL" smtClean="0"/>
              <a:pPr/>
              <a:t>2015-04-11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1E51E-9CC1-44B5-B478-1491F164E677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7133128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7B06A-F3ED-48CC-92B2-94228C6EB513}" type="datetimeFigureOut">
              <a:rPr lang="pl-PL" smtClean="0"/>
              <a:pPr/>
              <a:t>2015-04-11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1E51E-9CC1-44B5-B478-1491F164E677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8255142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7B06A-F3ED-48CC-92B2-94228C6EB513}" type="datetimeFigureOut">
              <a:rPr lang="pl-PL" smtClean="0"/>
              <a:pPr/>
              <a:t>2015-04-11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1E51E-9CC1-44B5-B478-1491F164E677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1601823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7B06A-F3ED-48CC-92B2-94228C6EB513}" type="datetimeFigureOut">
              <a:rPr lang="pl-PL" smtClean="0"/>
              <a:pPr/>
              <a:t>2015-04-11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1E51E-9CC1-44B5-B478-1491F164E677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7491890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17B06A-F3ED-48CC-92B2-94228C6EB513}" type="datetimeFigureOut">
              <a:rPr lang="pl-PL" smtClean="0"/>
              <a:pPr/>
              <a:t>2015-04-11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21E51E-9CC1-44B5-B478-1491F164E677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54005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41" r:id="rId1"/>
    <p:sldLayoutId id="2147484142" r:id="rId2"/>
    <p:sldLayoutId id="2147484143" r:id="rId3"/>
    <p:sldLayoutId id="2147484144" r:id="rId4"/>
    <p:sldLayoutId id="2147484145" r:id="rId5"/>
    <p:sldLayoutId id="2147484146" r:id="rId6"/>
    <p:sldLayoutId id="2147484147" r:id="rId7"/>
    <p:sldLayoutId id="2147484148" r:id="rId8"/>
    <p:sldLayoutId id="2147484149" r:id="rId9"/>
    <p:sldLayoutId id="2147484150" r:id="rId10"/>
    <p:sldLayoutId id="2147484151" r:id="rId11"/>
  </p:sldLayoutIdLst>
  <p:transition spd="slow">
    <p:push dir="u"/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2483768" y="2132856"/>
            <a:ext cx="3672408" cy="2304256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b="1" dirty="0" smtClean="0"/>
              <a:t>Ćwiczenia </a:t>
            </a:r>
            <a:r>
              <a:rPr lang="pl-PL" b="1" dirty="0" smtClean="0"/>
              <a:t>II</a:t>
            </a:r>
            <a:endParaRPr lang="pl-PL" b="1" dirty="0" smtClean="0"/>
          </a:p>
          <a:p>
            <a:pPr algn="ctr"/>
            <a:endParaRPr lang="pl-PL" b="1" dirty="0"/>
          </a:p>
          <a:p>
            <a:pPr algn="ctr"/>
            <a:endParaRPr lang="pl-PL" dirty="0"/>
          </a:p>
          <a:p>
            <a:pPr algn="ctr"/>
            <a:r>
              <a:rPr lang="pl-PL" dirty="0" smtClean="0"/>
              <a:t>dr Katarzyna Łucarz 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18205090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3064949" y="1911285"/>
            <a:ext cx="2880320" cy="5040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1400" b="1" dirty="0" smtClean="0"/>
              <a:t>Jest to czyn </a:t>
            </a:r>
            <a:endParaRPr lang="pl-PL" sz="1400" b="1" dirty="0"/>
          </a:p>
        </p:txBody>
      </p:sp>
      <p:sp>
        <p:nvSpPr>
          <p:cNvPr id="4" name="Prostokąt 3"/>
          <p:cNvSpPr/>
          <p:nvPr/>
        </p:nvSpPr>
        <p:spPr>
          <a:xfrm>
            <a:off x="6016725" y="3066359"/>
            <a:ext cx="1374246" cy="1308117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1200" b="1" dirty="0" smtClean="0"/>
              <a:t>Zawiniony  </a:t>
            </a:r>
            <a:r>
              <a:rPr lang="pl-PL" sz="1200" dirty="0" smtClean="0"/>
              <a:t>              - zachodzi możliwość przypisania winy sprawcy czynu zabronionego  </a:t>
            </a:r>
            <a:endParaRPr lang="pl-PL" sz="1200" dirty="0"/>
          </a:p>
        </p:txBody>
      </p:sp>
      <p:sp>
        <p:nvSpPr>
          <p:cNvPr id="9" name="Prostokąt 8"/>
          <p:cNvSpPr/>
          <p:nvPr/>
        </p:nvSpPr>
        <p:spPr>
          <a:xfrm>
            <a:off x="3481889" y="5272611"/>
            <a:ext cx="2156955" cy="114319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l-PL" sz="1200" dirty="0"/>
              <a:t>p</a:t>
            </a:r>
            <a:r>
              <a:rPr lang="pl-PL" sz="1200" dirty="0" smtClean="0"/>
              <a:t>ozbawienia wolności. </a:t>
            </a:r>
            <a:endParaRPr lang="pl-PL" sz="1200" dirty="0"/>
          </a:p>
        </p:txBody>
      </p:sp>
      <p:sp>
        <p:nvSpPr>
          <p:cNvPr id="11" name="Prostokąt 10"/>
          <p:cNvSpPr/>
          <p:nvPr/>
        </p:nvSpPr>
        <p:spPr>
          <a:xfrm>
            <a:off x="251520" y="5301208"/>
            <a:ext cx="1440160" cy="1159766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1200" dirty="0"/>
              <a:t>g</a:t>
            </a:r>
            <a:r>
              <a:rPr lang="pl-PL" sz="1200" dirty="0" smtClean="0"/>
              <a:t>rzywny w stawkach dziennych </a:t>
            </a:r>
            <a:endParaRPr lang="pl-PL" sz="1200" dirty="0"/>
          </a:p>
        </p:txBody>
      </p:sp>
      <p:cxnSp>
        <p:nvCxnSpPr>
          <p:cNvPr id="21" name="Łącznik prosty ze strzałką 20"/>
          <p:cNvCxnSpPr>
            <a:stCxn id="4" idx="0"/>
            <a:endCxn id="4" idx="0"/>
          </p:cNvCxnSpPr>
          <p:nvPr/>
        </p:nvCxnSpPr>
        <p:spPr>
          <a:xfrm>
            <a:off x="6703848" y="3066359"/>
            <a:ext cx="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Łącznik prosty ze strzałką 23"/>
          <p:cNvCxnSpPr>
            <a:stCxn id="2" idx="2"/>
            <a:endCxn id="4" idx="0"/>
          </p:cNvCxnSpPr>
          <p:nvPr/>
        </p:nvCxnSpPr>
        <p:spPr>
          <a:xfrm>
            <a:off x="4505109" y="2415341"/>
            <a:ext cx="2198739" cy="65101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Prostokąt 32"/>
          <p:cNvSpPr/>
          <p:nvPr/>
        </p:nvSpPr>
        <p:spPr>
          <a:xfrm>
            <a:off x="1930138" y="5239461"/>
            <a:ext cx="1296145" cy="117634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l-PL" sz="1200" dirty="0"/>
              <a:t>o</a:t>
            </a:r>
            <a:r>
              <a:rPr lang="pl-PL" sz="1200" dirty="0" smtClean="0"/>
              <a:t>graniczenia wolności </a:t>
            </a:r>
            <a:endParaRPr lang="pl-PL" sz="1200" dirty="0"/>
          </a:p>
        </p:txBody>
      </p:sp>
      <p:sp>
        <p:nvSpPr>
          <p:cNvPr id="57" name="Prostokąt 56"/>
          <p:cNvSpPr/>
          <p:nvPr/>
        </p:nvSpPr>
        <p:spPr>
          <a:xfrm>
            <a:off x="3851920" y="3068960"/>
            <a:ext cx="1368152" cy="13081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200" b="1" dirty="0" smtClean="0">
                <a:solidFill>
                  <a:schemeClr val="tx1"/>
                </a:solidFill>
              </a:rPr>
              <a:t>Karygodny   </a:t>
            </a:r>
            <a:r>
              <a:rPr lang="pl-PL" sz="1200" dirty="0" smtClean="0">
                <a:solidFill>
                  <a:schemeClr val="tx1"/>
                </a:solidFill>
              </a:rPr>
              <a:t>                   -społecznie szkodliwy w stopniu wyższym niż znikomy  </a:t>
            </a:r>
            <a:endParaRPr lang="pl-PL" sz="1200" dirty="0">
              <a:solidFill>
                <a:schemeClr val="tx1"/>
              </a:solidFill>
            </a:endParaRPr>
          </a:p>
        </p:txBody>
      </p:sp>
      <p:sp>
        <p:nvSpPr>
          <p:cNvPr id="59" name="Prostokąt 58"/>
          <p:cNvSpPr/>
          <p:nvPr/>
        </p:nvSpPr>
        <p:spPr>
          <a:xfrm>
            <a:off x="2015756" y="3068960"/>
            <a:ext cx="1152128" cy="13107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200" b="1" dirty="0" smtClean="0">
                <a:solidFill>
                  <a:schemeClr val="tx1"/>
                </a:solidFill>
              </a:rPr>
              <a:t>Karalny  </a:t>
            </a:r>
            <a:r>
              <a:rPr lang="pl-PL" sz="1200" dirty="0" smtClean="0">
                <a:solidFill>
                  <a:schemeClr val="tx1"/>
                </a:solidFill>
              </a:rPr>
              <a:t>             - zabroniony   pod groźbą kary </a:t>
            </a:r>
            <a:endParaRPr lang="pl-PL" sz="1200" dirty="0"/>
          </a:p>
        </p:txBody>
      </p:sp>
      <p:sp>
        <p:nvSpPr>
          <p:cNvPr id="61" name="Prostokąt 60"/>
          <p:cNvSpPr/>
          <p:nvPr/>
        </p:nvSpPr>
        <p:spPr>
          <a:xfrm>
            <a:off x="363071" y="3066359"/>
            <a:ext cx="1152128" cy="13107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200" b="1" dirty="0" smtClean="0">
                <a:solidFill>
                  <a:schemeClr val="tx1"/>
                </a:solidFill>
              </a:rPr>
              <a:t>Bezprawny </a:t>
            </a:r>
            <a:r>
              <a:rPr lang="pl-PL" sz="1200" dirty="0" smtClean="0">
                <a:solidFill>
                  <a:schemeClr val="tx1"/>
                </a:solidFill>
              </a:rPr>
              <a:t>        - sprzeczny z norma prawną </a:t>
            </a:r>
            <a:endParaRPr lang="pl-PL" dirty="0"/>
          </a:p>
        </p:txBody>
      </p:sp>
      <p:cxnSp>
        <p:nvCxnSpPr>
          <p:cNvPr id="90" name="Łącznik prosty ze strzałką 89"/>
          <p:cNvCxnSpPr>
            <a:stCxn id="2" idx="2"/>
            <a:endCxn id="61" idx="0"/>
          </p:cNvCxnSpPr>
          <p:nvPr/>
        </p:nvCxnSpPr>
        <p:spPr>
          <a:xfrm flipH="1">
            <a:off x="939135" y="2415341"/>
            <a:ext cx="3565974" cy="65101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Łącznik prosty ze strzałką 91"/>
          <p:cNvCxnSpPr>
            <a:stCxn id="2" idx="2"/>
            <a:endCxn id="59" idx="0"/>
          </p:cNvCxnSpPr>
          <p:nvPr/>
        </p:nvCxnSpPr>
        <p:spPr>
          <a:xfrm flipH="1">
            <a:off x="2591820" y="2415341"/>
            <a:ext cx="1913289" cy="65361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Łącznik prosty ze strzałką 94"/>
          <p:cNvCxnSpPr>
            <a:stCxn id="2" idx="2"/>
            <a:endCxn id="57" idx="0"/>
          </p:cNvCxnSpPr>
          <p:nvPr/>
        </p:nvCxnSpPr>
        <p:spPr>
          <a:xfrm>
            <a:off x="4505109" y="2415341"/>
            <a:ext cx="30887" cy="65361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Łącznik prosty ze strzałką 99"/>
          <p:cNvCxnSpPr>
            <a:stCxn id="59" idx="2"/>
            <a:endCxn id="9" idx="0"/>
          </p:cNvCxnSpPr>
          <p:nvPr/>
        </p:nvCxnSpPr>
        <p:spPr>
          <a:xfrm>
            <a:off x="2591820" y="4379678"/>
            <a:ext cx="1968547" cy="89293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Łącznik prosty ze strzałką 101"/>
          <p:cNvCxnSpPr>
            <a:stCxn id="59" idx="2"/>
            <a:endCxn id="33" idx="0"/>
          </p:cNvCxnSpPr>
          <p:nvPr/>
        </p:nvCxnSpPr>
        <p:spPr>
          <a:xfrm flipH="1">
            <a:off x="2578211" y="4379678"/>
            <a:ext cx="13609" cy="85978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Łącznik prosty ze strzałką 103"/>
          <p:cNvCxnSpPr>
            <a:stCxn id="59" idx="2"/>
            <a:endCxn id="11" idx="0"/>
          </p:cNvCxnSpPr>
          <p:nvPr/>
        </p:nvCxnSpPr>
        <p:spPr>
          <a:xfrm flipH="1">
            <a:off x="971600" y="4379678"/>
            <a:ext cx="1620220" cy="92153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Prostokąt 36"/>
          <p:cNvSpPr/>
          <p:nvPr/>
        </p:nvSpPr>
        <p:spPr>
          <a:xfrm>
            <a:off x="3064949" y="739552"/>
            <a:ext cx="2880319" cy="67322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600" b="1" dirty="0" smtClean="0">
                <a:solidFill>
                  <a:schemeClr val="tx1"/>
                </a:solidFill>
              </a:rPr>
              <a:t>Przestępstwo skarbowe </a:t>
            </a:r>
            <a:endParaRPr lang="pl-PL" sz="1600" b="1" dirty="0">
              <a:solidFill>
                <a:schemeClr val="tx1"/>
              </a:solidFill>
            </a:endParaRPr>
          </a:p>
        </p:txBody>
      </p:sp>
      <p:cxnSp>
        <p:nvCxnSpPr>
          <p:cNvPr id="39" name="Łącznik prosty ze strzałką 38"/>
          <p:cNvCxnSpPr>
            <a:stCxn id="37" idx="2"/>
            <a:endCxn id="2" idx="0"/>
          </p:cNvCxnSpPr>
          <p:nvPr/>
        </p:nvCxnSpPr>
        <p:spPr>
          <a:xfrm>
            <a:off x="4505109" y="1412776"/>
            <a:ext cx="0" cy="49850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64914"/>
          </a:xfrm>
        </p:spPr>
        <p:txBody>
          <a:bodyPr>
            <a:normAutofit fontScale="90000"/>
          </a:bodyPr>
          <a:lstStyle/>
          <a:p>
            <a:r>
              <a:rPr lang="pl-PL" dirty="0"/>
              <a:t/>
            </a:r>
            <a:br>
              <a:rPr lang="pl-PL" dirty="0"/>
            </a:br>
            <a:r>
              <a:rPr lang="pl-PL" sz="2200" b="1" dirty="0" smtClean="0"/>
              <a:t>Definicja przestępstwa skarbowego</a:t>
            </a:r>
            <a:r>
              <a:rPr lang="pl-PL" dirty="0" smtClean="0"/>
              <a:t/>
            </a:r>
            <a:br>
              <a:rPr lang="pl-PL" dirty="0" smtClean="0"/>
            </a:b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1820303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3064949" y="1911285"/>
            <a:ext cx="2880320" cy="5040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1400" b="1" dirty="0" smtClean="0"/>
              <a:t>Jest to czyn </a:t>
            </a:r>
            <a:endParaRPr lang="pl-PL" sz="1400" b="1" dirty="0"/>
          </a:p>
        </p:txBody>
      </p:sp>
      <p:sp>
        <p:nvSpPr>
          <p:cNvPr id="4" name="Prostokąt 3"/>
          <p:cNvSpPr/>
          <p:nvPr/>
        </p:nvSpPr>
        <p:spPr>
          <a:xfrm>
            <a:off x="6016725" y="3066359"/>
            <a:ext cx="1374246" cy="1308117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1200" b="1" dirty="0" smtClean="0"/>
              <a:t>Zawiniony  </a:t>
            </a:r>
            <a:r>
              <a:rPr lang="pl-PL" sz="1200" dirty="0" smtClean="0"/>
              <a:t>              - zachodzi możliwość przypisania winy sprawcy czynu zabronionego  </a:t>
            </a:r>
            <a:endParaRPr lang="pl-PL" sz="1200" dirty="0"/>
          </a:p>
        </p:txBody>
      </p:sp>
      <p:cxnSp>
        <p:nvCxnSpPr>
          <p:cNvPr id="21" name="Łącznik prosty ze strzałką 20"/>
          <p:cNvCxnSpPr>
            <a:stCxn id="4" idx="0"/>
            <a:endCxn id="4" idx="0"/>
          </p:cNvCxnSpPr>
          <p:nvPr/>
        </p:nvCxnSpPr>
        <p:spPr>
          <a:xfrm>
            <a:off x="6703848" y="3066359"/>
            <a:ext cx="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Łącznik prosty ze strzałką 23"/>
          <p:cNvCxnSpPr>
            <a:stCxn id="2" idx="2"/>
            <a:endCxn id="4" idx="0"/>
          </p:cNvCxnSpPr>
          <p:nvPr/>
        </p:nvCxnSpPr>
        <p:spPr>
          <a:xfrm>
            <a:off x="4505109" y="2415341"/>
            <a:ext cx="2198739" cy="65101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Prostokąt 32"/>
          <p:cNvSpPr/>
          <p:nvPr/>
        </p:nvSpPr>
        <p:spPr>
          <a:xfrm>
            <a:off x="683568" y="5239461"/>
            <a:ext cx="3852427" cy="117634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l-PL" sz="1200" dirty="0"/>
              <a:t>g</a:t>
            </a:r>
            <a:r>
              <a:rPr lang="pl-PL" sz="1200" dirty="0" smtClean="0"/>
              <a:t>rzywny określonej kwotowo, jeżeli kwota  uszczuplonej należności publicznoprawnej albo wartość przedmiotu czynu nie przekracza pięciokrotnej wysokości  minimalnego wynagrodzenia w czasie jego popełnienia.</a:t>
            </a:r>
            <a:endParaRPr lang="pl-PL" sz="1200" dirty="0"/>
          </a:p>
        </p:txBody>
      </p:sp>
      <p:sp>
        <p:nvSpPr>
          <p:cNvPr id="57" name="Prostokąt 56"/>
          <p:cNvSpPr/>
          <p:nvPr/>
        </p:nvSpPr>
        <p:spPr>
          <a:xfrm>
            <a:off x="3851920" y="3068960"/>
            <a:ext cx="1368152" cy="13081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200" b="1" dirty="0" smtClean="0">
                <a:solidFill>
                  <a:schemeClr val="tx1"/>
                </a:solidFill>
              </a:rPr>
              <a:t>Karygodny   </a:t>
            </a:r>
            <a:r>
              <a:rPr lang="pl-PL" sz="1200" dirty="0" smtClean="0">
                <a:solidFill>
                  <a:schemeClr val="tx1"/>
                </a:solidFill>
              </a:rPr>
              <a:t>                   -społecznie szkodliwy w stopniu wyższym niż znikomy  </a:t>
            </a:r>
            <a:endParaRPr lang="pl-PL" sz="1200" dirty="0">
              <a:solidFill>
                <a:schemeClr val="tx1"/>
              </a:solidFill>
            </a:endParaRPr>
          </a:p>
        </p:txBody>
      </p:sp>
      <p:sp>
        <p:nvSpPr>
          <p:cNvPr id="59" name="Prostokąt 58"/>
          <p:cNvSpPr/>
          <p:nvPr/>
        </p:nvSpPr>
        <p:spPr>
          <a:xfrm>
            <a:off x="2015756" y="3068960"/>
            <a:ext cx="1152128" cy="13107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200" b="1" dirty="0" smtClean="0">
                <a:solidFill>
                  <a:schemeClr val="tx1"/>
                </a:solidFill>
              </a:rPr>
              <a:t>Karalny  </a:t>
            </a:r>
            <a:r>
              <a:rPr lang="pl-PL" sz="1200" dirty="0" smtClean="0">
                <a:solidFill>
                  <a:schemeClr val="tx1"/>
                </a:solidFill>
              </a:rPr>
              <a:t>             - zabroniony   pod groźbą kary </a:t>
            </a:r>
            <a:endParaRPr lang="pl-PL" sz="1200" dirty="0"/>
          </a:p>
        </p:txBody>
      </p:sp>
      <p:sp>
        <p:nvSpPr>
          <p:cNvPr id="61" name="Prostokąt 60"/>
          <p:cNvSpPr/>
          <p:nvPr/>
        </p:nvSpPr>
        <p:spPr>
          <a:xfrm>
            <a:off x="363071" y="3066359"/>
            <a:ext cx="1152128" cy="13107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200" b="1" dirty="0" smtClean="0">
                <a:solidFill>
                  <a:schemeClr val="tx1"/>
                </a:solidFill>
              </a:rPr>
              <a:t>Bezprawny </a:t>
            </a:r>
            <a:r>
              <a:rPr lang="pl-PL" sz="1200" dirty="0" smtClean="0">
                <a:solidFill>
                  <a:schemeClr val="tx1"/>
                </a:solidFill>
              </a:rPr>
              <a:t>        - sprzeczny z norma prawną </a:t>
            </a:r>
            <a:endParaRPr lang="pl-PL" dirty="0"/>
          </a:p>
        </p:txBody>
      </p:sp>
      <p:cxnSp>
        <p:nvCxnSpPr>
          <p:cNvPr id="90" name="Łącznik prosty ze strzałką 89"/>
          <p:cNvCxnSpPr>
            <a:stCxn id="2" idx="2"/>
            <a:endCxn id="61" idx="0"/>
          </p:cNvCxnSpPr>
          <p:nvPr/>
        </p:nvCxnSpPr>
        <p:spPr>
          <a:xfrm flipH="1">
            <a:off x="939135" y="2415341"/>
            <a:ext cx="3565974" cy="65101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Łącznik prosty ze strzałką 91"/>
          <p:cNvCxnSpPr>
            <a:stCxn id="2" idx="2"/>
            <a:endCxn id="59" idx="0"/>
          </p:cNvCxnSpPr>
          <p:nvPr/>
        </p:nvCxnSpPr>
        <p:spPr>
          <a:xfrm flipH="1">
            <a:off x="2591820" y="2415341"/>
            <a:ext cx="1913289" cy="65361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Łącznik prosty ze strzałką 94"/>
          <p:cNvCxnSpPr>
            <a:stCxn id="2" idx="2"/>
            <a:endCxn id="57" idx="0"/>
          </p:cNvCxnSpPr>
          <p:nvPr/>
        </p:nvCxnSpPr>
        <p:spPr>
          <a:xfrm>
            <a:off x="4505109" y="2415341"/>
            <a:ext cx="30887" cy="65361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Łącznik prosty ze strzałką 101"/>
          <p:cNvCxnSpPr>
            <a:stCxn id="59" idx="2"/>
            <a:endCxn id="33" idx="0"/>
          </p:cNvCxnSpPr>
          <p:nvPr/>
        </p:nvCxnSpPr>
        <p:spPr>
          <a:xfrm>
            <a:off x="2591820" y="4379678"/>
            <a:ext cx="17962" cy="85978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Prostokąt 36"/>
          <p:cNvSpPr/>
          <p:nvPr/>
        </p:nvSpPr>
        <p:spPr>
          <a:xfrm>
            <a:off x="3064949" y="739552"/>
            <a:ext cx="2880319" cy="67322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600" b="1" dirty="0" smtClean="0">
                <a:solidFill>
                  <a:schemeClr val="tx1"/>
                </a:solidFill>
              </a:rPr>
              <a:t>Wykroczenie skarbowe  </a:t>
            </a:r>
            <a:endParaRPr lang="pl-PL" sz="1600" b="1" dirty="0">
              <a:solidFill>
                <a:schemeClr val="tx1"/>
              </a:solidFill>
            </a:endParaRPr>
          </a:p>
        </p:txBody>
      </p:sp>
      <p:cxnSp>
        <p:nvCxnSpPr>
          <p:cNvPr id="39" name="Łącznik prosty ze strzałką 38"/>
          <p:cNvCxnSpPr>
            <a:stCxn id="37" idx="2"/>
            <a:endCxn id="2" idx="0"/>
          </p:cNvCxnSpPr>
          <p:nvPr/>
        </p:nvCxnSpPr>
        <p:spPr>
          <a:xfrm>
            <a:off x="4505109" y="1412776"/>
            <a:ext cx="0" cy="49850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ytuł 6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64914"/>
          </a:xfrm>
        </p:spPr>
        <p:txBody>
          <a:bodyPr>
            <a:normAutofit/>
          </a:bodyPr>
          <a:lstStyle/>
          <a:p>
            <a:r>
              <a:rPr lang="pl-PL" sz="2000" b="1" dirty="0" smtClean="0"/>
              <a:t>Definicja wykroczenia</a:t>
            </a:r>
            <a:endParaRPr lang="pl-PL" sz="2000" b="1" dirty="0"/>
          </a:p>
        </p:txBody>
      </p:sp>
    </p:spTree>
    <p:extLst>
      <p:ext uri="{BB962C8B-B14F-4D97-AF65-F5344CB8AC3E}">
        <p14:creationId xmlns:p14="http://schemas.microsoft.com/office/powerpoint/2010/main" val="67295126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2670435" y="548680"/>
            <a:ext cx="3631123" cy="5040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1400" b="1" dirty="0" smtClean="0"/>
              <a:t>Rozgraniczenie przestępstw skarbowych   i wykroczeń skarbowych </a:t>
            </a:r>
            <a:endParaRPr lang="pl-PL" sz="1400" b="1" dirty="0"/>
          </a:p>
        </p:txBody>
      </p:sp>
      <p:sp>
        <p:nvSpPr>
          <p:cNvPr id="4" name="Prostokąt 3"/>
          <p:cNvSpPr/>
          <p:nvPr/>
        </p:nvSpPr>
        <p:spPr>
          <a:xfrm>
            <a:off x="5614436" y="1766502"/>
            <a:ext cx="1374246" cy="1308117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1200" b="1" dirty="0" smtClean="0"/>
              <a:t>Przepołowienie czynów skarbowych </a:t>
            </a:r>
            <a:endParaRPr lang="pl-PL" sz="1200" dirty="0"/>
          </a:p>
        </p:txBody>
      </p:sp>
      <p:sp>
        <p:nvSpPr>
          <p:cNvPr id="11" name="Prostokąt 10"/>
          <p:cNvSpPr/>
          <p:nvPr/>
        </p:nvSpPr>
        <p:spPr>
          <a:xfrm>
            <a:off x="4588582" y="3462836"/>
            <a:ext cx="1440160" cy="843456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1200" dirty="0" smtClean="0"/>
              <a:t>Kryterium rzeczowe</a:t>
            </a:r>
          </a:p>
          <a:p>
            <a:pPr algn="ctr"/>
            <a:r>
              <a:rPr lang="pl-PL" sz="1200" dirty="0" smtClean="0"/>
              <a:t>(ustawowy próg) </a:t>
            </a:r>
            <a:endParaRPr lang="pl-PL" sz="1200" dirty="0"/>
          </a:p>
        </p:txBody>
      </p:sp>
      <p:cxnSp>
        <p:nvCxnSpPr>
          <p:cNvPr id="21" name="Łącznik prosty ze strzałką 20"/>
          <p:cNvCxnSpPr>
            <a:stCxn id="4" idx="0"/>
            <a:endCxn id="4" idx="0"/>
          </p:cNvCxnSpPr>
          <p:nvPr/>
        </p:nvCxnSpPr>
        <p:spPr>
          <a:xfrm>
            <a:off x="6301559" y="1766502"/>
            <a:ext cx="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Łącznik prosty ze strzałką 23"/>
          <p:cNvCxnSpPr>
            <a:stCxn id="2" idx="2"/>
            <a:endCxn id="4" idx="0"/>
          </p:cNvCxnSpPr>
          <p:nvPr/>
        </p:nvCxnSpPr>
        <p:spPr>
          <a:xfrm>
            <a:off x="4485997" y="1052736"/>
            <a:ext cx="1815562" cy="71376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Prostokąt 32"/>
          <p:cNvSpPr/>
          <p:nvPr/>
        </p:nvSpPr>
        <p:spPr>
          <a:xfrm>
            <a:off x="6660232" y="3429000"/>
            <a:ext cx="1296145" cy="864096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l-PL" sz="1200" dirty="0" smtClean="0"/>
              <a:t>Kryterium ocenne </a:t>
            </a:r>
            <a:endParaRPr lang="pl-PL" sz="1200" dirty="0"/>
          </a:p>
        </p:txBody>
      </p:sp>
      <p:sp>
        <p:nvSpPr>
          <p:cNvPr id="57" name="Prostokąt 56"/>
          <p:cNvSpPr/>
          <p:nvPr/>
        </p:nvSpPr>
        <p:spPr>
          <a:xfrm>
            <a:off x="3761909" y="1760843"/>
            <a:ext cx="1504393" cy="131377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200" b="1" dirty="0" smtClean="0">
                <a:solidFill>
                  <a:schemeClr val="tx1"/>
                </a:solidFill>
              </a:rPr>
              <a:t>Subsydiarność wykroczeń skarbowych wobec odpowiednich typów przestępstw skarbowych </a:t>
            </a:r>
            <a:endParaRPr lang="pl-PL" sz="1200" dirty="0">
              <a:solidFill>
                <a:schemeClr val="tx1"/>
              </a:solidFill>
            </a:endParaRPr>
          </a:p>
        </p:txBody>
      </p:sp>
      <p:sp>
        <p:nvSpPr>
          <p:cNvPr id="59" name="Prostokąt 58"/>
          <p:cNvSpPr/>
          <p:nvPr/>
        </p:nvSpPr>
        <p:spPr>
          <a:xfrm>
            <a:off x="2094371" y="1758242"/>
            <a:ext cx="1152128" cy="13107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200" b="1" dirty="0" smtClean="0">
                <a:solidFill>
                  <a:schemeClr val="tx1"/>
                </a:solidFill>
              </a:rPr>
              <a:t>Samodzielny typ wykroczenia skarbowego </a:t>
            </a:r>
            <a:endParaRPr lang="pl-PL" sz="1200" dirty="0"/>
          </a:p>
        </p:txBody>
      </p:sp>
      <p:cxnSp>
        <p:nvCxnSpPr>
          <p:cNvPr id="92" name="Łącznik prosty ze strzałką 91"/>
          <p:cNvCxnSpPr>
            <a:stCxn id="2" idx="2"/>
            <a:endCxn id="59" idx="0"/>
          </p:cNvCxnSpPr>
          <p:nvPr/>
        </p:nvCxnSpPr>
        <p:spPr>
          <a:xfrm flipH="1">
            <a:off x="2670435" y="1052736"/>
            <a:ext cx="1815562" cy="70550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Łącznik prosty ze strzałką 94"/>
          <p:cNvCxnSpPr>
            <a:stCxn id="2" idx="2"/>
            <a:endCxn id="57" idx="0"/>
          </p:cNvCxnSpPr>
          <p:nvPr/>
        </p:nvCxnSpPr>
        <p:spPr>
          <a:xfrm>
            <a:off x="4485997" y="1052736"/>
            <a:ext cx="28109" cy="70810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Łącznik prosty ze strzałką 101"/>
          <p:cNvCxnSpPr>
            <a:stCxn id="4" idx="2"/>
            <a:endCxn id="33" idx="0"/>
          </p:cNvCxnSpPr>
          <p:nvPr/>
        </p:nvCxnSpPr>
        <p:spPr>
          <a:xfrm>
            <a:off x="6301559" y="3074619"/>
            <a:ext cx="1006746" cy="35438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Łącznik prosty ze strzałką 103"/>
          <p:cNvCxnSpPr>
            <a:stCxn id="4" idx="2"/>
            <a:endCxn id="11" idx="0"/>
          </p:cNvCxnSpPr>
          <p:nvPr/>
        </p:nvCxnSpPr>
        <p:spPr>
          <a:xfrm flipH="1">
            <a:off x="5308662" y="3074619"/>
            <a:ext cx="992897" cy="38821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Prostokąt 42"/>
          <p:cNvSpPr/>
          <p:nvPr/>
        </p:nvSpPr>
        <p:spPr>
          <a:xfrm>
            <a:off x="4355976" y="4581128"/>
            <a:ext cx="1800200" cy="194421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200" dirty="0" smtClean="0">
                <a:solidFill>
                  <a:schemeClr val="tx1"/>
                </a:solidFill>
              </a:rPr>
              <a:t>Kwota uszczuplonej należności publiczno- prawnej albo wartość przedmiotu czynu nie przekracza pięciokrotnej wysokości minimalnego wynagrodzenia w czasie popełniania czynu zabronionego (art. 53  § 6 </a:t>
            </a:r>
            <a:r>
              <a:rPr lang="pl-PL" sz="1200" dirty="0" err="1" smtClean="0">
                <a:solidFill>
                  <a:schemeClr val="tx1"/>
                </a:solidFill>
              </a:rPr>
              <a:t>k.k.s</a:t>
            </a:r>
            <a:r>
              <a:rPr lang="pl-PL" sz="1200" dirty="0" smtClean="0">
                <a:solidFill>
                  <a:schemeClr val="tx1"/>
                </a:solidFill>
              </a:rPr>
              <a:t>.)</a:t>
            </a:r>
            <a:endParaRPr lang="pl-PL" sz="1200" dirty="0">
              <a:solidFill>
                <a:schemeClr val="tx1"/>
              </a:solidFill>
            </a:endParaRPr>
          </a:p>
        </p:txBody>
      </p:sp>
      <p:sp>
        <p:nvSpPr>
          <p:cNvPr id="44" name="Prostokąt 43"/>
          <p:cNvSpPr/>
          <p:nvPr/>
        </p:nvSpPr>
        <p:spPr>
          <a:xfrm>
            <a:off x="6408204" y="4581128"/>
            <a:ext cx="1800200" cy="194421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200" dirty="0" smtClean="0">
                <a:solidFill>
                  <a:schemeClr val="tx1"/>
                </a:solidFill>
              </a:rPr>
              <a:t>Tzw. wypadek mniejszej wagi (art. 53 § 8 </a:t>
            </a:r>
            <a:r>
              <a:rPr lang="pl-PL" sz="1200" dirty="0" err="1" smtClean="0">
                <a:solidFill>
                  <a:schemeClr val="tx1"/>
                </a:solidFill>
              </a:rPr>
              <a:t>k.k.s</a:t>
            </a:r>
            <a:r>
              <a:rPr lang="pl-PL" sz="1200" dirty="0" smtClean="0">
                <a:solidFill>
                  <a:schemeClr val="tx1"/>
                </a:solidFill>
              </a:rPr>
              <a:t>.)</a:t>
            </a:r>
            <a:endParaRPr lang="pl-PL" sz="1200" dirty="0">
              <a:solidFill>
                <a:schemeClr val="tx1"/>
              </a:solidFill>
            </a:endParaRPr>
          </a:p>
        </p:txBody>
      </p:sp>
      <p:cxnSp>
        <p:nvCxnSpPr>
          <p:cNvPr id="46" name="Łącznik prosty ze strzałką 45"/>
          <p:cNvCxnSpPr>
            <a:endCxn id="43" idx="0"/>
          </p:cNvCxnSpPr>
          <p:nvPr/>
        </p:nvCxnSpPr>
        <p:spPr>
          <a:xfrm>
            <a:off x="5256076" y="4293096"/>
            <a:ext cx="0" cy="28803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Łącznik prosty ze strzałką 49"/>
          <p:cNvCxnSpPr>
            <a:stCxn id="33" idx="2"/>
            <a:endCxn id="44" idx="0"/>
          </p:cNvCxnSpPr>
          <p:nvPr/>
        </p:nvCxnSpPr>
        <p:spPr>
          <a:xfrm flipH="1">
            <a:off x="7308304" y="4293096"/>
            <a:ext cx="1" cy="28803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795007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5313</TotalTime>
  <Words>180</Words>
  <Application>Microsoft Office PowerPoint</Application>
  <PresentationFormat>Pokaz na ekranie (4:3)</PresentationFormat>
  <Paragraphs>31</Paragraphs>
  <Slides>4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4</vt:i4>
      </vt:variant>
    </vt:vector>
  </HeadingPairs>
  <TitlesOfParts>
    <vt:vector size="5" baseType="lpstr">
      <vt:lpstr>Motyw pakietu Office</vt:lpstr>
      <vt:lpstr>Prezentacja programu PowerPoint</vt:lpstr>
      <vt:lpstr> Definicja przestępstwa skarbowego </vt:lpstr>
      <vt:lpstr>Definicja wykroczenia</vt:lpstr>
      <vt:lpstr>Prezentacja programu PowerPoint</vt:lpstr>
    </vt:vector>
  </TitlesOfParts>
  <Company>Sil-art Rycho444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Ochrona obrotu gospodarczego Wykład</dc:title>
  <dc:creator>Anna Płońska</dc:creator>
  <cp:lastModifiedBy>Kasia</cp:lastModifiedBy>
  <cp:revision>283</cp:revision>
  <dcterms:created xsi:type="dcterms:W3CDTF">2012-01-31T20:13:54Z</dcterms:created>
  <dcterms:modified xsi:type="dcterms:W3CDTF">2015-04-10T23:48:27Z</dcterms:modified>
</cp:coreProperties>
</file>