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2" r:id="rId3"/>
    <p:sldId id="313" r:id="rId4"/>
    <p:sldId id="314" r:id="rId5"/>
    <p:sldId id="287" r:id="rId6"/>
    <p:sldId id="258" r:id="rId7"/>
    <p:sldId id="260" r:id="rId8"/>
    <p:sldId id="262" r:id="rId9"/>
    <p:sldId id="288" r:id="rId10"/>
    <p:sldId id="289" r:id="rId11"/>
    <p:sldId id="290" r:id="rId12"/>
    <p:sldId id="291" r:id="rId13"/>
    <p:sldId id="292" r:id="rId14"/>
    <p:sldId id="293" r:id="rId15"/>
    <p:sldId id="294" r:id="rId16"/>
    <p:sldId id="295" r:id="rId17"/>
    <p:sldId id="296" r:id="rId18"/>
    <p:sldId id="263" r:id="rId19"/>
    <p:sldId id="297" r:id="rId20"/>
    <p:sldId id="268" r:id="rId21"/>
    <p:sldId id="264" r:id="rId22"/>
    <p:sldId id="307" r:id="rId23"/>
    <p:sldId id="266" r:id="rId24"/>
    <p:sldId id="267" r:id="rId25"/>
    <p:sldId id="261" r:id="rId26"/>
    <p:sldId id="308" r:id="rId27"/>
    <p:sldId id="259" r:id="rId28"/>
    <p:sldId id="265" r:id="rId29"/>
    <p:sldId id="298" r:id="rId30"/>
    <p:sldId id="299" r:id="rId31"/>
    <p:sldId id="300" r:id="rId32"/>
    <p:sldId id="301" r:id="rId33"/>
    <p:sldId id="302" r:id="rId34"/>
    <p:sldId id="303" r:id="rId35"/>
    <p:sldId id="270" r:id="rId36"/>
    <p:sldId id="271" r:id="rId37"/>
    <p:sldId id="272" r:id="rId38"/>
    <p:sldId id="273" r:id="rId39"/>
    <p:sldId id="274" r:id="rId40"/>
    <p:sldId id="275" r:id="rId41"/>
    <p:sldId id="276" r:id="rId42"/>
    <p:sldId id="277" r:id="rId43"/>
    <p:sldId id="279" r:id="rId44"/>
    <p:sldId id="280" r:id="rId45"/>
    <p:sldId id="278" r:id="rId46"/>
    <p:sldId id="281" r:id="rId47"/>
    <p:sldId id="304" r:id="rId48"/>
    <p:sldId id="283" r:id="rId49"/>
    <p:sldId id="311" r:id="rId50"/>
    <p:sldId id="286" r:id="rId51"/>
    <p:sldId id="306" r:id="rId5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bez tytułu" id="{5DF16209-F2FB-4A78-8D2C-066FFC0DDF09}">
          <p14:sldIdLst>
            <p14:sldId id="256"/>
            <p14:sldId id="312"/>
            <p14:sldId id="313"/>
            <p14:sldId id="314"/>
            <p14:sldId id="287"/>
            <p14:sldId id="258"/>
            <p14:sldId id="260"/>
            <p14:sldId id="262"/>
            <p14:sldId id="288"/>
            <p14:sldId id="289"/>
            <p14:sldId id="290"/>
            <p14:sldId id="291"/>
            <p14:sldId id="292"/>
            <p14:sldId id="293"/>
            <p14:sldId id="294"/>
            <p14:sldId id="295"/>
            <p14:sldId id="296"/>
            <p14:sldId id="263"/>
            <p14:sldId id="297"/>
            <p14:sldId id="268"/>
            <p14:sldId id="264"/>
            <p14:sldId id="307"/>
            <p14:sldId id="266"/>
            <p14:sldId id="267"/>
            <p14:sldId id="261"/>
            <p14:sldId id="308"/>
            <p14:sldId id="259"/>
            <p14:sldId id="265"/>
            <p14:sldId id="298"/>
            <p14:sldId id="299"/>
            <p14:sldId id="300"/>
            <p14:sldId id="301"/>
            <p14:sldId id="302"/>
            <p14:sldId id="303"/>
            <p14:sldId id="270"/>
            <p14:sldId id="271"/>
            <p14:sldId id="272"/>
            <p14:sldId id="273"/>
            <p14:sldId id="274"/>
            <p14:sldId id="275"/>
            <p14:sldId id="276"/>
            <p14:sldId id="277"/>
            <p14:sldId id="279"/>
            <p14:sldId id="280"/>
            <p14:sldId id="278"/>
            <p14:sldId id="281"/>
            <p14:sldId id="304"/>
            <p14:sldId id="283"/>
            <p14:sldId id="311"/>
            <p14:sldId id="286"/>
            <p14:sldId id="30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19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2015-04-11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2015-04-11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2015-04-11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2015-04-11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D17FA3B-C404-4317-B0BC-953931111309}" type="datetimeFigureOut">
              <a:rPr lang="pl-PL" smtClean="0"/>
              <a:t>2015-04-11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FD17FA3B-C404-4317-B0BC-953931111309}" type="datetimeFigureOut">
              <a:rPr lang="pl-PL" smtClean="0"/>
              <a:t>2015-04-11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FD17FA3B-C404-4317-B0BC-953931111309}" type="datetimeFigureOut">
              <a:rPr lang="pl-PL" smtClean="0"/>
              <a:t>2015-04-11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FD17FA3B-C404-4317-B0BC-953931111309}" type="datetimeFigureOut">
              <a:rPr lang="pl-PL" smtClean="0"/>
              <a:t>2015-04-11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D17FA3B-C404-4317-B0BC-953931111309}" type="datetimeFigureOut">
              <a:rPr lang="pl-PL" smtClean="0"/>
              <a:t>2015-04-11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t>2015-04-11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t>2015-04-11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7FA3B-C404-4317-B0BC-953931111309}" type="datetimeFigureOut">
              <a:rPr lang="pl-PL" smtClean="0"/>
              <a:t>2015-04-11</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1897F-8F23-433E-A660-EFF8D3EDA506}"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0" y="188640"/>
            <a:ext cx="9036496" cy="6264696"/>
          </a:xfrm>
        </p:spPr>
        <p:txBody>
          <a:bodyPr>
            <a:normAutofit/>
          </a:bodyPr>
          <a:lstStyle/>
          <a:p>
            <a:pPr algn="just"/>
            <a:endParaRPr lang="pl-PL" dirty="0" smtClean="0">
              <a:solidFill>
                <a:schemeClr val="tx1"/>
              </a:solidFill>
            </a:endParaRPr>
          </a:p>
          <a:p>
            <a:pPr algn="just"/>
            <a:endParaRPr lang="pl-PL" dirty="0">
              <a:solidFill>
                <a:schemeClr val="tx1"/>
              </a:solidFill>
            </a:endParaRPr>
          </a:p>
          <a:p>
            <a:pPr algn="just"/>
            <a:endParaRPr lang="pl-PL" dirty="0" smtClean="0">
              <a:solidFill>
                <a:schemeClr val="tx1"/>
              </a:solidFill>
            </a:endParaRPr>
          </a:p>
          <a:p>
            <a:pPr algn="just"/>
            <a:r>
              <a:rPr lang="pl-PL" sz="2000" dirty="0">
                <a:solidFill>
                  <a:schemeClr val="tx1"/>
                </a:solidFill>
              </a:rPr>
              <a:t> </a:t>
            </a:r>
            <a:r>
              <a:rPr lang="pl-PL" sz="2000" dirty="0" smtClean="0">
                <a:solidFill>
                  <a:schemeClr val="tx1"/>
                </a:solidFill>
              </a:rPr>
              <a:t>                                                                     </a:t>
            </a:r>
            <a:r>
              <a:rPr lang="pl-PL" sz="2000" b="1" dirty="0" smtClean="0">
                <a:solidFill>
                  <a:schemeClr val="tx1"/>
                </a:solidFill>
              </a:rPr>
              <a:t>Ćwiczenia III</a:t>
            </a:r>
          </a:p>
          <a:p>
            <a:pPr algn="just"/>
            <a:r>
              <a:rPr lang="pl-PL" sz="2000" dirty="0">
                <a:solidFill>
                  <a:schemeClr val="tx1"/>
                </a:solidFill>
              </a:rPr>
              <a:t> </a:t>
            </a:r>
            <a:r>
              <a:rPr lang="pl-PL" sz="2000" dirty="0" smtClean="0">
                <a:solidFill>
                  <a:schemeClr val="tx1"/>
                </a:solidFill>
              </a:rPr>
              <a:t>                                                              dr Katarzyna </a:t>
            </a:r>
            <a:r>
              <a:rPr lang="pl-PL" sz="2000" dirty="0" err="1">
                <a:solidFill>
                  <a:schemeClr val="tx1"/>
                </a:solidFill>
              </a:rPr>
              <a:t>Ł</a:t>
            </a:r>
            <a:r>
              <a:rPr lang="pl-PL" sz="2000" dirty="0" err="1" smtClean="0">
                <a:solidFill>
                  <a:schemeClr val="tx1"/>
                </a:solidFill>
              </a:rPr>
              <a:t>ucarz</a:t>
            </a:r>
            <a:endParaRPr lang="pl-PL" sz="2000" dirty="0">
              <a:solidFill>
                <a:schemeClr val="tx1"/>
              </a:solidFill>
            </a:endParaRPr>
          </a:p>
        </p:txBody>
      </p:sp>
    </p:spTree>
    <p:extLst>
      <p:ext uri="{BB962C8B-B14F-4D97-AF65-F5344CB8AC3E}">
        <p14:creationId xmlns:p14="http://schemas.microsoft.com/office/powerpoint/2010/main" val="278235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476672"/>
            <a:ext cx="8229600" cy="6048672"/>
          </a:xfrm>
        </p:spPr>
        <p:txBody>
          <a:bodyPr>
            <a:normAutofit/>
          </a:bodyPr>
          <a:lstStyle/>
          <a:p>
            <a:r>
              <a:rPr lang="pl-PL" dirty="0"/>
              <a:t> </a:t>
            </a:r>
            <a:r>
              <a:rPr lang="pl-PL" b="1" dirty="0"/>
              <a:t>znamiona opisowe (deskryptywne)</a:t>
            </a:r>
            <a:r>
              <a:rPr lang="pl-PL" dirty="0"/>
              <a:t> – nie wymagają ocen od stosującego prawo, posługują się opisem zachowania, jego okoliczności, np. </a:t>
            </a:r>
            <a:r>
              <a:rPr lang="pl-PL" dirty="0" smtClean="0"/>
              <a:t>„nabywa”, „przewozi”, „zataja”.</a:t>
            </a:r>
            <a:endParaRPr lang="pl-PL" dirty="0"/>
          </a:p>
          <a:p>
            <a:r>
              <a:rPr lang="pl-PL" dirty="0"/>
              <a:t> </a:t>
            </a:r>
            <a:r>
              <a:rPr lang="pl-PL" b="1" dirty="0"/>
              <a:t>znamiona </a:t>
            </a:r>
            <a:r>
              <a:rPr lang="pl-PL" b="1" dirty="0" err="1"/>
              <a:t>ocenne</a:t>
            </a:r>
            <a:r>
              <a:rPr lang="pl-PL" b="1" dirty="0"/>
              <a:t> (wartościujące) </a:t>
            </a:r>
            <a:r>
              <a:rPr lang="pl-PL" dirty="0"/>
              <a:t>– odwołują się do pewnych ocen, np</a:t>
            </a:r>
            <a:r>
              <a:rPr lang="pl-PL" dirty="0" smtClean="0"/>
              <a:t>. </a:t>
            </a:r>
            <a:r>
              <a:rPr lang="pl-PL" dirty="0"/>
              <a:t>„</a:t>
            </a:r>
            <a:r>
              <a:rPr lang="pl-PL" dirty="0" smtClean="0"/>
              <a:t>uporczywe” niewpłacanie podatku, „nieterminowe” składanie deklaracji.</a:t>
            </a:r>
            <a:endParaRPr lang="pl-PL" dirty="0"/>
          </a:p>
          <a:p>
            <a:endParaRPr lang="pl-PL" dirty="0"/>
          </a:p>
        </p:txBody>
      </p:sp>
    </p:spTree>
    <p:extLst>
      <p:ext uri="{BB962C8B-B14F-4D97-AF65-F5344CB8AC3E}">
        <p14:creationId xmlns:p14="http://schemas.microsoft.com/office/powerpoint/2010/main" val="365270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620688"/>
            <a:ext cx="8229600" cy="4525963"/>
          </a:xfrm>
        </p:spPr>
        <p:txBody>
          <a:bodyPr>
            <a:normAutofit lnSpcReduction="10000"/>
          </a:bodyPr>
          <a:lstStyle/>
          <a:p>
            <a:r>
              <a:rPr lang="pl-PL" b="1" dirty="0"/>
              <a:t>znamiona ostre </a:t>
            </a:r>
            <a:r>
              <a:rPr lang="pl-PL" dirty="0"/>
              <a:t>–  z wyraźnie oznaczoną klasą desygnatów, tak że zaszeregowanie do niej jakiegoś przedmiotu lub sytuacji nie nastręcza trudności, np. „kto”, </a:t>
            </a:r>
            <a:r>
              <a:rPr lang="pl-PL" dirty="0" smtClean="0"/>
              <a:t>„wyłudza”, „prowadzi”. </a:t>
            </a:r>
            <a:r>
              <a:rPr lang="pl-PL" dirty="0"/>
              <a:t>Znamiona ilościowe wyrażone liczbami należą także do tego rodzaju </a:t>
            </a:r>
            <a:r>
              <a:rPr lang="pl-PL" dirty="0" smtClean="0"/>
              <a:t>znamion</a:t>
            </a:r>
            <a:r>
              <a:rPr lang="pl-PL" dirty="0"/>
              <a:t>.</a:t>
            </a:r>
            <a:r>
              <a:rPr lang="pl-PL" dirty="0" smtClean="0"/>
              <a:t> </a:t>
            </a:r>
          </a:p>
          <a:p>
            <a:r>
              <a:rPr lang="pl-PL" b="1" dirty="0" smtClean="0"/>
              <a:t>znamiona </a:t>
            </a:r>
            <a:r>
              <a:rPr lang="pl-PL" b="1" dirty="0"/>
              <a:t>nieostre </a:t>
            </a:r>
            <a:r>
              <a:rPr lang="pl-PL" dirty="0"/>
              <a:t>– z mniej lub bardziej wyraźną granicą zakresu, np. </a:t>
            </a:r>
            <a:r>
              <a:rPr lang="pl-PL" dirty="0" smtClean="0"/>
              <a:t>„nierzetelne prowadzenie księgi”.</a:t>
            </a:r>
            <a:endParaRPr lang="pl-PL" dirty="0"/>
          </a:p>
          <a:p>
            <a:endParaRPr lang="pl-PL" dirty="0"/>
          </a:p>
        </p:txBody>
      </p:sp>
    </p:spTree>
    <p:extLst>
      <p:ext uri="{BB962C8B-B14F-4D97-AF65-F5344CB8AC3E}">
        <p14:creationId xmlns:p14="http://schemas.microsoft.com/office/powerpoint/2010/main" val="2949324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548680"/>
            <a:ext cx="8229600" cy="4525963"/>
          </a:xfrm>
        </p:spPr>
        <p:txBody>
          <a:bodyPr>
            <a:normAutofit fontScale="92500" lnSpcReduction="10000"/>
          </a:bodyPr>
          <a:lstStyle/>
          <a:p>
            <a:r>
              <a:rPr lang="pl-PL" b="1" dirty="0"/>
              <a:t>znamiona przedmiotowe </a:t>
            </a:r>
            <a:r>
              <a:rPr lang="pl-PL" dirty="0"/>
              <a:t>–  odnoszące się do wszystkiego co w typie czynu zabronionego nie jest podmiotem lub jego przeżyciami psychicznymi,</a:t>
            </a:r>
          </a:p>
          <a:p>
            <a:r>
              <a:rPr lang="pl-PL" dirty="0"/>
              <a:t> </a:t>
            </a:r>
            <a:r>
              <a:rPr lang="pl-PL" b="1" dirty="0"/>
              <a:t>znamiona podmiotowe </a:t>
            </a:r>
            <a:r>
              <a:rPr lang="pl-PL" dirty="0"/>
              <a:t>– odnoszące się do podmiotu, charakteryzujące osobę sprawcy oraz odnoszące się do zjawisk psychicznych – umyślności i nieumyślności, w tym do wiedzy, świadomości, motywów, pobudek czy celu, np. „ w celu”, „celem”, „zataja</a:t>
            </a:r>
            <a:r>
              <a:rPr lang="pl-PL" dirty="0" smtClean="0"/>
              <a:t>”.</a:t>
            </a:r>
            <a:endParaRPr lang="pl-PL" dirty="0"/>
          </a:p>
          <a:p>
            <a:endParaRPr lang="pl-PL" dirty="0"/>
          </a:p>
        </p:txBody>
      </p:sp>
    </p:spTree>
    <p:extLst>
      <p:ext uri="{BB962C8B-B14F-4D97-AF65-F5344CB8AC3E}">
        <p14:creationId xmlns:p14="http://schemas.microsoft.com/office/powerpoint/2010/main" val="592702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200" b="1" dirty="0">
                <a:solidFill>
                  <a:prstClr val="black"/>
                </a:solidFill>
              </a:rPr>
              <a:t>Podział strukturalny znamion czynu zabronionego („co musi” zawierać opis typu czynu zabronionego, aby był kompletny)</a:t>
            </a:r>
            <a:endParaRPr lang="pl-PL" dirty="0"/>
          </a:p>
        </p:txBody>
      </p:sp>
      <p:sp>
        <p:nvSpPr>
          <p:cNvPr id="3" name="Symbol zastępczy zawartości 2"/>
          <p:cNvSpPr>
            <a:spLocks noGrp="1"/>
          </p:cNvSpPr>
          <p:nvPr>
            <p:ph idx="1"/>
          </p:nvPr>
        </p:nvSpPr>
        <p:spPr/>
        <p:txBody>
          <a:bodyPr/>
          <a:lstStyle/>
          <a:p>
            <a:pPr marL="0" indent="0">
              <a:buNone/>
            </a:pPr>
            <a:r>
              <a:rPr lang="pl-PL" dirty="0"/>
              <a:t>Znamiona </a:t>
            </a:r>
            <a:r>
              <a:rPr lang="pl-PL" dirty="0" smtClean="0"/>
              <a:t>określają następujące elementy:</a:t>
            </a:r>
            <a:endParaRPr lang="pl-PL" dirty="0"/>
          </a:p>
          <a:p>
            <a:r>
              <a:rPr lang="pl-PL" b="1" dirty="0"/>
              <a:t>Przedmiot</a:t>
            </a:r>
            <a:r>
              <a:rPr lang="pl-PL" dirty="0"/>
              <a:t>- dobro prawne objęte ochroną,</a:t>
            </a:r>
          </a:p>
          <a:p>
            <a:r>
              <a:rPr lang="pl-PL" b="1" dirty="0"/>
              <a:t>Stronę przedmiotową </a:t>
            </a:r>
            <a:r>
              <a:rPr lang="pl-PL" dirty="0"/>
              <a:t>– opis czynności wykonawczej, skutek, przedmiot czynności wykonawczej, określenia </a:t>
            </a:r>
            <a:r>
              <a:rPr lang="pl-PL" dirty="0" err="1"/>
              <a:t>modalizujące</a:t>
            </a:r>
            <a:r>
              <a:rPr lang="pl-PL" dirty="0"/>
              <a:t>; </a:t>
            </a:r>
          </a:p>
          <a:p>
            <a:r>
              <a:rPr lang="pl-PL" b="1" dirty="0"/>
              <a:t>Podmiot</a:t>
            </a:r>
            <a:r>
              <a:rPr lang="pl-PL" dirty="0"/>
              <a:t> – </a:t>
            </a:r>
            <a:r>
              <a:rPr lang="pl-PL" dirty="0" smtClean="0"/>
              <a:t>sprawcę </a:t>
            </a:r>
            <a:r>
              <a:rPr lang="pl-PL" dirty="0"/>
              <a:t>przestępstwa,</a:t>
            </a:r>
          </a:p>
          <a:p>
            <a:r>
              <a:rPr lang="pl-PL" b="1" dirty="0"/>
              <a:t>Stronę podmiotową </a:t>
            </a:r>
            <a:r>
              <a:rPr lang="pl-PL" dirty="0"/>
              <a:t>– przebiegi psychiczne (umyślność, nieumyślność)</a:t>
            </a:r>
          </a:p>
          <a:p>
            <a:endParaRPr lang="pl-PL" dirty="0"/>
          </a:p>
        </p:txBody>
      </p:sp>
    </p:spTree>
    <p:extLst>
      <p:ext uri="{BB962C8B-B14F-4D97-AF65-F5344CB8AC3E}">
        <p14:creationId xmlns:p14="http://schemas.microsoft.com/office/powerpoint/2010/main" val="3928630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Przedmiot</a:t>
            </a:r>
            <a:endParaRPr lang="pl-PL" dirty="0"/>
          </a:p>
        </p:txBody>
      </p:sp>
      <p:sp>
        <p:nvSpPr>
          <p:cNvPr id="3" name="Symbol zastępczy zawartości 2"/>
          <p:cNvSpPr>
            <a:spLocks noGrp="1"/>
          </p:cNvSpPr>
          <p:nvPr>
            <p:ph idx="1"/>
          </p:nvPr>
        </p:nvSpPr>
        <p:spPr>
          <a:xfrm>
            <a:off x="457200" y="1196752"/>
            <a:ext cx="8229600" cy="5472608"/>
          </a:xfrm>
        </p:spPr>
        <p:txBody>
          <a:bodyPr>
            <a:normAutofit fontScale="70000" lnSpcReduction="20000"/>
          </a:bodyPr>
          <a:lstStyle/>
          <a:p>
            <a:r>
              <a:rPr lang="pl-PL" dirty="0"/>
              <a:t>Przedmiot ochrony (zamachu)- dobro/wartość społeczna, którą chronią przepisy prawa  </a:t>
            </a:r>
            <a:r>
              <a:rPr lang="pl-PL" dirty="0" smtClean="0"/>
              <a:t>karnego skarbowego. </a:t>
            </a:r>
            <a:r>
              <a:rPr lang="pl-PL" dirty="0"/>
              <a:t>Nie zawsze wprost ujęta w przepisie części szczególnej. Wówczas pomocny dla jego wyłonienia może być tytuł rozdziału, w którym dany typ czyny zabronionego się </a:t>
            </a:r>
            <a:r>
              <a:rPr lang="pl-PL" dirty="0" smtClean="0"/>
              <a:t>znajduje. Ze </a:t>
            </a:r>
            <a:r>
              <a:rPr lang="pl-PL" dirty="0"/>
              <a:t>względu na stopień jego konkretyzacji wyróżniamy:</a:t>
            </a:r>
          </a:p>
          <a:p>
            <a:r>
              <a:rPr lang="pl-PL" dirty="0"/>
              <a:t>ogólny przedmiot ochrony</a:t>
            </a:r>
          </a:p>
          <a:p>
            <a:r>
              <a:rPr lang="pl-PL" dirty="0"/>
              <a:t>rodzajowy przedmiot ochrony</a:t>
            </a:r>
          </a:p>
          <a:p>
            <a:r>
              <a:rPr lang="pl-PL" dirty="0"/>
              <a:t>indywidualny przedmiot ochrony.</a:t>
            </a:r>
          </a:p>
          <a:p>
            <a:pPr marL="0" indent="0">
              <a:buNone/>
            </a:pPr>
            <a:r>
              <a:rPr lang="pl-PL" dirty="0"/>
              <a:t>Inny podział obejmuje: główny i uboczny przedmiot ochrony.</a:t>
            </a:r>
          </a:p>
          <a:p>
            <a:endParaRPr lang="pl-PL" dirty="0" smtClean="0"/>
          </a:p>
          <a:p>
            <a:pPr marL="0" indent="0">
              <a:buNone/>
            </a:pPr>
            <a:r>
              <a:rPr lang="pl-PL" dirty="0" smtClean="0"/>
              <a:t>Jest </a:t>
            </a:r>
            <a:r>
              <a:rPr lang="pl-PL" dirty="0"/>
              <a:t>on ważny dla ustalenia podobieństwa </a:t>
            </a:r>
            <a:r>
              <a:rPr lang="pl-PL" dirty="0" smtClean="0"/>
              <a:t> przestępstw skarbowych, </a:t>
            </a:r>
            <a:r>
              <a:rPr lang="pl-PL" dirty="0"/>
              <a:t>które jest przesłanką np. recydywy. Definicja przestępstw </a:t>
            </a:r>
            <a:r>
              <a:rPr lang="pl-PL" dirty="0" smtClean="0"/>
              <a:t> </a:t>
            </a:r>
            <a:r>
              <a:rPr lang="pl-PL" dirty="0"/>
              <a:t>podobnych zawarta jest w art. </a:t>
            </a:r>
            <a:r>
              <a:rPr lang="pl-PL" dirty="0" smtClean="0"/>
              <a:t>53 </a:t>
            </a:r>
            <a:r>
              <a:rPr lang="pl-PL" dirty="0"/>
              <a:t>§ </a:t>
            </a:r>
            <a:r>
              <a:rPr lang="pl-PL" dirty="0" smtClean="0"/>
              <a:t> 2 </a:t>
            </a:r>
            <a:r>
              <a:rPr lang="pl-PL" dirty="0" err="1" smtClean="0"/>
              <a:t>k.k.s</a:t>
            </a:r>
            <a:r>
              <a:rPr lang="pl-PL" dirty="0" smtClean="0"/>
              <a:t>.</a:t>
            </a:r>
            <a:endParaRPr lang="pl-PL" dirty="0"/>
          </a:p>
          <a:p>
            <a:r>
              <a:rPr lang="pl-PL" dirty="0"/>
              <a:t>Są nimi </a:t>
            </a:r>
            <a:r>
              <a:rPr lang="pl-PL" dirty="0" smtClean="0"/>
              <a:t>przestępstwa</a:t>
            </a:r>
            <a:r>
              <a:rPr lang="pl-PL" dirty="0"/>
              <a:t>:</a:t>
            </a:r>
          </a:p>
          <a:p>
            <a:r>
              <a:rPr lang="pl-PL" dirty="0"/>
              <a:t>określone w tym samym rozdziale kodeksu</a:t>
            </a:r>
          </a:p>
          <a:p>
            <a:r>
              <a:rPr lang="pl-PL" dirty="0"/>
              <a:t>popełnione z użyciem przemocy lub groźby jej </a:t>
            </a:r>
            <a:r>
              <a:rPr lang="pl-PL" dirty="0" smtClean="0"/>
              <a:t>użycia</a:t>
            </a:r>
            <a:r>
              <a:rPr lang="pl-PL" dirty="0"/>
              <a:t>.</a:t>
            </a:r>
          </a:p>
        </p:txBody>
      </p:sp>
    </p:spTree>
    <p:extLst>
      <p:ext uri="{BB962C8B-B14F-4D97-AF65-F5344CB8AC3E}">
        <p14:creationId xmlns:p14="http://schemas.microsoft.com/office/powerpoint/2010/main" val="3805439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Strona przedmiotowa</a:t>
            </a:r>
            <a:endParaRPr lang="pl-PL" dirty="0"/>
          </a:p>
        </p:txBody>
      </p:sp>
      <p:sp>
        <p:nvSpPr>
          <p:cNvPr id="3" name="Symbol zastępczy zawartości 2"/>
          <p:cNvSpPr>
            <a:spLocks noGrp="1"/>
          </p:cNvSpPr>
          <p:nvPr>
            <p:ph idx="1"/>
          </p:nvPr>
        </p:nvSpPr>
        <p:spPr/>
        <p:txBody>
          <a:bodyPr>
            <a:normAutofit fontScale="62500" lnSpcReduction="20000"/>
          </a:bodyPr>
          <a:lstStyle/>
          <a:p>
            <a:r>
              <a:rPr lang="pl-PL" b="1" dirty="0"/>
              <a:t>sposób zachowania się sprawcy- </a:t>
            </a:r>
            <a:r>
              <a:rPr lang="pl-PL" dirty="0"/>
              <a:t>określenie czynności wykonawczej.  Ze względu na sposób opisania znamienia czasownikowego wykroczenia dzielimy na : z działania, z zaniechania, z działania lub zaniechania albo mówimy o utrzymanie jakiegoś stanu rzeczy, trwałe, kwalifikowane, o zbiorowo określonym czynie,</a:t>
            </a:r>
          </a:p>
          <a:p>
            <a:r>
              <a:rPr lang="pl-PL" b="1" dirty="0"/>
              <a:t>skutek</a:t>
            </a:r>
            <a:r>
              <a:rPr lang="pl-PL" dirty="0"/>
              <a:t> – zmiana w układzie elementów przestrzennych różnych względem zachowania się sprawcy. Wyróżniamy tutaj wykroczenia materialne, wykroczenia formalne, z naruszenia lub narażenia na niebezpieczeństwo, </a:t>
            </a:r>
          </a:p>
          <a:p>
            <a:r>
              <a:rPr lang="pl-PL" b="1" dirty="0"/>
              <a:t>związek przyczynowy </a:t>
            </a:r>
            <a:r>
              <a:rPr lang="pl-PL" dirty="0"/>
              <a:t>– umożliwia ustalenie powiązania przyczynowego między zachowaniem się sprawcy a określonym w ustawie skutkiem; chodzi zatem o takie powiązanie zjawisk, z których jedno wynika z drugiego, czyli bez zaistnienia tego pierwszego (przyczyna) drugie by nie nastąpiło (skutek),</a:t>
            </a:r>
          </a:p>
          <a:p>
            <a:r>
              <a:rPr lang="pl-PL" b="1" dirty="0"/>
              <a:t>p</a:t>
            </a:r>
            <a:r>
              <a:rPr lang="pl-PL" b="1" dirty="0" smtClean="0"/>
              <a:t>rzedmiot </a:t>
            </a:r>
            <a:r>
              <a:rPr lang="pl-PL" b="1" dirty="0"/>
              <a:t>czynności wykonawczej- </a:t>
            </a:r>
            <a:r>
              <a:rPr lang="pl-PL" dirty="0"/>
              <a:t>rzecz lub osoba, na którą skierowany jest bezpośrednio zamach sprawcy,</a:t>
            </a:r>
          </a:p>
          <a:p>
            <a:r>
              <a:rPr lang="pl-PL" b="1" dirty="0"/>
              <a:t>o</a:t>
            </a:r>
            <a:r>
              <a:rPr lang="pl-PL" b="1" dirty="0" smtClean="0"/>
              <a:t>koliczności </a:t>
            </a:r>
            <a:r>
              <a:rPr lang="pl-PL" b="1" dirty="0"/>
              <a:t>modalne </a:t>
            </a:r>
            <a:r>
              <a:rPr lang="pl-PL" dirty="0"/>
              <a:t>– czas, miejsce, sytuacja.</a:t>
            </a:r>
          </a:p>
          <a:p>
            <a:endParaRPr lang="pl-PL" dirty="0"/>
          </a:p>
        </p:txBody>
      </p:sp>
    </p:spTree>
    <p:extLst>
      <p:ext uri="{BB962C8B-B14F-4D97-AF65-F5344CB8AC3E}">
        <p14:creationId xmlns:p14="http://schemas.microsoft.com/office/powerpoint/2010/main" val="1602469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Podmiot</a:t>
            </a:r>
            <a:endParaRPr lang="pl-PL" dirty="0"/>
          </a:p>
        </p:txBody>
      </p:sp>
      <p:sp>
        <p:nvSpPr>
          <p:cNvPr id="3" name="Symbol zastępczy zawartości 2"/>
          <p:cNvSpPr>
            <a:spLocks noGrp="1"/>
          </p:cNvSpPr>
          <p:nvPr>
            <p:ph idx="1"/>
          </p:nvPr>
        </p:nvSpPr>
        <p:spPr/>
        <p:txBody>
          <a:bodyPr>
            <a:normAutofit fontScale="77500" lnSpcReduction="20000"/>
          </a:bodyPr>
          <a:lstStyle/>
          <a:p>
            <a:pPr marL="0" indent="0">
              <a:buNone/>
            </a:pPr>
            <a:r>
              <a:rPr lang="pl-PL" dirty="0"/>
              <a:t>Na zasadach określonych w kodeksie </a:t>
            </a:r>
            <a:r>
              <a:rPr lang="pl-PL" dirty="0" smtClean="0"/>
              <a:t>karnym skarbowym </a:t>
            </a:r>
            <a:r>
              <a:rPr lang="pl-PL" dirty="0"/>
              <a:t>odpowiada ten, kto popełnia czyn zabroniony po ukończeniu 17 lat (art. </a:t>
            </a:r>
            <a:r>
              <a:rPr lang="pl-PL" dirty="0" smtClean="0"/>
              <a:t>5§1 </a:t>
            </a:r>
            <a:r>
              <a:rPr lang="pl-PL" dirty="0" err="1" smtClean="0"/>
              <a:t>k.k.s</a:t>
            </a:r>
            <a:r>
              <a:rPr lang="pl-PL" dirty="0" smtClean="0"/>
              <a:t>.). </a:t>
            </a:r>
            <a:r>
              <a:rPr lang="pl-PL" dirty="0"/>
              <a:t>Oznacza to, że nieletni nie ponoszą odpowiedzialności w trybie przewidzianym przez </a:t>
            </a:r>
            <a:r>
              <a:rPr lang="pl-PL" dirty="0" smtClean="0"/>
              <a:t>kodeks karny skarbowy. </a:t>
            </a:r>
            <a:r>
              <a:rPr lang="pl-PL" dirty="0"/>
              <a:t>Wobec nich sądy rodzinne stosują środki wychowawcze, gdy jest to konieczne aby przeciwdziałać demoralizacji nieletniego oraz środki wychowawcze i poprawcze – w razie popełnienia przez nieletniego „czynu karalnego”.</a:t>
            </a:r>
          </a:p>
          <a:p>
            <a:pPr marL="0" indent="0">
              <a:buNone/>
            </a:pPr>
            <a:r>
              <a:rPr lang="pl-PL" dirty="0"/>
              <a:t>Z uwagi na podmiot </a:t>
            </a:r>
            <a:r>
              <a:rPr lang="pl-PL" dirty="0" smtClean="0"/>
              <a:t>przestępstwa i wykroczenia skarbowe </a:t>
            </a:r>
            <a:r>
              <a:rPr lang="pl-PL" dirty="0"/>
              <a:t>dzielimy na:</a:t>
            </a:r>
          </a:p>
          <a:p>
            <a:r>
              <a:rPr lang="pl-PL" dirty="0"/>
              <a:t>powszechne</a:t>
            </a:r>
          </a:p>
          <a:p>
            <a:r>
              <a:rPr lang="pl-PL" dirty="0"/>
              <a:t>indywidualne.</a:t>
            </a:r>
          </a:p>
          <a:p>
            <a:endParaRPr lang="pl-PL" dirty="0"/>
          </a:p>
        </p:txBody>
      </p:sp>
    </p:spTree>
    <p:extLst>
      <p:ext uri="{BB962C8B-B14F-4D97-AF65-F5344CB8AC3E}">
        <p14:creationId xmlns:p14="http://schemas.microsoft.com/office/powerpoint/2010/main" val="3099513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lstStyle/>
          <a:p>
            <a:r>
              <a:rPr lang="pl-PL" dirty="0" smtClean="0"/>
              <a:t>Odpowiedzialność nieletnich</a:t>
            </a:r>
            <a:endParaRPr lang="pl-PL" dirty="0"/>
          </a:p>
        </p:txBody>
      </p:sp>
      <p:sp>
        <p:nvSpPr>
          <p:cNvPr id="3" name="Symbol zastępczy zawartości 2"/>
          <p:cNvSpPr>
            <a:spLocks noGrp="1"/>
          </p:cNvSpPr>
          <p:nvPr>
            <p:ph idx="1"/>
          </p:nvPr>
        </p:nvSpPr>
        <p:spPr>
          <a:xfrm>
            <a:off x="467544" y="1124744"/>
            <a:ext cx="8229600" cy="5433467"/>
          </a:xfrm>
        </p:spPr>
        <p:txBody>
          <a:bodyPr>
            <a:normAutofit fontScale="62500" lnSpcReduction="20000"/>
          </a:bodyPr>
          <a:lstStyle/>
          <a:p>
            <a:pPr marL="0" indent="0">
              <a:buNone/>
            </a:pPr>
            <a:r>
              <a:rPr lang="pl-PL" dirty="0"/>
              <a:t>Ustawa z dnia 26 października 1982 r. o postępowaniu w sprawach nieletnich ( </a:t>
            </a:r>
            <a:r>
              <a:rPr lang="pl-PL" dirty="0" err="1"/>
              <a:t>t.j</a:t>
            </a:r>
            <a:r>
              <a:rPr lang="pl-PL" dirty="0"/>
              <a:t>. </a:t>
            </a:r>
            <a:r>
              <a:rPr lang="pl-PL" dirty="0" err="1"/>
              <a:t>Dz.U</a:t>
            </a:r>
            <a:r>
              <a:rPr lang="pl-PL" dirty="0"/>
              <a:t>. z 2002 r. Nr 11, poz. 109 ze zm.) </a:t>
            </a:r>
          </a:p>
          <a:p>
            <a:pPr marL="0" indent="0">
              <a:buNone/>
            </a:pPr>
            <a:endParaRPr lang="pl-PL" dirty="0" smtClean="0"/>
          </a:p>
          <a:p>
            <a:pPr marL="0" indent="0">
              <a:buNone/>
            </a:pPr>
            <a:r>
              <a:rPr lang="pl-PL" dirty="0" smtClean="0"/>
              <a:t>Art</a:t>
            </a:r>
            <a:r>
              <a:rPr lang="pl-PL" dirty="0"/>
              <a:t>. 1. § 1. Przepisy ustawy stosuje się w zakresie: </a:t>
            </a:r>
          </a:p>
          <a:p>
            <a:pPr marL="0" indent="0">
              <a:buNone/>
            </a:pPr>
            <a:r>
              <a:rPr lang="pl-PL" dirty="0"/>
              <a:t>1) zapobiegania i zwalczania demoralizacji - w stosunku do osób, które nie ukończyły lat 18,</a:t>
            </a:r>
          </a:p>
          <a:p>
            <a:pPr marL="0" indent="0">
              <a:buNone/>
            </a:pPr>
            <a:r>
              <a:rPr lang="pl-PL" dirty="0"/>
              <a:t>2) postępowania w sprawach o czyny karalne - w stosunku do osób, które dopuściły się takiego czynu po ukończeniu lat 13, ale nie ukończyły lat 17,</a:t>
            </a:r>
          </a:p>
          <a:p>
            <a:pPr marL="0" indent="0">
              <a:buNone/>
            </a:pPr>
            <a:r>
              <a:rPr lang="pl-PL" dirty="0"/>
              <a:t>3) wykonywania środków wychowawczych lub poprawczych - w stosunku do osób, względem których środki te zostały orzeczone, nie dłużej jednak niż do ukończenia przez te osoby lat 21.</a:t>
            </a:r>
          </a:p>
          <a:p>
            <a:pPr marL="0" indent="0">
              <a:buNone/>
            </a:pPr>
            <a:r>
              <a:rPr lang="pl-PL" dirty="0" smtClean="0"/>
              <a:t>Art.1. §</a:t>
            </a:r>
            <a:r>
              <a:rPr lang="pl-PL" dirty="0"/>
              <a:t> 2. Ilekroć w ustawie jest mowa o:</a:t>
            </a:r>
          </a:p>
          <a:p>
            <a:r>
              <a:rPr lang="pl-PL" dirty="0"/>
              <a:t>1) "nieletnich" - rozumie się przez to osoby, o których mowa w § 1,</a:t>
            </a:r>
          </a:p>
          <a:p>
            <a:r>
              <a:rPr lang="pl-PL" dirty="0"/>
              <a:t>2) "czynie karalnym" - rozumie się przez to czyn zabroniony przez ustawę jako:</a:t>
            </a:r>
          </a:p>
          <a:p>
            <a:r>
              <a:rPr lang="pl-PL" dirty="0"/>
              <a:t>a) przestępstwo lub przestępstwo skarbowe albo</a:t>
            </a:r>
          </a:p>
          <a:p>
            <a:r>
              <a:rPr lang="pl-PL" dirty="0"/>
              <a:t>b) wykroczenie określone w art. 51, 62 , 69, 74, 76, 85, 87, 119, 122, 124, 133 lub 143 Kodeksu wykroczeń</a:t>
            </a:r>
            <a:r>
              <a:rPr lang="pl-PL" dirty="0" smtClean="0"/>
              <a:t>.</a:t>
            </a:r>
          </a:p>
          <a:p>
            <a:pPr marL="0" indent="0">
              <a:buNone/>
            </a:pPr>
            <a:r>
              <a:rPr lang="pl-PL" dirty="0" smtClean="0"/>
              <a:t>Nie jest nim zatem wykroczenie skarbowe.</a:t>
            </a:r>
            <a:endParaRPr lang="pl-PL" dirty="0"/>
          </a:p>
          <a:p>
            <a:endParaRPr lang="pl-PL" dirty="0"/>
          </a:p>
        </p:txBody>
      </p:sp>
    </p:spTree>
    <p:extLst>
      <p:ext uri="{BB962C8B-B14F-4D97-AF65-F5344CB8AC3E}">
        <p14:creationId xmlns:p14="http://schemas.microsoft.com/office/powerpoint/2010/main" val="2545912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Strona podmiotowa</a:t>
            </a:r>
            <a:endParaRPr lang="pl-PL" dirty="0"/>
          </a:p>
        </p:txBody>
      </p:sp>
      <p:sp>
        <p:nvSpPr>
          <p:cNvPr id="3" name="Symbol zastępczy zawartości 2"/>
          <p:cNvSpPr>
            <a:spLocks noGrp="1"/>
          </p:cNvSpPr>
          <p:nvPr>
            <p:ph idx="1"/>
          </p:nvPr>
        </p:nvSpPr>
        <p:spPr/>
        <p:txBody>
          <a:bodyPr>
            <a:normAutofit fontScale="77500" lnSpcReduction="20000"/>
          </a:bodyPr>
          <a:lstStyle/>
          <a:p>
            <a:pPr marL="0" indent="0">
              <a:buNone/>
            </a:pPr>
            <a:r>
              <a:rPr lang="pl-PL" dirty="0" smtClean="0"/>
              <a:t> Znamiona strony podmiotowej charakteryzują przeżycia sprawcy, jakie towarzyszyły mu w czasie realizacji znamion strony przedmiotowej. Są one scharakteryzowane przy pomocy umyślności i nieumyślności. Zgodnie z art. 4 § 1 </a:t>
            </a:r>
            <a:r>
              <a:rPr lang="pl-PL" dirty="0" err="1" smtClean="0"/>
              <a:t>k.k.s</a:t>
            </a:r>
            <a:r>
              <a:rPr lang="pl-PL" dirty="0" smtClean="0"/>
              <a:t>. przestępstwo i  wykroczenie skarbowe można popełnić umyślnie, nieumyślnie zaś tylko wówczas, gdy kodeks tak stanowi (np. niedopełnienie obowiązku nadzoru w art. 84§1, art. 96§1, art. 106 ł§1, art. 111§1 </a:t>
            </a:r>
            <a:r>
              <a:rPr lang="pl-PL" dirty="0" err="1" smtClean="0"/>
              <a:t>k.k.s</a:t>
            </a:r>
            <a:r>
              <a:rPr lang="pl-PL" dirty="0" smtClean="0"/>
              <a:t>., </a:t>
            </a:r>
            <a:r>
              <a:rPr lang="pl-PL" dirty="0"/>
              <a:t>przy paserstwie akcyzowym i paserstwie celnym </a:t>
            </a:r>
            <a:r>
              <a:rPr lang="pl-PL" dirty="0" smtClean="0"/>
              <a:t>z </a:t>
            </a:r>
            <a:r>
              <a:rPr lang="pl-PL" dirty="0"/>
              <a:t>art. 65 § 2 i art. 91 § 2 </a:t>
            </a:r>
            <a:r>
              <a:rPr lang="pl-PL" dirty="0" err="1"/>
              <a:t>k.k.s</a:t>
            </a:r>
            <a:r>
              <a:rPr lang="pl-PL" dirty="0" smtClean="0"/>
              <a:t>.). </a:t>
            </a:r>
          </a:p>
          <a:p>
            <a:pPr marL="0" indent="0">
              <a:buNone/>
            </a:pPr>
            <a:r>
              <a:rPr lang="pl-PL" dirty="0" smtClean="0"/>
              <a:t>Jeżeli zatem brak jest w przepisie części szczególnej określenia strony podmiotowej znamieniem czynu zabronionego jest umyślność.</a:t>
            </a:r>
            <a:endParaRPr lang="pl-PL" dirty="0"/>
          </a:p>
        </p:txBody>
      </p:sp>
    </p:spTree>
    <p:extLst>
      <p:ext uri="{BB962C8B-B14F-4D97-AF65-F5344CB8AC3E}">
        <p14:creationId xmlns:p14="http://schemas.microsoft.com/office/powerpoint/2010/main" val="871190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Umyślność</a:t>
            </a:r>
            <a:endParaRPr lang="pl-PL" dirty="0"/>
          </a:p>
        </p:txBody>
      </p:sp>
      <p:sp>
        <p:nvSpPr>
          <p:cNvPr id="3" name="Symbol zastępczy zawartości 2"/>
          <p:cNvSpPr>
            <a:spLocks noGrp="1"/>
          </p:cNvSpPr>
          <p:nvPr>
            <p:ph idx="1"/>
          </p:nvPr>
        </p:nvSpPr>
        <p:spPr>
          <a:xfrm>
            <a:off x="457200" y="1196752"/>
            <a:ext cx="8229600" cy="5400600"/>
          </a:xfrm>
        </p:spPr>
        <p:txBody>
          <a:bodyPr>
            <a:normAutofit fontScale="70000" lnSpcReduction="20000"/>
          </a:bodyPr>
          <a:lstStyle/>
          <a:p>
            <a:pPr marL="0" indent="0">
              <a:buNone/>
            </a:pPr>
            <a:r>
              <a:rPr lang="pl-PL" dirty="0"/>
              <a:t>Art.  </a:t>
            </a:r>
            <a:r>
              <a:rPr lang="pl-PL" dirty="0" smtClean="0"/>
              <a:t>4 §</a:t>
            </a:r>
            <a:r>
              <a:rPr lang="pl-PL" dirty="0"/>
              <a:t> </a:t>
            </a:r>
            <a:r>
              <a:rPr lang="pl-PL" dirty="0" smtClean="0"/>
              <a:t>2 </a:t>
            </a:r>
            <a:r>
              <a:rPr lang="pl-PL" dirty="0" err="1"/>
              <a:t>k.w</a:t>
            </a:r>
            <a:r>
              <a:rPr lang="pl-PL" dirty="0"/>
              <a:t>. Czyn zabroniony popełniony jest umyślnie, jeżeli sprawca ma zamiar jego popełnienia, to jest chce go popełnić albo przewidując możliwość jego popełnienia, na to się godzi</a:t>
            </a:r>
            <a:r>
              <a:rPr lang="pl-PL" dirty="0" smtClean="0"/>
              <a:t>.</a:t>
            </a:r>
          </a:p>
          <a:p>
            <a:pPr marL="0" indent="0">
              <a:buNone/>
            </a:pPr>
            <a:endParaRPr lang="pl-PL" dirty="0"/>
          </a:p>
          <a:p>
            <a:pPr marL="0" indent="0">
              <a:buNone/>
            </a:pPr>
            <a:r>
              <a:rPr lang="pl-PL" dirty="0"/>
              <a:t>Umyślność można podzielić na dwie postacie:</a:t>
            </a:r>
          </a:p>
          <a:p>
            <a:r>
              <a:rPr lang="pl-PL" b="1" dirty="0"/>
              <a:t>zamiar bezpośredni (dolus </a:t>
            </a:r>
            <a:r>
              <a:rPr lang="pl-PL" b="1" dirty="0" err="1"/>
              <a:t>directus</a:t>
            </a:r>
            <a:r>
              <a:rPr lang="pl-PL" dirty="0"/>
              <a:t>)– gdy sprawca chce popełnić czyn, tj. ma wolę jego popełnienia i świadomość skutku swojego zachowania i dąży do ich wystąpienia. Zamiar bezpośredni stanowi wyższą formę umyślności, a zatem przemawia za wyższą karą</a:t>
            </a:r>
          </a:p>
          <a:p>
            <a:r>
              <a:rPr lang="pl-PL" b="1" dirty="0"/>
              <a:t>zamiar ewentualny (dolus </a:t>
            </a:r>
            <a:r>
              <a:rPr lang="pl-PL" b="1" dirty="0" err="1"/>
              <a:t>eventualis</a:t>
            </a:r>
            <a:r>
              <a:rPr lang="pl-PL" dirty="0"/>
              <a:t>) – gdy sprawca uświadamia sobie skutek , jaki może spowodować jego zachowanie, bezpośrednio nie dąży do jego wystąpienia - jednak godzi się na to by nastąpił. Zamiar ewentualny towarzyszy zazwyczaj jakiemuś innemu dążeniu, stąd bywa on też określany jako zamiar wynikowy. Jest to niższy stopień umyślności, zatem przemawia za niższym wymiarem kary.</a:t>
            </a:r>
          </a:p>
          <a:p>
            <a:endParaRPr lang="pl-PL" dirty="0"/>
          </a:p>
        </p:txBody>
      </p:sp>
    </p:spTree>
    <p:extLst>
      <p:ext uri="{BB962C8B-B14F-4D97-AF65-F5344CB8AC3E}">
        <p14:creationId xmlns:p14="http://schemas.microsoft.com/office/powerpoint/2010/main" val="1629732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Definicja ustawowa przestępstwa i wykroczenia skarbowego</a:t>
            </a:r>
          </a:p>
        </p:txBody>
      </p:sp>
      <p:sp>
        <p:nvSpPr>
          <p:cNvPr id="3" name="Symbol zastępczy zawartości 2"/>
          <p:cNvSpPr>
            <a:spLocks noGrp="1"/>
          </p:cNvSpPr>
          <p:nvPr>
            <p:ph idx="1"/>
          </p:nvPr>
        </p:nvSpPr>
        <p:spPr/>
        <p:txBody>
          <a:bodyPr/>
          <a:lstStyle/>
          <a:p>
            <a:pPr marL="0" indent="0">
              <a:buNone/>
            </a:pPr>
            <a:endParaRPr lang="pl-PL" dirty="0" smtClean="0"/>
          </a:p>
          <a:p>
            <a:pPr marL="0" indent="0">
              <a:buNone/>
            </a:pPr>
            <a:r>
              <a:rPr lang="pl-PL" dirty="0" smtClean="0"/>
              <a:t>Przestępstwo </a:t>
            </a:r>
            <a:r>
              <a:rPr lang="pl-PL" dirty="0"/>
              <a:t>(wykroczenie) skarbowe to czyn, społecznie szkodliwy, bezprawny, zawiniony, o znamionach ustawowych i zagrożony karą w ustawie obowiązującej w czasie jego popełnienia</a:t>
            </a:r>
          </a:p>
        </p:txBody>
      </p:sp>
    </p:spTree>
    <p:extLst>
      <p:ext uri="{BB962C8B-B14F-4D97-AF65-F5344CB8AC3E}">
        <p14:creationId xmlns:p14="http://schemas.microsoft.com/office/powerpoint/2010/main" val="3146957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Nieumyślność</a:t>
            </a:r>
            <a:endParaRPr lang="pl-PL" dirty="0"/>
          </a:p>
        </p:txBody>
      </p:sp>
      <p:sp>
        <p:nvSpPr>
          <p:cNvPr id="3" name="Symbol zastępczy zawartości 2"/>
          <p:cNvSpPr>
            <a:spLocks noGrp="1"/>
          </p:cNvSpPr>
          <p:nvPr>
            <p:ph idx="1"/>
          </p:nvPr>
        </p:nvSpPr>
        <p:spPr>
          <a:xfrm>
            <a:off x="457200" y="1340768"/>
            <a:ext cx="8229600" cy="5517232"/>
          </a:xfrm>
        </p:spPr>
        <p:txBody>
          <a:bodyPr>
            <a:normAutofit fontScale="55000" lnSpcReduction="20000"/>
          </a:bodyPr>
          <a:lstStyle/>
          <a:p>
            <a:pPr marL="0" indent="0">
              <a:buNone/>
            </a:pPr>
            <a:r>
              <a:rPr lang="pl-PL" dirty="0"/>
              <a:t>Art. </a:t>
            </a:r>
            <a:r>
              <a:rPr lang="pl-PL" dirty="0" smtClean="0"/>
              <a:t>4 </a:t>
            </a:r>
            <a:r>
              <a:rPr lang="pl-PL" dirty="0"/>
              <a:t>§ </a:t>
            </a:r>
            <a:r>
              <a:rPr lang="pl-PL" dirty="0" smtClean="0"/>
              <a:t>3 </a:t>
            </a:r>
            <a:r>
              <a:rPr lang="pl-PL" dirty="0" err="1"/>
              <a:t>k.w</a:t>
            </a:r>
            <a:r>
              <a:rPr lang="pl-PL" dirty="0"/>
              <a:t>. Czyn zabroniony popełniony jest nieumyślnie, jeżeli sprawca nie mając zamiaru jego popełnienia, popełnia go jednak na skutek niezachowania ostrożności wymaganej w danych okolicznościach, mimo że możliwość popełnienia tego czynu przewidywał albo mógł przewidzieć. </a:t>
            </a:r>
          </a:p>
          <a:p>
            <a:pPr marL="0" indent="0">
              <a:buNone/>
            </a:pPr>
            <a:endParaRPr lang="pl-PL" dirty="0" smtClean="0"/>
          </a:p>
          <a:p>
            <a:pPr marL="0" indent="0">
              <a:buNone/>
            </a:pPr>
            <a:r>
              <a:rPr lang="pl-PL" dirty="0" smtClean="0"/>
              <a:t>Nieumyślność </a:t>
            </a:r>
            <a:r>
              <a:rPr lang="pl-PL" dirty="0"/>
              <a:t>można podzielić na dwie postacie:</a:t>
            </a:r>
          </a:p>
          <a:p>
            <a:pPr marL="0" indent="0">
              <a:buNone/>
            </a:pPr>
            <a:r>
              <a:rPr lang="pl-PL" b="1" dirty="0"/>
              <a:t>Nieumyślność świadoma </a:t>
            </a:r>
            <a:r>
              <a:rPr lang="pl-PL" dirty="0"/>
              <a:t>- zachodzi gdy sprawca, nie mając zamiaru popełnienia czynu zabronionego popełnia go jednak na skutek niezachowania ostrożności wymaganej w danych okolicznościach, mimo że przewidywał możliwość popełnienia czynu (sprawca nie zachował wymaganej ostrożności i nie dostosował swojego zachowania do określonej sytuacji).</a:t>
            </a:r>
          </a:p>
          <a:p>
            <a:pPr marL="0" indent="0">
              <a:buNone/>
            </a:pPr>
            <a:r>
              <a:rPr lang="pl-PL" b="1" dirty="0" smtClean="0"/>
              <a:t>Nieumyślność </a:t>
            </a:r>
            <a:r>
              <a:rPr lang="pl-PL" b="1" dirty="0"/>
              <a:t>nieświadoma </a:t>
            </a:r>
            <a:r>
              <a:rPr lang="pl-PL" dirty="0"/>
              <a:t>– jest to forma o niższym stopniu naganności i zachodzi, gdy sprawca w ogóle nie przewidywał możliwości popełnienia czynu, choć możliwość taką mógł przewidzieć przy zachowaniu niezbędnej ostrożności.</a:t>
            </a:r>
          </a:p>
          <a:p>
            <a:pPr marL="0" indent="0">
              <a:buNone/>
            </a:pPr>
            <a:endParaRPr lang="pl-PL" dirty="0" smtClean="0"/>
          </a:p>
          <a:p>
            <a:pPr marL="0" indent="0">
              <a:buNone/>
            </a:pPr>
            <a:endParaRPr lang="pl-PL" dirty="0" smtClean="0"/>
          </a:p>
          <a:p>
            <a:pPr marL="0" indent="0">
              <a:buNone/>
            </a:pPr>
            <a:r>
              <a:rPr lang="pl-PL" dirty="0" smtClean="0"/>
              <a:t>W </a:t>
            </a:r>
            <a:r>
              <a:rPr lang="pl-PL" dirty="0"/>
              <a:t>teorii przyjmuje się, iż jeżeli sprawca czynu zabronionego nie przewidywał możliwości jego popełnienia i w konkretnej sytuacji nie mógł tego przewidzieć, nie zachodzi nawet nieumyślność nieświadoma, lecz tzw. nieszczęśliwy przypadek, w konsekwencji którego mamy do czynienia z brakiem </a:t>
            </a:r>
            <a:r>
              <a:rPr lang="pl-PL" dirty="0" smtClean="0"/>
              <a:t>zawinienia.</a:t>
            </a:r>
            <a:endParaRPr lang="pl-PL" dirty="0"/>
          </a:p>
          <a:p>
            <a:pPr marL="0" indent="0">
              <a:buNone/>
            </a:pPr>
            <a:endParaRPr lang="pl-PL" dirty="0"/>
          </a:p>
        </p:txBody>
      </p:sp>
    </p:spTree>
    <p:extLst>
      <p:ext uri="{BB962C8B-B14F-4D97-AF65-F5344CB8AC3E}">
        <p14:creationId xmlns:p14="http://schemas.microsoft.com/office/powerpoint/2010/main" val="1723240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Bezprawność</a:t>
            </a:r>
            <a:endParaRPr lang="pl-PL" dirty="0"/>
          </a:p>
        </p:txBody>
      </p:sp>
      <p:sp>
        <p:nvSpPr>
          <p:cNvPr id="3" name="Symbol zastępczy zawartości 2"/>
          <p:cNvSpPr>
            <a:spLocks noGrp="1"/>
          </p:cNvSpPr>
          <p:nvPr>
            <p:ph idx="1"/>
          </p:nvPr>
        </p:nvSpPr>
        <p:spPr/>
        <p:txBody>
          <a:bodyPr>
            <a:normAutofit fontScale="92500" lnSpcReduction="10000"/>
          </a:bodyPr>
          <a:lstStyle/>
          <a:p>
            <a:pPr marL="0" indent="0">
              <a:buNone/>
            </a:pPr>
            <a:r>
              <a:rPr lang="pl-PL" dirty="0"/>
              <a:t>Bezprawność jest oceną wyrażającą sprzeczność między faktycznym zachowaniem się człowieka a tym zachowaniem, które ustawa określa jako nakazane (czyli z nakazem prawnym), albo zgodność między faktycznym zachowaniem a tym zachowaniem, które ustawa określa jako zakazane (czyli z zakazem prawnym). Bezprawność zachodzi zatem, gdy to co się zdarzyło (sfera bytu), nie odpowiada temu, co się zdarzyć powinno (sferze powinności).</a:t>
            </a:r>
          </a:p>
          <a:p>
            <a:endParaRPr lang="pl-PL" dirty="0"/>
          </a:p>
        </p:txBody>
      </p:sp>
    </p:spTree>
    <p:extLst>
      <p:ext uri="{BB962C8B-B14F-4D97-AF65-F5344CB8AC3E}">
        <p14:creationId xmlns:p14="http://schemas.microsoft.com/office/powerpoint/2010/main" val="4003435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332656"/>
            <a:ext cx="8229600" cy="5904656"/>
          </a:xfrm>
        </p:spPr>
        <p:txBody>
          <a:bodyPr>
            <a:normAutofit fontScale="92500" lnSpcReduction="20000"/>
          </a:bodyPr>
          <a:lstStyle/>
          <a:p>
            <a:pPr marL="0" indent="0">
              <a:buNone/>
            </a:pPr>
            <a:r>
              <a:rPr lang="pl-PL" dirty="0"/>
              <a:t>Bezprawność </a:t>
            </a:r>
            <a:r>
              <a:rPr lang="pl-PL" dirty="0" smtClean="0"/>
              <a:t>karno-skarbowa </a:t>
            </a:r>
            <a:r>
              <a:rPr lang="pl-PL" dirty="0"/>
              <a:t>oznacza przekroczenie </a:t>
            </a:r>
            <a:r>
              <a:rPr lang="pl-PL" dirty="0" smtClean="0"/>
              <a:t>zakazów zawartych w normach prawa finansowego </a:t>
            </a:r>
            <a:r>
              <a:rPr lang="pl-PL" dirty="0"/>
              <a:t>obwarowanych sankcją w postaci kary kryminalnej. Jednocześnie owo przekroczenie nie </a:t>
            </a:r>
            <a:r>
              <a:rPr lang="pl-PL" dirty="0" smtClean="0"/>
              <a:t>może zachodzić </a:t>
            </a:r>
            <a:r>
              <a:rPr lang="pl-PL" dirty="0"/>
              <a:t>w okolicznościach, które legalizują czyn wypełniający znamiona jakiegoś typu czynu zabronionego. Te ostatnie bowiem wyłączają jego bezprawność. Powodują one, że czyn odpowiadający ustawowemu opisowi czynu zabronionego nie jest jednak bezprawny. W doktrynie prawa karnego nazywamy je kontratypami. </a:t>
            </a:r>
          </a:p>
          <a:p>
            <a:pPr marL="0" indent="0">
              <a:buNone/>
            </a:pPr>
            <a:r>
              <a:rPr lang="pl-PL" dirty="0"/>
              <a:t>Tak rozumiana bezprawność </a:t>
            </a:r>
            <a:r>
              <a:rPr lang="pl-PL" dirty="0" smtClean="0"/>
              <a:t>karno-skarbowa </a:t>
            </a:r>
            <a:r>
              <a:rPr lang="pl-PL" dirty="0"/>
              <a:t>ma charakter złożony, jest bowiem koniunkcją formalnego zakazu karnego i braku kontratypu.</a:t>
            </a:r>
          </a:p>
          <a:p>
            <a:endParaRPr lang="pl-PL" dirty="0"/>
          </a:p>
        </p:txBody>
      </p:sp>
    </p:spTree>
    <p:extLst>
      <p:ext uri="{BB962C8B-B14F-4D97-AF65-F5344CB8AC3E}">
        <p14:creationId xmlns:p14="http://schemas.microsoft.com/office/powerpoint/2010/main" val="2154026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Kontratypy</a:t>
            </a:r>
            <a:endParaRPr lang="pl-PL" dirty="0"/>
          </a:p>
        </p:txBody>
      </p:sp>
      <p:sp>
        <p:nvSpPr>
          <p:cNvPr id="3" name="Symbol zastępczy zawartości 2"/>
          <p:cNvSpPr>
            <a:spLocks noGrp="1"/>
          </p:cNvSpPr>
          <p:nvPr>
            <p:ph idx="1"/>
          </p:nvPr>
        </p:nvSpPr>
        <p:spPr/>
        <p:txBody>
          <a:bodyPr>
            <a:normAutofit fontScale="85000" lnSpcReduction="10000"/>
          </a:bodyPr>
          <a:lstStyle/>
          <a:p>
            <a:pPr marL="0" indent="0">
              <a:buNone/>
            </a:pPr>
            <a:r>
              <a:rPr lang="pl-PL" dirty="0"/>
              <a:t>Wyjątkowo czyn odpowiadający znamionom ustawowym przestępstwa skarbowego lub wykroczenia skarbowego może nie posiadać cechy bezprawności, gdyż na mocy przepisu prawnego jest uważany za zgodny z prawem. </a:t>
            </a:r>
            <a:r>
              <a:rPr lang="pl-PL" dirty="0" smtClean="0"/>
              <a:t> Dzieje się to za sprawą kontratypów, </a:t>
            </a:r>
            <a:r>
              <a:rPr lang="pl-PL" dirty="0"/>
              <a:t>czyli okoliczności </a:t>
            </a:r>
            <a:r>
              <a:rPr lang="pl-PL" dirty="0" smtClean="0"/>
              <a:t>wyłączających </a:t>
            </a:r>
            <a:r>
              <a:rPr lang="pl-PL" dirty="0"/>
              <a:t>bezprawność czynu</a:t>
            </a:r>
            <a:r>
              <a:rPr lang="pl-PL" dirty="0" smtClean="0"/>
              <a:t>. </a:t>
            </a:r>
            <a:r>
              <a:rPr lang="pl-PL" dirty="0"/>
              <a:t>S</a:t>
            </a:r>
            <a:r>
              <a:rPr lang="pl-PL" dirty="0" smtClean="0"/>
              <a:t>łużą one wtórnej </a:t>
            </a:r>
            <a:r>
              <a:rPr lang="pl-PL" dirty="0"/>
              <a:t>legalizacji </a:t>
            </a:r>
            <a:r>
              <a:rPr lang="pl-PL" dirty="0" err="1"/>
              <a:t>zachowań</a:t>
            </a:r>
            <a:r>
              <a:rPr lang="pl-PL" dirty="0"/>
              <a:t> pierwotnie bezprawnych. Zachowanie podjęte w warunkach kontratypu, mimo iż nie jest pozbawione społecznej szkodliwości jest prawnie dozwolone lub ustawodawca uznaje karanie jego sprawcy takiego czynu za niecelowe.</a:t>
            </a:r>
          </a:p>
          <a:p>
            <a:endParaRPr lang="pl-PL" dirty="0"/>
          </a:p>
          <a:p>
            <a:endParaRPr lang="pl-PL" dirty="0"/>
          </a:p>
        </p:txBody>
      </p:sp>
    </p:spTree>
    <p:extLst>
      <p:ext uri="{BB962C8B-B14F-4D97-AF65-F5344CB8AC3E}">
        <p14:creationId xmlns:p14="http://schemas.microsoft.com/office/powerpoint/2010/main" val="3674287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332656"/>
            <a:ext cx="8229600" cy="6408712"/>
          </a:xfrm>
        </p:spPr>
        <p:txBody>
          <a:bodyPr>
            <a:normAutofit fontScale="70000" lnSpcReduction="20000"/>
          </a:bodyPr>
          <a:lstStyle/>
          <a:p>
            <a:pPr marL="0" indent="0">
              <a:buNone/>
            </a:pPr>
            <a:r>
              <a:rPr lang="pl-PL" dirty="0" smtClean="0"/>
              <a:t>Kodeks </a:t>
            </a:r>
            <a:r>
              <a:rPr lang="pl-PL" dirty="0"/>
              <a:t>karny skarbowy recypuje jedynie kontratyp dopuszczalnego ryzyka z art. </a:t>
            </a:r>
            <a:r>
              <a:rPr lang="pl-PL" dirty="0" smtClean="0"/>
              <a:t>27 </a:t>
            </a:r>
            <a:r>
              <a:rPr lang="pl-PL" dirty="0"/>
              <a:t>§ 1 k.k. (na podstawie art. 20 § 2 </a:t>
            </a:r>
            <a:r>
              <a:rPr lang="pl-PL" dirty="0" err="1"/>
              <a:t>k.k.s</a:t>
            </a:r>
            <a:r>
              <a:rPr lang="pl-PL" dirty="0" smtClean="0"/>
              <a:t>.) i to nie w pełnym zakresie. W </a:t>
            </a:r>
            <a:r>
              <a:rPr lang="pl-PL" dirty="0"/>
              <a:t>myśl </a:t>
            </a:r>
            <a:r>
              <a:rPr lang="pl-PL" dirty="0" smtClean="0"/>
              <a:t>bowiem art</a:t>
            </a:r>
            <a:r>
              <a:rPr lang="pl-PL" dirty="0"/>
              <a:t>. 20 § 5 </a:t>
            </a:r>
            <a:r>
              <a:rPr lang="pl-PL" dirty="0" err="1"/>
              <a:t>k.k.s</a:t>
            </a:r>
            <a:r>
              <a:rPr lang="pl-PL" dirty="0"/>
              <a:t>. dopuszczalne ryzyko w prawie karnym skarbowym ograniczone zostało wyłącznie do </a:t>
            </a:r>
            <a:r>
              <a:rPr lang="pl-PL" b="1" dirty="0"/>
              <a:t>eksperymentu ekonomicznego lub </a:t>
            </a:r>
            <a:r>
              <a:rPr lang="pl-PL" b="1" dirty="0" smtClean="0"/>
              <a:t>technicznego. </a:t>
            </a:r>
            <a:endParaRPr lang="pl-PL" b="1" dirty="0"/>
          </a:p>
          <a:p>
            <a:pPr marL="0" indent="0">
              <a:buNone/>
            </a:pPr>
            <a:r>
              <a:rPr lang="pl-PL" dirty="0"/>
              <a:t>Eksperyment </a:t>
            </a:r>
            <a:r>
              <a:rPr lang="pl-PL" dirty="0" smtClean="0"/>
              <a:t>ów polega </a:t>
            </a:r>
            <a:r>
              <a:rPr lang="pl-PL" dirty="0"/>
              <a:t>na podjęciu próby stworzenia (np. w działalności gospodarczej) nowych </a:t>
            </a:r>
            <a:r>
              <a:rPr lang="pl-PL" dirty="0" smtClean="0"/>
              <a:t>reguł postępowania </a:t>
            </a:r>
            <a:r>
              <a:rPr lang="pl-PL" dirty="0"/>
              <a:t>w miejsce brakujących lub w miejsce reguł zastanych, lecz utrudniających postęp </a:t>
            </a:r>
            <a:r>
              <a:rPr lang="pl-PL" dirty="0" smtClean="0"/>
              <a:t>– musi mieć zatem charakter nowatorski. </a:t>
            </a:r>
            <a:endParaRPr lang="pl-PL" dirty="0"/>
          </a:p>
          <a:p>
            <a:pPr marL="0" indent="0">
              <a:buNone/>
            </a:pPr>
            <a:r>
              <a:rPr lang="pl-PL" dirty="0" smtClean="0"/>
              <a:t>Pozostałe, wymagane </a:t>
            </a:r>
            <a:r>
              <a:rPr lang="pl-PL" dirty="0"/>
              <a:t>warunki </a:t>
            </a:r>
            <a:r>
              <a:rPr lang="pl-PL" dirty="0" smtClean="0"/>
              <a:t>eksperymentu to:</a:t>
            </a:r>
          </a:p>
          <a:p>
            <a:pPr marL="0" indent="0">
              <a:buNone/>
            </a:pPr>
            <a:r>
              <a:rPr lang="pl-PL" dirty="0" smtClean="0"/>
              <a:t> </a:t>
            </a:r>
            <a:r>
              <a:rPr lang="pl-PL" dirty="0"/>
              <a:t>a) podjęcie ryzykownego działania i sposób jego przeprowadzenia </a:t>
            </a:r>
            <a:r>
              <a:rPr lang="pl-PL" dirty="0" smtClean="0"/>
              <a:t>powinny być zgodnie </a:t>
            </a:r>
            <a:r>
              <a:rPr lang="pl-PL" dirty="0"/>
              <a:t>z aktualnym stanem wiedzy w danej dziedzinie, </a:t>
            </a:r>
            <a:endParaRPr lang="pl-PL" dirty="0" smtClean="0"/>
          </a:p>
          <a:p>
            <a:pPr marL="0" indent="0">
              <a:buNone/>
            </a:pPr>
            <a:r>
              <a:rPr lang="pl-PL" dirty="0" smtClean="0"/>
              <a:t>b</a:t>
            </a:r>
            <a:r>
              <a:rPr lang="pl-PL" dirty="0"/>
              <a:t>) </a:t>
            </a:r>
            <a:r>
              <a:rPr lang="pl-PL" dirty="0" smtClean="0"/>
              <a:t>przewidywane </a:t>
            </a:r>
            <a:r>
              <a:rPr lang="pl-PL" dirty="0"/>
              <a:t>korzyści z eksperymentu </a:t>
            </a:r>
            <a:r>
              <a:rPr lang="pl-PL" dirty="0" smtClean="0"/>
              <a:t>mają mieć </a:t>
            </a:r>
            <a:r>
              <a:rPr lang="pl-PL" dirty="0"/>
              <a:t>istotne znaczenie ekonomiczne lub </a:t>
            </a:r>
            <a:r>
              <a:rPr lang="pl-PL" dirty="0" smtClean="0"/>
              <a:t>techniczne ( przewidywanie korzyści i celowość eksperymentu), </a:t>
            </a:r>
          </a:p>
          <a:p>
            <a:pPr marL="0" indent="0">
              <a:buNone/>
            </a:pPr>
            <a:r>
              <a:rPr lang="pl-PL" dirty="0" smtClean="0"/>
              <a:t>c</a:t>
            </a:r>
            <a:r>
              <a:rPr lang="pl-PL" dirty="0"/>
              <a:t>) zachowanie zasad ostrożności mających na celu minimalizowanie ryzyka wystąpienia ujemnych </a:t>
            </a:r>
            <a:r>
              <a:rPr lang="pl-PL" dirty="0" smtClean="0"/>
              <a:t>skutków.</a:t>
            </a:r>
            <a:endParaRPr lang="pl-PL" dirty="0"/>
          </a:p>
          <a:p>
            <a:endParaRPr lang="pl-PL" dirty="0"/>
          </a:p>
        </p:txBody>
      </p:sp>
    </p:spTree>
    <p:extLst>
      <p:ext uri="{BB962C8B-B14F-4D97-AF65-F5344CB8AC3E}">
        <p14:creationId xmlns:p14="http://schemas.microsoft.com/office/powerpoint/2010/main" val="498293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Społeczna szkodliwość </a:t>
            </a:r>
            <a:endParaRPr lang="pl-PL" dirty="0"/>
          </a:p>
        </p:txBody>
      </p:sp>
      <p:sp>
        <p:nvSpPr>
          <p:cNvPr id="3" name="Symbol zastępczy zawartości 2"/>
          <p:cNvSpPr>
            <a:spLocks noGrp="1"/>
          </p:cNvSpPr>
          <p:nvPr>
            <p:ph idx="1"/>
          </p:nvPr>
        </p:nvSpPr>
        <p:spPr>
          <a:xfrm>
            <a:off x="457200" y="1600200"/>
            <a:ext cx="8229600" cy="4853136"/>
          </a:xfrm>
        </p:spPr>
        <p:txBody>
          <a:bodyPr>
            <a:normAutofit fontScale="70000" lnSpcReduction="20000"/>
          </a:bodyPr>
          <a:lstStyle/>
          <a:p>
            <a:pPr marL="0" indent="0">
              <a:buNone/>
            </a:pPr>
            <a:r>
              <a:rPr lang="pl-PL" dirty="0"/>
              <a:t>Przez społeczną szkodliwość czynu rozumie się całokształt właściwości zarówno </a:t>
            </a:r>
            <a:r>
              <a:rPr lang="pl-PL" dirty="0" smtClean="0"/>
              <a:t>obiektywnych, </a:t>
            </a:r>
            <a:r>
              <a:rPr lang="pl-PL" dirty="0"/>
              <a:t>jak i subiektywnych czynu, decydujących o jego społecznie ujemnej wartości. Pierwszej oceny w tym względzie dokonuje ustawodawca. W tym ujęciu stanowi ona materialny element czynu zabronionego i odgrywa rolę miernika zasadności zabronienia czynu. Mówiąc o czynie mamy tu na myśli określoną kategorię, a nie konkretny czyn. Na tym więc poziomie rozważań stwierdzenie, że </a:t>
            </a:r>
            <a:r>
              <a:rPr lang="pl-PL" dirty="0" smtClean="0"/>
              <a:t>przemyt celny </a:t>
            </a:r>
            <a:r>
              <a:rPr lang="pl-PL" dirty="0"/>
              <a:t>jest czynem społecznie szkodliwym nie oznacza, że </a:t>
            </a:r>
            <a:r>
              <a:rPr lang="pl-PL" dirty="0" smtClean="0"/>
              <a:t>konkretny przemyt celny </a:t>
            </a:r>
            <a:r>
              <a:rPr lang="pl-PL" dirty="0"/>
              <a:t>ma określony stopień społecznej szkodliwości, lecz to, że </a:t>
            </a:r>
            <a:r>
              <a:rPr lang="pl-PL" dirty="0" smtClean="0"/>
              <a:t>przemyt celny </a:t>
            </a:r>
            <a:r>
              <a:rPr lang="pl-PL" dirty="0"/>
              <a:t>jako pewna kategoria czynów nagannych ma taką społeczną szkodliwość, iż czyny objęte </a:t>
            </a:r>
            <a:r>
              <a:rPr lang="pl-PL" dirty="0" smtClean="0"/>
              <a:t>tym pojęciem powinny </a:t>
            </a:r>
            <a:r>
              <a:rPr lang="pl-PL" dirty="0"/>
              <a:t>być zabronione. W konsekwencji pojęcie społecznej szkodliwości wyjaśnia, dlaczego pewne czyny są zabronione, a inne zaś nie. </a:t>
            </a:r>
            <a:r>
              <a:rPr lang="pl-PL" dirty="0" smtClean="0"/>
              <a:t>A </a:t>
            </a:r>
            <a:r>
              <a:rPr lang="pl-PL" dirty="0"/>
              <a:t>w</a:t>
            </a:r>
            <a:r>
              <a:rPr lang="pl-PL" dirty="0" smtClean="0"/>
              <a:t>yrazem oceny dokonanej na tej drodze </a:t>
            </a:r>
            <a:r>
              <a:rPr lang="pl-PL" dirty="0"/>
              <a:t>jest rodzaj i </a:t>
            </a:r>
            <a:r>
              <a:rPr lang="pl-PL" dirty="0" smtClean="0"/>
              <a:t>wysokość sankcji </a:t>
            </a:r>
            <a:r>
              <a:rPr lang="pl-PL" dirty="0"/>
              <a:t>grożącej za dany czyn zabroniony. </a:t>
            </a:r>
          </a:p>
          <a:p>
            <a:pPr marL="0" indent="0">
              <a:buNone/>
            </a:pPr>
            <a:endParaRPr lang="pl-PL" dirty="0"/>
          </a:p>
          <a:p>
            <a:endParaRPr lang="pl-PL" dirty="0"/>
          </a:p>
        </p:txBody>
      </p:sp>
    </p:spTree>
    <p:extLst>
      <p:ext uri="{BB962C8B-B14F-4D97-AF65-F5344CB8AC3E}">
        <p14:creationId xmlns:p14="http://schemas.microsoft.com/office/powerpoint/2010/main" val="2273181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rmAutofit fontScale="92500" lnSpcReduction="20000"/>
          </a:bodyPr>
          <a:lstStyle/>
          <a:p>
            <a:pPr marL="0" indent="0">
              <a:buNone/>
            </a:pPr>
            <a:r>
              <a:rPr lang="pl-PL" dirty="0"/>
              <a:t>Ta generalna ocena dokonywana przez ustawodawcę nie podlega weryfikacji przez organy wymiaru sprawiedliwości, które w postępowaniu nie badają zasadności dokonanego wyboru.</a:t>
            </a:r>
          </a:p>
          <a:p>
            <a:pPr marL="0" indent="0">
              <a:buNone/>
            </a:pPr>
            <a:r>
              <a:rPr lang="pl-PL" dirty="0"/>
              <a:t>Czym innym jest natomiast ocena społecznej </a:t>
            </a:r>
            <a:r>
              <a:rPr lang="pl-PL" dirty="0" smtClean="0"/>
              <a:t>szkodliwości </a:t>
            </a:r>
            <a:r>
              <a:rPr lang="pl-PL" dirty="0"/>
              <a:t>konkretnego </a:t>
            </a:r>
            <a:r>
              <a:rPr lang="pl-PL" dirty="0" smtClean="0"/>
              <a:t>już czynu</a:t>
            </a:r>
            <a:r>
              <a:rPr lang="pl-PL" dirty="0"/>
              <a:t>, popełnionego przez konkretnego sprawcę w określonym miejscu, czasie i okolicznościach. Taki czyn, należący do kategorii czynów, których społeczna szkodliwość została uznana przez ustawodawcę za uzasadniającą ich zabronienie, charakteryzuje się zindywidualizowaną społeczną szkodliwością, a jej stopień może być </a:t>
            </a:r>
            <a:r>
              <a:rPr lang="pl-PL" dirty="0" smtClean="0"/>
              <a:t>rozmaity, dlatego też podlega ocenie sądu.</a:t>
            </a:r>
            <a:endParaRPr lang="pl-PL" dirty="0"/>
          </a:p>
          <a:p>
            <a:endParaRPr lang="pl-PL" dirty="0"/>
          </a:p>
        </p:txBody>
      </p:sp>
    </p:spTree>
    <p:extLst>
      <p:ext uri="{BB962C8B-B14F-4D97-AF65-F5344CB8AC3E}">
        <p14:creationId xmlns:p14="http://schemas.microsoft.com/office/powerpoint/2010/main" val="26915417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70000" lnSpcReduction="20000"/>
          </a:bodyPr>
          <a:lstStyle/>
          <a:p>
            <a:pPr marL="0" indent="0">
              <a:buNone/>
            </a:pPr>
            <a:r>
              <a:rPr lang="pl-PL" dirty="0"/>
              <a:t>Kluczowe znaczenie dla </a:t>
            </a:r>
            <a:r>
              <a:rPr lang="pl-PL" dirty="0" smtClean="0"/>
              <a:t>oceny stopnia </a:t>
            </a:r>
            <a:r>
              <a:rPr lang="pl-PL" dirty="0"/>
              <a:t>społecznej szkodliwości </a:t>
            </a:r>
            <a:r>
              <a:rPr lang="pl-PL" dirty="0" smtClean="0"/>
              <a:t>czynu </a:t>
            </a:r>
            <a:r>
              <a:rPr lang="pl-PL" i="1" dirty="0" smtClean="0"/>
              <a:t>in </a:t>
            </a:r>
            <a:r>
              <a:rPr lang="pl-PL" i="1" dirty="0"/>
              <a:t>concreto </a:t>
            </a:r>
            <a:r>
              <a:rPr lang="pl-PL" dirty="0"/>
              <a:t>ma art. </a:t>
            </a:r>
            <a:r>
              <a:rPr lang="pl-PL" dirty="0" smtClean="0"/>
              <a:t>53 § </a:t>
            </a:r>
            <a:r>
              <a:rPr lang="pl-PL" dirty="0"/>
              <a:t>7</a:t>
            </a:r>
            <a:r>
              <a:rPr lang="pl-PL" dirty="0" smtClean="0"/>
              <a:t> </a:t>
            </a:r>
            <a:r>
              <a:rPr lang="pl-PL" dirty="0" err="1"/>
              <a:t>k.w</a:t>
            </a:r>
            <a:r>
              <a:rPr lang="pl-PL" dirty="0"/>
              <a:t>. Wymienia on kwantyfikatory (mierniki) stopnia społecznej szkodliwości nawiązując do koncepcji przedmiotowo-podmiotowej. </a:t>
            </a:r>
            <a:r>
              <a:rPr lang="pl-PL" dirty="0" smtClean="0"/>
              <a:t>Zaliczamy </a:t>
            </a:r>
            <a:r>
              <a:rPr lang="pl-PL" dirty="0"/>
              <a:t>do nich</a:t>
            </a:r>
            <a:r>
              <a:rPr lang="pl-PL" dirty="0" smtClean="0"/>
              <a:t>:</a:t>
            </a:r>
          </a:p>
          <a:p>
            <a:pPr marL="0" indent="0">
              <a:buNone/>
            </a:pPr>
            <a:r>
              <a:rPr lang="pl-PL" dirty="0" smtClean="0"/>
              <a:t>-  rodzaj </a:t>
            </a:r>
            <a:r>
              <a:rPr lang="pl-PL" dirty="0"/>
              <a:t>i charakter zagrożonego lub naruszonego dobra, </a:t>
            </a:r>
            <a:endParaRPr lang="pl-PL" dirty="0" smtClean="0"/>
          </a:p>
          <a:p>
            <a:pPr marL="0" indent="0">
              <a:buNone/>
            </a:pPr>
            <a:r>
              <a:rPr lang="pl-PL" dirty="0" smtClean="0"/>
              <a:t>-  wagę naruszonego przez </a:t>
            </a:r>
            <a:r>
              <a:rPr lang="pl-PL" dirty="0"/>
              <a:t>sprawcę obowiązku finansowego, </a:t>
            </a:r>
            <a:endParaRPr lang="pl-PL" dirty="0" smtClean="0"/>
          </a:p>
          <a:p>
            <a:pPr marL="0" indent="0">
              <a:buNone/>
            </a:pPr>
            <a:r>
              <a:rPr lang="pl-PL" dirty="0" smtClean="0"/>
              <a:t>-   wysokość </a:t>
            </a:r>
            <a:r>
              <a:rPr lang="pl-PL" dirty="0"/>
              <a:t>uszczuplonej lub narażonej </a:t>
            </a:r>
            <a:r>
              <a:rPr lang="pl-PL" dirty="0" smtClean="0"/>
              <a:t>na uszczuplenie </a:t>
            </a:r>
            <a:r>
              <a:rPr lang="pl-PL" dirty="0"/>
              <a:t>należności </a:t>
            </a:r>
            <a:r>
              <a:rPr lang="pl-PL" dirty="0" smtClean="0"/>
              <a:t>publicznoprawnej,</a:t>
            </a:r>
          </a:p>
          <a:p>
            <a:pPr>
              <a:buFontTx/>
              <a:buChar char="-"/>
            </a:pPr>
            <a:r>
              <a:rPr lang="pl-PL" dirty="0" smtClean="0"/>
              <a:t>sposób </a:t>
            </a:r>
            <a:r>
              <a:rPr lang="pl-PL" dirty="0"/>
              <a:t>i okoliczności popełnienia </a:t>
            </a:r>
            <a:r>
              <a:rPr lang="pl-PL" dirty="0" smtClean="0"/>
              <a:t>czynu zabronionego</a:t>
            </a:r>
            <a:r>
              <a:rPr lang="pl-PL" dirty="0"/>
              <a:t>, </a:t>
            </a:r>
          </a:p>
          <a:p>
            <a:pPr>
              <a:buFontTx/>
              <a:buChar char="-"/>
            </a:pPr>
            <a:r>
              <a:rPr lang="pl-PL" dirty="0" smtClean="0"/>
              <a:t>postać </a:t>
            </a:r>
            <a:r>
              <a:rPr lang="pl-PL" dirty="0"/>
              <a:t>zamiaru, </a:t>
            </a:r>
            <a:endParaRPr lang="pl-PL" dirty="0" smtClean="0"/>
          </a:p>
          <a:p>
            <a:pPr>
              <a:buFontTx/>
              <a:buChar char="-"/>
            </a:pPr>
            <a:r>
              <a:rPr lang="pl-PL" dirty="0" smtClean="0"/>
              <a:t>motywację sprawcy,</a:t>
            </a:r>
          </a:p>
          <a:p>
            <a:pPr>
              <a:buFontTx/>
              <a:buChar char="-"/>
            </a:pPr>
            <a:r>
              <a:rPr lang="pl-PL" dirty="0"/>
              <a:t>r</a:t>
            </a:r>
            <a:r>
              <a:rPr lang="pl-PL" dirty="0" smtClean="0"/>
              <a:t>odzaj naruszonej reguły </a:t>
            </a:r>
            <a:r>
              <a:rPr lang="pl-PL" dirty="0"/>
              <a:t>ostrożności i stopień jej naruszenia</a:t>
            </a:r>
            <a:r>
              <a:rPr lang="pl-PL" dirty="0" smtClean="0"/>
              <a:t>.</a:t>
            </a:r>
          </a:p>
          <a:p>
            <a:endParaRPr lang="pl-PL" dirty="0"/>
          </a:p>
          <a:p>
            <a:pPr marL="0" indent="0">
              <a:buNone/>
            </a:pPr>
            <a:r>
              <a:rPr lang="pl-PL" dirty="0" smtClean="0"/>
              <a:t>Kodeks </a:t>
            </a:r>
            <a:r>
              <a:rPr lang="pl-PL" dirty="0"/>
              <a:t>karny skarbowy w art. 1 § </a:t>
            </a:r>
            <a:r>
              <a:rPr lang="pl-PL" dirty="0" smtClean="0"/>
              <a:t>2 uchyla </a:t>
            </a:r>
            <a:r>
              <a:rPr lang="pl-PL" dirty="0"/>
              <a:t>odpowiedzialność </a:t>
            </a:r>
            <a:r>
              <a:rPr lang="pl-PL" dirty="0" smtClean="0"/>
              <a:t>karną skarbową </a:t>
            </a:r>
            <a:r>
              <a:rPr lang="pl-PL" dirty="0"/>
              <a:t>w razie znikomej </a:t>
            </a:r>
            <a:r>
              <a:rPr lang="pl-PL" dirty="0" smtClean="0"/>
              <a:t>społecznej szkodliwości </a:t>
            </a:r>
            <a:r>
              <a:rPr lang="pl-PL" dirty="0"/>
              <a:t>czynu (czyn taki nie </a:t>
            </a:r>
            <a:r>
              <a:rPr lang="pl-PL" dirty="0" smtClean="0"/>
              <a:t>jest ani </a:t>
            </a:r>
            <a:r>
              <a:rPr lang="pl-PL" dirty="0"/>
              <a:t>przestępstwem skarbowym, </a:t>
            </a:r>
            <a:r>
              <a:rPr lang="pl-PL" dirty="0" smtClean="0"/>
              <a:t>ani wykroczeniem </a:t>
            </a:r>
            <a:r>
              <a:rPr lang="pl-PL" dirty="0"/>
              <a:t>skarbowym</a:t>
            </a:r>
            <a:r>
              <a:rPr lang="pl-PL" dirty="0" smtClean="0"/>
              <a:t>). </a:t>
            </a:r>
            <a:endParaRPr lang="pl-PL" dirty="0"/>
          </a:p>
          <a:p>
            <a:endParaRPr lang="pl-PL" dirty="0"/>
          </a:p>
        </p:txBody>
      </p:sp>
    </p:spTree>
    <p:extLst>
      <p:ext uri="{BB962C8B-B14F-4D97-AF65-F5344CB8AC3E}">
        <p14:creationId xmlns:p14="http://schemas.microsoft.com/office/powerpoint/2010/main" val="3350579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Wina </a:t>
            </a:r>
            <a:endParaRPr lang="pl-PL" dirty="0"/>
          </a:p>
        </p:txBody>
      </p:sp>
      <p:sp>
        <p:nvSpPr>
          <p:cNvPr id="3" name="Symbol zastępczy zawartości 2"/>
          <p:cNvSpPr>
            <a:spLocks noGrp="1"/>
          </p:cNvSpPr>
          <p:nvPr>
            <p:ph idx="1"/>
          </p:nvPr>
        </p:nvSpPr>
        <p:spPr/>
        <p:txBody>
          <a:bodyPr>
            <a:normAutofit fontScale="92500" lnSpcReduction="10000"/>
          </a:bodyPr>
          <a:lstStyle/>
          <a:p>
            <a:pPr marL="0" indent="0">
              <a:buNone/>
            </a:pPr>
            <a:r>
              <a:rPr lang="pl-PL" dirty="0"/>
              <a:t>Odpowiedzialność za czyny zabronione jest uzależniona od stwierdzenia winy sprawcy </a:t>
            </a:r>
            <a:r>
              <a:rPr lang="pl-PL" dirty="0" smtClean="0"/>
              <a:t>czynu (funkcja winy legitymizująca odpowiedzialność karno-skarbową). </a:t>
            </a:r>
            <a:endParaRPr lang="pl-PL" dirty="0"/>
          </a:p>
          <a:p>
            <a:pPr marL="0" indent="0">
              <a:buNone/>
            </a:pPr>
            <a:r>
              <a:rPr lang="pl-PL" dirty="0"/>
              <a:t>Oparcie odpowiedzialności sprawcy czynu zabronionego na zasadzie winy oznacza, że nie popełnia przestępstwa skarbowego lub wykroczenia skarbowego sprawca czynu zabronionego, jeżeli nie można mu przypisać winy w czasie czynu (art. 1 § 3 </a:t>
            </a:r>
            <a:r>
              <a:rPr lang="pl-PL" dirty="0" err="1"/>
              <a:t>k.k.s</a:t>
            </a:r>
            <a:r>
              <a:rPr lang="pl-PL" dirty="0" smtClean="0"/>
              <a:t>.)</a:t>
            </a:r>
            <a:endParaRPr lang="pl-PL" dirty="0"/>
          </a:p>
          <a:p>
            <a:endParaRPr lang="pl-PL" dirty="0"/>
          </a:p>
        </p:txBody>
      </p:sp>
    </p:spTree>
    <p:extLst>
      <p:ext uri="{BB962C8B-B14F-4D97-AF65-F5344CB8AC3E}">
        <p14:creationId xmlns:p14="http://schemas.microsoft.com/office/powerpoint/2010/main" val="1979210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Teorie winy</a:t>
            </a:r>
            <a:endParaRPr lang="pl-PL" dirty="0"/>
          </a:p>
        </p:txBody>
      </p:sp>
      <p:sp>
        <p:nvSpPr>
          <p:cNvPr id="3" name="Symbol zastępczy zawartości 2"/>
          <p:cNvSpPr>
            <a:spLocks noGrp="1"/>
          </p:cNvSpPr>
          <p:nvPr>
            <p:ph idx="1"/>
          </p:nvPr>
        </p:nvSpPr>
        <p:spPr/>
        <p:txBody>
          <a:bodyPr/>
          <a:lstStyle/>
          <a:p>
            <a:r>
              <a:rPr lang="pl-PL" dirty="0"/>
              <a:t>teorie psychologiczne</a:t>
            </a:r>
          </a:p>
          <a:p>
            <a:r>
              <a:rPr lang="pl-PL" dirty="0"/>
              <a:t>teorie normatywne (kompleksowa i czysta)</a:t>
            </a:r>
          </a:p>
          <a:p>
            <a:r>
              <a:rPr lang="pl-PL" dirty="0"/>
              <a:t>teoria prewencyjna winy</a:t>
            </a:r>
          </a:p>
          <a:p>
            <a:r>
              <a:rPr lang="pl-PL" dirty="0"/>
              <a:t>teoria winy jako relacji zawinienia </a:t>
            </a:r>
          </a:p>
          <a:p>
            <a:endParaRPr lang="pl-PL" dirty="0"/>
          </a:p>
        </p:txBody>
      </p:sp>
    </p:spTree>
    <p:extLst>
      <p:ext uri="{BB962C8B-B14F-4D97-AF65-F5344CB8AC3E}">
        <p14:creationId xmlns:p14="http://schemas.microsoft.com/office/powerpoint/2010/main" val="4129204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064949" y="1911285"/>
            <a:ext cx="2880320" cy="50405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pl-PL" sz="1400" b="1" dirty="0" smtClean="0"/>
              <a:t>Jest to czyn </a:t>
            </a:r>
            <a:endParaRPr lang="pl-PL" sz="1400" b="1" dirty="0"/>
          </a:p>
        </p:txBody>
      </p:sp>
      <p:sp>
        <p:nvSpPr>
          <p:cNvPr id="4" name="Prostokąt 3"/>
          <p:cNvSpPr/>
          <p:nvPr/>
        </p:nvSpPr>
        <p:spPr>
          <a:xfrm>
            <a:off x="6016725" y="3066359"/>
            <a:ext cx="1374246" cy="130811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pl-PL" sz="1200" b="1" dirty="0" smtClean="0"/>
              <a:t>Zawiniony  </a:t>
            </a:r>
            <a:r>
              <a:rPr lang="pl-PL" sz="1200" dirty="0" smtClean="0"/>
              <a:t>              - zachodzi możliwość przypisania winy sprawcy czynu zabronionego  </a:t>
            </a:r>
            <a:endParaRPr lang="pl-PL" sz="1200" dirty="0"/>
          </a:p>
        </p:txBody>
      </p:sp>
      <p:sp>
        <p:nvSpPr>
          <p:cNvPr id="9" name="Prostokąt 8"/>
          <p:cNvSpPr/>
          <p:nvPr/>
        </p:nvSpPr>
        <p:spPr>
          <a:xfrm>
            <a:off x="3481889" y="5272611"/>
            <a:ext cx="2156955" cy="114319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pl-PL" sz="1200" dirty="0"/>
              <a:t>p</a:t>
            </a:r>
            <a:r>
              <a:rPr lang="pl-PL" sz="1200" dirty="0" smtClean="0"/>
              <a:t>ozbawienia wolności. </a:t>
            </a:r>
            <a:endParaRPr lang="pl-PL" sz="1200" dirty="0"/>
          </a:p>
        </p:txBody>
      </p:sp>
      <p:sp>
        <p:nvSpPr>
          <p:cNvPr id="11" name="Prostokąt 10"/>
          <p:cNvSpPr/>
          <p:nvPr/>
        </p:nvSpPr>
        <p:spPr>
          <a:xfrm>
            <a:off x="251520" y="5301208"/>
            <a:ext cx="1440160" cy="115976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pl-PL" sz="1200" dirty="0"/>
              <a:t>g</a:t>
            </a:r>
            <a:r>
              <a:rPr lang="pl-PL" sz="1200" dirty="0" smtClean="0"/>
              <a:t>rzywny w stawkach dziennych </a:t>
            </a:r>
            <a:endParaRPr lang="pl-PL" sz="1200" dirty="0"/>
          </a:p>
        </p:txBody>
      </p:sp>
      <p:cxnSp>
        <p:nvCxnSpPr>
          <p:cNvPr id="21" name="Łącznik prosty ze strzałką 20"/>
          <p:cNvCxnSpPr>
            <a:stCxn id="4" idx="0"/>
            <a:endCxn id="4" idx="0"/>
          </p:cNvCxnSpPr>
          <p:nvPr/>
        </p:nvCxnSpPr>
        <p:spPr>
          <a:xfrm>
            <a:off x="6703848" y="3066359"/>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Łącznik prosty ze strzałką 23"/>
          <p:cNvCxnSpPr>
            <a:stCxn id="2" idx="2"/>
            <a:endCxn id="4" idx="0"/>
          </p:cNvCxnSpPr>
          <p:nvPr/>
        </p:nvCxnSpPr>
        <p:spPr>
          <a:xfrm>
            <a:off x="4505109" y="2415341"/>
            <a:ext cx="2198739" cy="6510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Prostokąt 32"/>
          <p:cNvSpPr/>
          <p:nvPr/>
        </p:nvSpPr>
        <p:spPr>
          <a:xfrm>
            <a:off x="1930138" y="5239461"/>
            <a:ext cx="1296145" cy="117634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pl-PL" sz="1200" dirty="0"/>
              <a:t>o</a:t>
            </a:r>
            <a:r>
              <a:rPr lang="pl-PL" sz="1200" dirty="0" smtClean="0"/>
              <a:t>graniczenia wolności </a:t>
            </a:r>
            <a:endParaRPr lang="pl-PL" sz="1200" dirty="0"/>
          </a:p>
        </p:txBody>
      </p:sp>
      <p:sp>
        <p:nvSpPr>
          <p:cNvPr id="57" name="Prostokąt 56"/>
          <p:cNvSpPr/>
          <p:nvPr/>
        </p:nvSpPr>
        <p:spPr>
          <a:xfrm>
            <a:off x="3851920" y="3068960"/>
            <a:ext cx="1368152" cy="13081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solidFill>
                  <a:schemeClr val="tx1"/>
                </a:solidFill>
              </a:rPr>
              <a:t>Karygodny   </a:t>
            </a:r>
            <a:r>
              <a:rPr lang="pl-PL" sz="1200" dirty="0" smtClean="0">
                <a:solidFill>
                  <a:schemeClr val="tx1"/>
                </a:solidFill>
              </a:rPr>
              <a:t>                   -społecznie szkodliwy w stopniu wyższym niż znikomy  </a:t>
            </a:r>
            <a:endParaRPr lang="pl-PL" sz="1200" dirty="0">
              <a:solidFill>
                <a:schemeClr val="tx1"/>
              </a:solidFill>
            </a:endParaRPr>
          </a:p>
        </p:txBody>
      </p:sp>
      <p:sp>
        <p:nvSpPr>
          <p:cNvPr id="59" name="Prostokąt 58"/>
          <p:cNvSpPr/>
          <p:nvPr/>
        </p:nvSpPr>
        <p:spPr>
          <a:xfrm>
            <a:off x="2015756" y="3068960"/>
            <a:ext cx="1152128" cy="13107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solidFill>
                  <a:schemeClr val="tx1"/>
                </a:solidFill>
              </a:rPr>
              <a:t>Karalny  </a:t>
            </a:r>
            <a:r>
              <a:rPr lang="pl-PL" sz="1200" dirty="0" smtClean="0">
                <a:solidFill>
                  <a:schemeClr val="tx1"/>
                </a:solidFill>
              </a:rPr>
              <a:t>             - zabroniony   pod groźbą kary </a:t>
            </a:r>
            <a:endParaRPr lang="pl-PL" sz="1200" dirty="0"/>
          </a:p>
        </p:txBody>
      </p:sp>
      <p:sp>
        <p:nvSpPr>
          <p:cNvPr id="61" name="Prostokąt 60"/>
          <p:cNvSpPr/>
          <p:nvPr/>
        </p:nvSpPr>
        <p:spPr>
          <a:xfrm>
            <a:off x="363071" y="3066359"/>
            <a:ext cx="1152128" cy="13107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solidFill>
                  <a:schemeClr val="tx1"/>
                </a:solidFill>
              </a:rPr>
              <a:t>Bezprawny </a:t>
            </a:r>
            <a:r>
              <a:rPr lang="pl-PL" sz="1200" dirty="0" smtClean="0">
                <a:solidFill>
                  <a:schemeClr val="tx1"/>
                </a:solidFill>
              </a:rPr>
              <a:t>        - sprzeczny z norma prawną </a:t>
            </a:r>
            <a:endParaRPr lang="pl-PL" dirty="0"/>
          </a:p>
        </p:txBody>
      </p:sp>
      <p:cxnSp>
        <p:nvCxnSpPr>
          <p:cNvPr id="90" name="Łącznik prosty ze strzałką 89"/>
          <p:cNvCxnSpPr>
            <a:stCxn id="2" idx="2"/>
            <a:endCxn id="61" idx="0"/>
          </p:cNvCxnSpPr>
          <p:nvPr/>
        </p:nvCxnSpPr>
        <p:spPr>
          <a:xfrm flipH="1">
            <a:off x="939135" y="2415341"/>
            <a:ext cx="3565974" cy="6510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Łącznik prosty ze strzałką 91"/>
          <p:cNvCxnSpPr>
            <a:stCxn id="2" idx="2"/>
            <a:endCxn id="59" idx="0"/>
          </p:cNvCxnSpPr>
          <p:nvPr/>
        </p:nvCxnSpPr>
        <p:spPr>
          <a:xfrm flipH="1">
            <a:off x="2591820" y="2415341"/>
            <a:ext cx="1913289" cy="65361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Łącznik prosty ze strzałką 94"/>
          <p:cNvCxnSpPr>
            <a:stCxn id="2" idx="2"/>
            <a:endCxn id="57" idx="0"/>
          </p:cNvCxnSpPr>
          <p:nvPr/>
        </p:nvCxnSpPr>
        <p:spPr>
          <a:xfrm>
            <a:off x="4505109" y="2415341"/>
            <a:ext cx="30887" cy="65361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Łącznik prosty ze strzałką 99"/>
          <p:cNvCxnSpPr>
            <a:stCxn id="59" idx="2"/>
            <a:endCxn id="9" idx="0"/>
          </p:cNvCxnSpPr>
          <p:nvPr/>
        </p:nvCxnSpPr>
        <p:spPr>
          <a:xfrm>
            <a:off x="2591820" y="4379678"/>
            <a:ext cx="1968547" cy="8929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2" name="Łącznik prosty ze strzałką 101"/>
          <p:cNvCxnSpPr>
            <a:stCxn id="59" idx="2"/>
            <a:endCxn id="33" idx="0"/>
          </p:cNvCxnSpPr>
          <p:nvPr/>
        </p:nvCxnSpPr>
        <p:spPr>
          <a:xfrm flipH="1">
            <a:off x="2578211" y="4379678"/>
            <a:ext cx="13609" cy="8597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 name="Łącznik prosty ze strzałką 103"/>
          <p:cNvCxnSpPr>
            <a:stCxn id="59" idx="2"/>
            <a:endCxn id="11" idx="0"/>
          </p:cNvCxnSpPr>
          <p:nvPr/>
        </p:nvCxnSpPr>
        <p:spPr>
          <a:xfrm flipH="1">
            <a:off x="971600" y="4379678"/>
            <a:ext cx="1620220" cy="9215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Prostokąt 36"/>
          <p:cNvSpPr/>
          <p:nvPr/>
        </p:nvSpPr>
        <p:spPr>
          <a:xfrm>
            <a:off x="3064949" y="739552"/>
            <a:ext cx="2880319" cy="6732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b="1" dirty="0" smtClean="0">
                <a:solidFill>
                  <a:schemeClr val="tx1"/>
                </a:solidFill>
              </a:rPr>
              <a:t>Przestępstwo skarbowe </a:t>
            </a:r>
            <a:endParaRPr lang="pl-PL" sz="1600" b="1" dirty="0">
              <a:solidFill>
                <a:schemeClr val="tx1"/>
              </a:solidFill>
            </a:endParaRPr>
          </a:p>
        </p:txBody>
      </p:sp>
      <p:cxnSp>
        <p:nvCxnSpPr>
          <p:cNvPr id="39" name="Łącznik prosty ze strzałką 38"/>
          <p:cNvCxnSpPr>
            <a:stCxn id="37" idx="2"/>
            <a:endCxn id="2" idx="0"/>
          </p:cNvCxnSpPr>
          <p:nvPr/>
        </p:nvCxnSpPr>
        <p:spPr>
          <a:xfrm>
            <a:off x="4505109" y="1412776"/>
            <a:ext cx="0" cy="4985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Tytuł 2"/>
          <p:cNvSpPr>
            <a:spLocks noGrp="1"/>
          </p:cNvSpPr>
          <p:nvPr>
            <p:ph type="title"/>
          </p:nvPr>
        </p:nvSpPr>
        <p:spPr>
          <a:xfrm>
            <a:off x="457200" y="274638"/>
            <a:ext cx="8229600" cy="464914"/>
          </a:xfrm>
        </p:spPr>
        <p:txBody>
          <a:bodyPr>
            <a:normAutofit fontScale="90000"/>
          </a:bodyPr>
          <a:lstStyle/>
          <a:p>
            <a:r>
              <a:rPr lang="pl-PL" dirty="0"/>
              <a:t/>
            </a:r>
            <a:br>
              <a:rPr lang="pl-PL" dirty="0"/>
            </a:br>
            <a:r>
              <a:rPr lang="pl-PL" sz="2200" b="1" dirty="0" smtClean="0"/>
              <a:t>Definicja przestępstwa skarbowego</a:t>
            </a:r>
            <a:r>
              <a:rPr lang="pl-PL" dirty="0" smtClean="0"/>
              <a:t/>
            </a:r>
            <a:br>
              <a:rPr lang="pl-PL" dirty="0" smtClean="0"/>
            </a:br>
            <a:endParaRPr lang="pl-PL" dirty="0"/>
          </a:p>
        </p:txBody>
      </p:sp>
    </p:spTree>
    <p:extLst>
      <p:ext uri="{BB962C8B-B14F-4D97-AF65-F5344CB8AC3E}">
        <p14:creationId xmlns:p14="http://schemas.microsoft.com/office/powerpoint/2010/main" val="32620202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Teorie psychologiczne</a:t>
            </a:r>
            <a:endParaRPr lang="pl-PL" dirty="0"/>
          </a:p>
        </p:txBody>
      </p:sp>
      <p:sp>
        <p:nvSpPr>
          <p:cNvPr id="3" name="Symbol zastępczy zawartości 2"/>
          <p:cNvSpPr>
            <a:spLocks noGrp="1"/>
          </p:cNvSpPr>
          <p:nvPr>
            <p:ph idx="1"/>
          </p:nvPr>
        </p:nvSpPr>
        <p:spPr/>
        <p:txBody>
          <a:bodyPr/>
          <a:lstStyle/>
          <a:p>
            <a:r>
              <a:rPr lang="pl-PL" dirty="0"/>
              <a:t>Teorie psychologiczne łączy podstawowe założenie, iż wina sprowadza się do związku psychicznego sprawcy z czynem, nazywanego również węzłem psychicznym. Kładą one akcent na element psychiczny i w tym elemencie psychicznym, który wiąże sprawcę podmiotowo z jego czynem (skutkiem), widzą samą istotę winy. </a:t>
            </a:r>
          </a:p>
          <a:p>
            <a:endParaRPr lang="pl-PL" dirty="0"/>
          </a:p>
        </p:txBody>
      </p:sp>
    </p:spTree>
    <p:extLst>
      <p:ext uri="{BB962C8B-B14F-4D97-AF65-F5344CB8AC3E}">
        <p14:creationId xmlns:p14="http://schemas.microsoft.com/office/powerpoint/2010/main" val="7967156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Przykłady teorii psychologicznych</a:t>
            </a:r>
            <a:endParaRPr lang="pl-PL" dirty="0"/>
          </a:p>
        </p:txBody>
      </p:sp>
      <p:sp>
        <p:nvSpPr>
          <p:cNvPr id="3" name="Symbol zastępczy zawartości 2"/>
          <p:cNvSpPr>
            <a:spLocks noGrp="1"/>
          </p:cNvSpPr>
          <p:nvPr>
            <p:ph idx="1"/>
          </p:nvPr>
        </p:nvSpPr>
        <p:spPr/>
        <p:txBody>
          <a:bodyPr>
            <a:normAutofit fontScale="77500" lnSpcReduction="20000"/>
          </a:bodyPr>
          <a:lstStyle/>
          <a:p>
            <a:r>
              <a:rPr lang="pl-PL" dirty="0"/>
              <a:t> </a:t>
            </a:r>
            <a:r>
              <a:rPr lang="pl-PL" b="1" dirty="0" smtClean="0"/>
              <a:t>teoria </a:t>
            </a:r>
            <a:r>
              <a:rPr lang="pl-PL" b="1" dirty="0"/>
              <a:t>woli </a:t>
            </a:r>
            <a:r>
              <a:rPr lang="pl-PL" dirty="0"/>
              <a:t>– według której związek między sprawcą a czynem (przestępnym skutkiem) polega na tym, że sprawca chce popełnienia czynu (skutku), a zatem obejmuje go swoją wolą. Skutek, za który sprawca miałby odpowiadać, może być objęty wolą w postaci chcenia albo godzenia się na jego wystąpienie. W ten sposób powstał zamiar ewentualny, u którego podstaw legło założenie, iż godzenie się jest przejawem woli sprawcy. </a:t>
            </a:r>
          </a:p>
          <a:p>
            <a:r>
              <a:rPr lang="pl-PL" dirty="0"/>
              <a:t> </a:t>
            </a:r>
            <a:r>
              <a:rPr lang="pl-PL" b="1" dirty="0" smtClean="0"/>
              <a:t>teoria </a:t>
            </a:r>
            <a:r>
              <a:rPr lang="pl-PL" b="1" dirty="0"/>
              <a:t>wyobrażenia </a:t>
            </a:r>
            <a:r>
              <a:rPr lang="pl-PL" dirty="0"/>
              <a:t>– która przyjmuje, że więź psychiczna ma charakter intelektualny. O jej istnieniu nie decyduje wyłącznie zamiar popełnienia czynu zabronionego, ale sama już świadomość, że może dojść do jego popełnienia. </a:t>
            </a:r>
          </a:p>
        </p:txBody>
      </p:sp>
    </p:spTree>
    <p:extLst>
      <p:ext uri="{BB962C8B-B14F-4D97-AF65-F5344CB8AC3E}">
        <p14:creationId xmlns:p14="http://schemas.microsoft.com/office/powerpoint/2010/main" val="34828975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Teorie normatywne</a:t>
            </a:r>
            <a:endParaRPr lang="pl-PL" dirty="0"/>
          </a:p>
        </p:txBody>
      </p:sp>
      <p:sp>
        <p:nvSpPr>
          <p:cNvPr id="3" name="Symbol zastępczy zawartości 2"/>
          <p:cNvSpPr>
            <a:spLocks noGrp="1"/>
          </p:cNvSpPr>
          <p:nvPr>
            <p:ph idx="1"/>
          </p:nvPr>
        </p:nvSpPr>
        <p:spPr/>
        <p:txBody>
          <a:bodyPr>
            <a:normAutofit fontScale="92500" lnSpcReduction="10000"/>
          </a:bodyPr>
          <a:lstStyle/>
          <a:p>
            <a:pPr marL="0" indent="0">
              <a:buNone/>
            </a:pPr>
            <a:r>
              <a:rPr lang="pl-PL" dirty="0"/>
              <a:t>W normatywnych teoriach winy podkreśla się wymagalność zgodnego z prawem zachowania, która ma miejsce wówczas, gdy sprawca – ze względu na jego osobiste właściwości oraz sytuację, w jakiej się znalazł – może sprostać normie, a także stanowiąca w istocie jej konsekwencję </a:t>
            </a:r>
            <a:r>
              <a:rPr lang="pl-PL" dirty="0" err="1"/>
              <a:t>zarzucalność</a:t>
            </a:r>
            <a:r>
              <a:rPr lang="pl-PL" dirty="0"/>
              <a:t>, która jest negatywną oceną zachowania sprawcy, wyrażającą się w postawieniu mu zarzutu, że zachował się nie tak, jak należało, mimo że mógł zachować się inaczej. </a:t>
            </a:r>
          </a:p>
          <a:p>
            <a:endParaRPr lang="pl-PL" dirty="0"/>
          </a:p>
        </p:txBody>
      </p:sp>
    </p:spTree>
    <p:extLst>
      <p:ext uri="{BB962C8B-B14F-4D97-AF65-F5344CB8AC3E}">
        <p14:creationId xmlns:p14="http://schemas.microsoft.com/office/powerpoint/2010/main" val="2874227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548680"/>
            <a:ext cx="8229600" cy="5832648"/>
          </a:xfrm>
        </p:spPr>
        <p:txBody>
          <a:bodyPr>
            <a:normAutofit fontScale="92500" lnSpcReduction="10000"/>
          </a:bodyPr>
          <a:lstStyle/>
          <a:p>
            <a:pPr marL="0" indent="0">
              <a:buNone/>
            </a:pPr>
            <a:r>
              <a:rPr lang="pl-PL" dirty="0"/>
              <a:t>W ramach teorii normatywnych wyróżniamy:</a:t>
            </a:r>
          </a:p>
          <a:p>
            <a:r>
              <a:rPr lang="pl-PL" b="1" dirty="0"/>
              <a:t>kompleksową teorię normatywną </a:t>
            </a:r>
            <a:r>
              <a:rPr lang="pl-PL" dirty="0"/>
              <a:t>– która uwzględnia elementy teorii psychologicznych (przeżycia psychiczne jako współdecydujące o istocie winy), wzbogacone o element normatywny (</a:t>
            </a:r>
            <a:r>
              <a:rPr lang="pl-PL" dirty="0" err="1"/>
              <a:t>zarzucalność</a:t>
            </a:r>
            <a:r>
              <a:rPr lang="pl-PL" dirty="0"/>
              <a:t>). Zarzuty: przemieszanie różnych kategorii, przedmiotu oceny (przeżycia psychiczne) oraz oceny przedmiotu (</a:t>
            </a:r>
            <a:r>
              <a:rPr lang="pl-PL" dirty="0" err="1"/>
              <a:t>zarzucalność</a:t>
            </a:r>
            <a:r>
              <a:rPr lang="pl-PL" dirty="0"/>
              <a:t> owych przeżyć). </a:t>
            </a:r>
          </a:p>
          <a:p>
            <a:r>
              <a:rPr lang="pl-PL" b="1" dirty="0"/>
              <a:t>czystą teorię normatywną</a:t>
            </a:r>
            <a:r>
              <a:rPr lang="pl-PL" dirty="0"/>
              <a:t> – według niej istota winy sprowadza się do samej tylko </a:t>
            </a:r>
            <a:r>
              <a:rPr lang="pl-PL" dirty="0" err="1"/>
              <a:t>zarzucalności</a:t>
            </a:r>
            <a:r>
              <a:rPr lang="pl-PL" dirty="0"/>
              <a:t>, stanowiąc wyłącznie wartościujący osąd zachowania sprawcy. </a:t>
            </a:r>
          </a:p>
          <a:p>
            <a:endParaRPr lang="pl-PL" dirty="0"/>
          </a:p>
        </p:txBody>
      </p:sp>
    </p:spTree>
    <p:extLst>
      <p:ext uri="{BB962C8B-B14F-4D97-AF65-F5344CB8AC3E}">
        <p14:creationId xmlns:p14="http://schemas.microsoft.com/office/powerpoint/2010/main" val="18442255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5793507"/>
          </a:xfrm>
        </p:spPr>
        <p:txBody>
          <a:bodyPr>
            <a:normAutofit fontScale="92500" lnSpcReduction="10000"/>
          </a:bodyPr>
          <a:lstStyle/>
          <a:p>
            <a:pPr marL="0" indent="0">
              <a:buNone/>
            </a:pPr>
            <a:r>
              <a:rPr lang="pl-PL" dirty="0"/>
              <a:t>Winą </a:t>
            </a:r>
            <a:r>
              <a:rPr lang="pl-PL" dirty="0" smtClean="0"/>
              <a:t>w ujęciu tej ostatniej teorii jest </a:t>
            </a:r>
            <a:r>
              <a:rPr lang="pl-PL" dirty="0"/>
              <a:t>czysty, bo wyprany z elementów psychicznych zarzut, jaki stawiamy sprawcy czynu zabronionego z tego powodu, że postąpił wbrew normie prawnokarnej w sytuacji, w której mógł się zachować zgodnie z tą ostatnią. Do przesłanek jej przypisania zaliczamy:</a:t>
            </a:r>
          </a:p>
          <a:p>
            <a:r>
              <a:rPr lang="pl-PL" dirty="0"/>
              <a:t>podmiotową zdolność do zawinienia (dojrzałość oraz poczytalność),</a:t>
            </a:r>
          </a:p>
          <a:p>
            <a:r>
              <a:rPr lang="pl-PL" dirty="0"/>
              <a:t>świadomość bezprawności (karnej</a:t>
            </a:r>
            <a:r>
              <a:rPr lang="pl-PL" dirty="0" smtClean="0"/>
              <a:t>)/ karalności,</a:t>
            </a:r>
            <a:endParaRPr lang="pl-PL" dirty="0"/>
          </a:p>
          <a:p>
            <a:r>
              <a:rPr lang="pl-PL" dirty="0"/>
              <a:t>wymagalność zachowania zgodnego z prawem nie wyłączoną z innej przyczyny niż tzw. anormalna sytuacja motywacyjna.</a:t>
            </a:r>
          </a:p>
          <a:p>
            <a:endParaRPr lang="pl-PL" dirty="0"/>
          </a:p>
        </p:txBody>
      </p:sp>
    </p:spTree>
    <p:extLst>
      <p:ext uri="{BB962C8B-B14F-4D97-AF65-F5344CB8AC3E}">
        <p14:creationId xmlns:p14="http://schemas.microsoft.com/office/powerpoint/2010/main" val="3293541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Okoliczności wyłączające winę </a:t>
            </a:r>
            <a:endParaRPr lang="pl-PL" dirty="0"/>
          </a:p>
        </p:txBody>
      </p:sp>
      <p:sp>
        <p:nvSpPr>
          <p:cNvPr id="3" name="Symbol zastępczy zawartości 2"/>
          <p:cNvSpPr>
            <a:spLocks noGrp="1"/>
          </p:cNvSpPr>
          <p:nvPr>
            <p:ph idx="1"/>
          </p:nvPr>
        </p:nvSpPr>
        <p:spPr/>
        <p:txBody>
          <a:bodyPr/>
          <a:lstStyle/>
          <a:p>
            <a:pPr marL="0" indent="0">
              <a:buNone/>
            </a:pPr>
            <a:r>
              <a:rPr lang="pl-PL" dirty="0" smtClean="0"/>
              <a:t>Do okoliczności wyłączających winę zaliczamy:</a:t>
            </a:r>
          </a:p>
          <a:p>
            <a:pPr>
              <a:buFontTx/>
              <a:buChar char="-"/>
            </a:pPr>
            <a:r>
              <a:rPr lang="pl-PL" dirty="0"/>
              <a:t>b</a:t>
            </a:r>
            <a:r>
              <a:rPr lang="pl-PL" dirty="0" smtClean="0"/>
              <a:t>łąd, </a:t>
            </a:r>
          </a:p>
          <a:p>
            <a:pPr>
              <a:buFontTx/>
              <a:buChar char="-"/>
            </a:pPr>
            <a:r>
              <a:rPr lang="pl-PL" dirty="0"/>
              <a:t>n</a:t>
            </a:r>
            <a:r>
              <a:rPr lang="pl-PL" dirty="0" smtClean="0"/>
              <a:t>iepoczytalność,</a:t>
            </a:r>
          </a:p>
          <a:p>
            <a:pPr>
              <a:buFontTx/>
              <a:buChar char="-"/>
            </a:pPr>
            <a:r>
              <a:rPr lang="pl-PL" dirty="0"/>
              <a:t>n</a:t>
            </a:r>
            <a:r>
              <a:rPr lang="pl-PL" dirty="0" smtClean="0"/>
              <a:t>ieletniość.</a:t>
            </a:r>
            <a:endParaRPr lang="pl-PL" dirty="0"/>
          </a:p>
          <a:p>
            <a:pPr marL="0" indent="0">
              <a:buNone/>
            </a:pPr>
            <a:endParaRPr lang="pl-PL" dirty="0"/>
          </a:p>
        </p:txBody>
      </p:sp>
    </p:spTree>
    <p:extLst>
      <p:ext uri="{BB962C8B-B14F-4D97-AF65-F5344CB8AC3E}">
        <p14:creationId xmlns:p14="http://schemas.microsoft.com/office/powerpoint/2010/main" val="833534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16632"/>
            <a:ext cx="8229600" cy="1143000"/>
          </a:xfrm>
        </p:spPr>
        <p:txBody>
          <a:bodyPr/>
          <a:lstStyle/>
          <a:p>
            <a:r>
              <a:rPr lang="pl-PL" dirty="0" smtClean="0"/>
              <a:t>Błąd</a:t>
            </a:r>
            <a:endParaRPr lang="pl-PL" dirty="0"/>
          </a:p>
        </p:txBody>
      </p:sp>
      <p:sp>
        <p:nvSpPr>
          <p:cNvPr id="3" name="Symbol zastępczy zawartości 2"/>
          <p:cNvSpPr>
            <a:spLocks noGrp="1"/>
          </p:cNvSpPr>
          <p:nvPr>
            <p:ph idx="1"/>
          </p:nvPr>
        </p:nvSpPr>
        <p:spPr>
          <a:xfrm>
            <a:off x="457200" y="1268760"/>
            <a:ext cx="8229600" cy="4857403"/>
          </a:xfrm>
        </p:spPr>
        <p:txBody>
          <a:bodyPr>
            <a:normAutofit fontScale="92500" lnSpcReduction="20000"/>
          </a:bodyPr>
          <a:lstStyle/>
          <a:p>
            <a:pPr marL="0" indent="0">
              <a:buNone/>
            </a:pPr>
            <a:r>
              <a:rPr lang="pl-PL" dirty="0"/>
              <a:t>Ogólnie błąd  to rozbieżność między świadomością sprawcy o rzeczywistości a samą rzeczywistością. Może on polegać na mylnym wyobrażeniu (urojeniu) lub nieświadomości (tzw. koncepcja o dwupostaciowości błędu).</a:t>
            </a:r>
          </a:p>
          <a:p>
            <a:pPr marL="0" indent="0">
              <a:buNone/>
            </a:pPr>
            <a:r>
              <a:rPr lang="pl-PL" dirty="0" smtClean="0"/>
              <a:t>Kodeks </a:t>
            </a:r>
            <a:r>
              <a:rPr lang="pl-PL" dirty="0"/>
              <a:t>karny skarbowy w art. 10 § 1–5 </a:t>
            </a:r>
            <a:r>
              <a:rPr lang="pl-PL" dirty="0" smtClean="0"/>
              <a:t>odróżnia trzy </a:t>
            </a:r>
            <a:r>
              <a:rPr lang="pl-PL" dirty="0"/>
              <a:t>rodzaje błędu:</a:t>
            </a:r>
          </a:p>
          <a:p>
            <a:r>
              <a:rPr lang="pl-PL" dirty="0" smtClean="0"/>
              <a:t>błąd </a:t>
            </a:r>
            <a:r>
              <a:rPr lang="pl-PL" dirty="0"/>
              <a:t>co do prawa (</a:t>
            </a:r>
            <a:r>
              <a:rPr lang="pl-PL" i="1" dirty="0"/>
              <a:t>error iuris</a:t>
            </a:r>
            <a:r>
              <a:rPr lang="pl-PL" dirty="0"/>
              <a:t>) — art. 10 § 4</a:t>
            </a:r>
          </a:p>
          <a:p>
            <a:r>
              <a:rPr lang="pl-PL" dirty="0" smtClean="0"/>
              <a:t>błąd </a:t>
            </a:r>
            <a:r>
              <a:rPr lang="pl-PL" dirty="0"/>
              <a:t>co do ustawowych znamion (</a:t>
            </a:r>
            <a:r>
              <a:rPr lang="pl-PL" i="1" dirty="0"/>
              <a:t>error </a:t>
            </a:r>
            <a:r>
              <a:rPr lang="pl-PL" i="1" dirty="0" err="1"/>
              <a:t>facti</a:t>
            </a:r>
            <a:r>
              <a:rPr lang="pl-PL" dirty="0"/>
              <a:t>) — art. 10 § 1 i 2</a:t>
            </a:r>
          </a:p>
          <a:p>
            <a:r>
              <a:rPr lang="pl-PL" dirty="0"/>
              <a:t>3) błąd co do kontratypu — art. 10 § </a:t>
            </a:r>
            <a:r>
              <a:rPr lang="pl-PL" dirty="0" smtClean="0"/>
              <a:t>3.</a:t>
            </a:r>
            <a:endParaRPr lang="pl-PL" dirty="0"/>
          </a:p>
          <a:p>
            <a:pPr marL="0" indent="0">
              <a:buNone/>
            </a:pPr>
            <a:endParaRPr lang="pl-PL" dirty="0" smtClean="0"/>
          </a:p>
          <a:p>
            <a:endParaRPr lang="pl-PL" dirty="0"/>
          </a:p>
        </p:txBody>
      </p:sp>
    </p:spTree>
    <p:extLst>
      <p:ext uri="{BB962C8B-B14F-4D97-AF65-F5344CB8AC3E}">
        <p14:creationId xmlns:p14="http://schemas.microsoft.com/office/powerpoint/2010/main" val="16003177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Błąd co do prawa</a:t>
            </a:r>
            <a:endParaRPr lang="pl-PL" dirty="0"/>
          </a:p>
        </p:txBody>
      </p:sp>
      <p:sp>
        <p:nvSpPr>
          <p:cNvPr id="3" name="Symbol zastępczy zawartości 2"/>
          <p:cNvSpPr>
            <a:spLocks noGrp="1"/>
          </p:cNvSpPr>
          <p:nvPr>
            <p:ph idx="1"/>
          </p:nvPr>
        </p:nvSpPr>
        <p:spPr>
          <a:xfrm>
            <a:off x="457200" y="1268760"/>
            <a:ext cx="8229600" cy="5328592"/>
          </a:xfrm>
        </p:spPr>
        <p:txBody>
          <a:bodyPr>
            <a:normAutofit fontScale="62500" lnSpcReduction="20000"/>
          </a:bodyPr>
          <a:lstStyle/>
          <a:p>
            <a:pPr marL="0" indent="0">
              <a:buNone/>
            </a:pPr>
            <a:r>
              <a:rPr lang="pl-PL" dirty="0"/>
              <a:t>Prawo karne skarbowe przyjmuje zasadę powszechnej znajomości prawa, opartej na regule </a:t>
            </a:r>
            <a:r>
              <a:rPr lang="pl-PL" i="1" dirty="0" err="1"/>
              <a:t>ignorantia</a:t>
            </a:r>
            <a:r>
              <a:rPr lang="pl-PL" i="1" dirty="0"/>
              <a:t> iuris </a:t>
            </a:r>
            <a:r>
              <a:rPr lang="pl-PL" i="1" dirty="0" err="1"/>
              <a:t>nocet</a:t>
            </a:r>
            <a:r>
              <a:rPr lang="pl-PL" dirty="0"/>
              <a:t>, </a:t>
            </a:r>
            <a:r>
              <a:rPr lang="pl-PL" dirty="0" smtClean="0"/>
              <a:t>która </a:t>
            </a:r>
            <a:r>
              <a:rPr lang="pl-PL" dirty="0"/>
              <a:t>oznacza, że nieznajomość prawa szkodzi (chyba że była ona usprawiedliwiona</a:t>
            </a:r>
            <a:r>
              <a:rPr lang="pl-PL" dirty="0" smtClean="0"/>
              <a:t>). </a:t>
            </a:r>
            <a:r>
              <a:rPr lang="pl-PL" dirty="0"/>
              <a:t> </a:t>
            </a:r>
            <a:r>
              <a:rPr lang="pl-PL" dirty="0" smtClean="0"/>
              <a:t>Od </a:t>
            </a:r>
            <a:r>
              <a:rPr lang="pl-PL" dirty="0"/>
              <a:t>odpowiedzialności karnej skarbowej uwalnia </a:t>
            </a:r>
            <a:r>
              <a:rPr lang="pl-PL" dirty="0" smtClean="0"/>
              <a:t> zatem tylko </a:t>
            </a:r>
            <a:r>
              <a:rPr lang="pl-PL" dirty="0"/>
              <a:t>usprawiedliwiona nieświadomość karalności </a:t>
            </a:r>
            <a:r>
              <a:rPr lang="pl-PL" dirty="0" smtClean="0"/>
              <a:t>czynu.  </a:t>
            </a:r>
          </a:p>
          <a:p>
            <a:pPr marL="0" indent="0">
              <a:buNone/>
            </a:pPr>
            <a:r>
              <a:rPr lang="pl-PL" dirty="0" smtClean="0"/>
              <a:t>Istotą tego błędu jest to, że sprawca </a:t>
            </a:r>
            <a:r>
              <a:rPr lang="pl-PL" dirty="0"/>
              <a:t>nie </a:t>
            </a:r>
            <a:r>
              <a:rPr lang="pl-PL" dirty="0" smtClean="0"/>
              <a:t>ma świadomości, iż jego </a:t>
            </a:r>
            <a:r>
              <a:rPr lang="pl-PL" dirty="0"/>
              <a:t>zachowanie  jest zabronione </a:t>
            </a:r>
            <a:r>
              <a:rPr lang="pl-PL" dirty="0" smtClean="0"/>
              <a:t>pod groźbą kary przez </a:t>
            </a:r>
            <a:r>
              <a:rPr lang="pl-PL" dirty="0"/>
              <a:t>normę prawa </a:t>
            </a:r>
            <a:r>
              <a:rPr lang="pl-PL" dirty="0" smtClean="0"/>
              <a:t>karnego skarbowego (poza </a:t>
            </a:r>
            <a:r>
              <a:rPr lang="pl-PL" dirty="0"/>
              <a:t>zakresem zainteresowania pozostaje </a:t>
            </a:r>
            <a:r>
              <a:rPr lang="pl-PL" i="1" dirty="0" err="1"/>
              <a:t>delictum</a:t>
            </a:r>
            <a:r>
              <a:rPr lang="pl-PL" i="1" dirty="0"/>
              <a:t> </a:t>
            </a:r>
            <a:r>
              <a:rPr lang="pl-PL" i="1" dirty="0" err="1"/>
              <a:t>putativum</a:t>
            </a:r>
            <a:r>
              <a:rPr lang="pl-PL" dirty="0" smtClean="0"/>
              <a:t>). Wie zatem co </a:t>
            </a:r>
            <a:r>
              <a:rPr lang="pl-PL" dirty="0"/>
              <a:t>czyni, lecz nie </a:t>
            </a:r>
            <a:r>
              <a:rPr lang="pl-PL" dirty="0" smtClean="0"/>
              <a:t>zdaje sobie sprawy, że to co czyni jest zagrożone pod groźba kary. Koncepcja tego błędu stawia przed sprawcą mniejsze wymagania niż rozwiązanie przyjęte w k.k.  Nie chodzi tu bowiem o nieświadomość co sprzeczności czynu z jakąś norma, ale właśnie o brak świadomości co do faktu zagrożenia karnego.</a:t>
            </a:r>
          </a:p>
          <a:p>
            <a:pPr marL="0" indent="0">
              <a:buNone/>
            </a:pPr>
            <a:r>
              <a:rPr lang="pl-PL" dirty="0" smtClean="0"/>
              <a:t>Nieświadomość karalności </a:t>
            </a:r>
            <a:r>
              <a:rPr lang="pl-PL" dirty="0"/>
              <a:t>musi </a:t>
            </a:r>
            <a:r>
              <a:rPr lang="pl-PL" dirty="0" smtClean="0"/>
              <a:t>być, jak wskazano, </a:t>
            </a:r>
            <a:r>
              <a:rPr lang="pl-PL" dirty="0"/>
              <a:t>usprawiedliwiona, aby wyłączyć winę. Do kryteriów branych pod uwagę przy ocenie, czy błąd sprawcy był usprawiedliwiony należą:</a:t>
            </a:r>
          </a:p>
          <a:p>
            <a:r>
              <a:rPr lang="pl-PL" dirty="0" smtClean="0"/>
              <a:t>kryterium </a:t>
            </a:r>
            <a:r>
              <a:rPr lang="pl-PL" dirty="0"/>
              <a:t>obiektywne,  polegające na ustaleniu czy sprawca był zobowiązany do posiadania informacji o obowiązującym stanie prawnym,</a:t>
            </a:r>
          </a:p>
          <a:p>
            <a:r>
              <a:rPr lang="pl-PL" dirty="0" smtClean="0"/>
              <a:t> </a:t>
            </a:r>
            <a:r>
              <a:rPr lang="pl-PL" dirty="0"/>
              <a:t>kryterium subiektywne,  sprowadzające się do ustalenia, czy sprawca miał możliwość uniknięcia błędu w postaci nieświadomości </a:t>
            </a:r>
            <a:r>
              <a:rPr lang="pl-PL" dirty="0" smtClean="0"/>
              <a:t>zagrożenia karnego.</a:t>
            </a:r>
            <a:endParaRPr lang="pl-PL" dirty="0"/>
          </a:p>
          <a:p>
            <a:endParaRPr lang="pl-PL" dirty="0" smtClean="0"/>
          </a:p>
          <a:p>
            <a:endParaRPr lang="pl-PL" dirty="0"/>
          </a:p>
          <a:p>
            <a:endParaRPr lang="pl-PL" dirty="0"/>
          </a:p>
        </p:txBody>
      </p:sp>
    </p:spTree>
    <p:extLst>
      <p:ext uri="{BB962C8B-B14F-4D97-AF65-F5344CB8AC3E}">
        <p14:creationId xmlns:p14="http://schemas.microsoft.com/office/powerpoint/2010/main" val="30602581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87680"/>
            <a:ext cx="8229600" cy="6109672"/>
          </a:xfrm>
        </p:spPr>
        <p:txBody>
          <a:bodyPr>
            <a:normAutofit fontScale="62500" lnSpcReduction="20000"/>
          </a:bodyPr>
          <a:lstStyle/>
          <a:p>
            <a:pPr marL="0" indent="0">
              <a:buNone/>
            </a:pPr>
            <a:r>
              <a:rPr lang="pl-PL" dirty="0"/>
              <a:t>Aktualny </a:t>
            </a:r>
            <a:r>
              <a:rPr lang="pl-PL" dirty="0" smtClean="0"/>
              <a:t>wobec tego jest pogląd </a:t>
            </a:r>
            <a:r>
              <a:rPr lang="pl-PL" dirty="0"/>
              <a:t>wyrażony w wyroku Sądu Najwyższego z 3 lutego 1997 r. (II KKN 124/96, OSNKW 1997, nr 5–6, poz. 46), że nie można skutecznie powoływać się na niezawinioną nieznajomość prawa, jeżeli z ustalonych faktów wynika, że sprawca nie tylko nie starał się w sposób należyty zapoznać się z obowiązującym uregulowaniem, choć miał możność to uczynić u przedstawicieli właściwych organów, ale wręcz w sposób wyraźny z takiej możliwości </a:t>
            </a:r>
            <a:r>
              <a:rPr lang="pl-PL" dirty="0" smtClean="0"/>
              <a:t>zrezygnował.</a:t>
            </a:r>
          </a:p>
          <a:p>
            <a:pPr marL="0" indent="0">
              <a:buNone/>
            </a:pPr>
            <a:r>
              <a:rPr lang="pl-PL" dirty="0" smtClean="0"/>
              <a:t>Chociaż, jak słusznie zauważył </a:t>
            </a:r>
            <a:r>
              <a:rPr lang="pl-PL" dirty="0"/>
              <a:t>Sąd Najwyższy w uzasadnieniu postanowienia z 7 października 1998 r. (V KKN 414/98, OSNKW 1999, nr 1–2, poz. 9, s. 54) — stopień trudności w rozpoznaniu czynów naruszających przepisy o charakterze porządkowo-administracyjnym (m.in. w ustawach finansowych) może być nieporównanie większy, niż przy czynach powszechnych, a nieświadomość co do prawnej oceny czynu może być usprawiedliwiona niskim stopniem jasności zawartego w ustawie </a:t>
            </a:r>
            <a:r>
              <a:rPr lang="pl-PL" dirty="0" smtClean="0"/>
              <a:t>unormowania.</a:t>
            </a:r>
          </a:p>
          <a:p>
            <a:pPr marL="0" indent="0">
              <a:buNone/>
            </a:pPr>
            <a:r>
              <a:rPr lang="pl-PL" dirty="0" smtClean="0"/>
              <a:t> Mając na uwadze to ostatnie wskazanie ustawodawca w art</a:t>
            </a:r>
            <a:r>
              <a:rPr lang="pl-PL" dirty="0"/>
              <a:t>. 10 § 5 </a:t>
            </a:r>
            <a:r>
              <a:rPr lang="pl-PL" dirty="0" err="1"/>
              <a:t>k.k.s</a:t>
            </a:r>
            <a:r>
              <a:rPr lang="pl-PL" dirty="0" smtClean="0"/>
              <a:t>., przewidział, że </a:t>
            </a:r>
            <a:r>
              <a:rPr lang="pl-PL" dirty="0"/>
              <a:t>jeżeli błąd sprawcy jest nieusprawiedliwiony (zawiniony), to w razie przestępstwa skarbowego sąd może zastosować nadzwyczajne złagodzenie kary, a jeżeli czyn jest wykroczeniem skarbowym, sąd może odstąpić od wymierzenia kary lub środka karnego </a:t>
            </a:r>
          </a:p>
        </p:txBody>
      </p:sp>
    </p:spTree>
    <p:extLst>
      <p:ext uri="{BB962C8B-B14F-4D97-AF65-F5344CB8AC3E}">
        <p14:creationId xmlns:p14="http://schemas.microsoft.com/office/powerpoint/2010/main" val="22089823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78098"/>
          </a:xfrm>
        </p:spPr>
        <p:txBody>
          <a:bodyPr/>
          <a:lstStyle/>
          <a:p>
            <a:r>
              <a:rPr lang="pl-PL" dirty="0" smtClean="0"/>
              <a:t>Błąd co faktu</a:t>
            </a:r>
            <a:endParaRPr lang="pl-PL" dirty="0"/>
          </a:p>
        </p:txBody>
      </p:sp>
      <p:sp>
        <p:nvSpPr>
          <p:cNvPr id="3" name="Symbol zastępczy zawartości 2"/>
          <p:cNvSpPr>
            <a:spLocks noGrp="1"/>
          </p:cNvSpPr>
          <p:nvPr>
            <p:ph idx="1"/>
          </p:nvPr>
        </p:nvSpPr>
        <p:spPr>
          <a:xfrm>
            <a:off x="457200" y="1196752"/>
            <a:ext cx="8229600" cy="5256584"/>
          </a:xfrm>
        </p:spPr>
        <p:txBody>
          <a:bodyPr>
            <a:normAutofit fontScale="55000" lnSpcReduction="20000"/>
          </a:bodyPr>
          <a:lstStyle/>
          <a:p>
            <a:pPr marL="0" indent="0">
              <a:buNone/>
            </a:pPr>
            <a:r>
              <a:rPr lang="pl-PL" dirty="0"/>
              <a:t>A</a:t>
            </a:r>
            <a:r>
              <a:rPr lang="pl-PL" dirty="0" smtClean="0"/>
              <a:t>rt</a:t>
            </a:r>
            <a:r>
              <a:rPr lang="pl-PL" dirty="0"/>
              <a:t>. 10 § 1 </a:t>
            </a:r>
            <a:r>
              <a:rPr lang="pl-PL" dirty="0" err="1"/>
              <a:t>k.k.s</a:t>
            </a:r>
            <a:r>
              <a:rPr lang="pl-PL" dirty="0"/>
              <a:t>. </a:t>
            </a:r>
            <a:r>
              <a:rPr lang="pl-PL" dirty="0" smtClean="0"/>
              <a:t> normuje błąd </a:t>
            </a:r>
            <a:r>
              <a:rPr lang="pl-PL" dirty="0"/>
              <a:t>co do ustawowych znamion </a:t>
            </a:r>
            <a:r>
              <a:rPr lang="pl-PL" dirty="0" smtClean="0"/>
              <a:t>typu podstawowego czynu zabronionego, stanowiąc, że „Nie </a:t>
            </a:r>
            <a:r>
              <a:rPr lang="pl-PL" dirty="0"/>
              <a:t>popełnia umyślnie czynu zabronionego, kto pozostaje w błędzie co do okoliczności stanowiącej jego znamię</a:t>
            </a:r>
            <a:r>
              <a:rPr lang="pl-PL" dirty="0" smtClean="0"/>
              <a:t>”.</a:t>
            </a:r>
            <a:r>
              <a:rPr lang="pl-PL" dirty="0"/>
              <a:t> B</a:t>
            </a:r>
            <a:r>
              <a:rPr lang="pl-PL" dirty="0" smtClean="0"/>
              <a:t>łąd </a:t>
            </a:r>
            <a:r>
              <a:rPr lang="pl-PL" dirty="0"/>
              <a:t>co do ustawowych znamion polega na tym, że sprawca popełniając czyn opisany w ustawie jako </a:t>
            </a:r>
            <a:r>
              <a:rPr lang="pl-PL" dirty="0" smtClean="0"/>
              <a:t>przestępstwo lub wykroczenie skarbowe myli </a:t>
            </a:r>
            <a:r>
              <a:rPr lang="pl-PL" dirty="0"/>
              <a:t>się chociażby co do jednego z ustawowych jego znamion, co w konsekwencji wyłącza umyślność </a:t>
            </a:r>
            <a:r>
              <a:rPr lang="pl-PL" dirty="0" smtClean="0"/>
              <a:t>realizacji takiego czynu</a:t>
            </a:r>
            <a:r>
              <a:rPr lang="pl-PL" dirty="0"/>
              <a:t> </a:t>
            </a:r>
            <a:r>
              <a:rPr lang="pl-PL" dirty="0" smtClean="0"/>
              <a:t>(np</a:t>
            </a:r>
            <a:r>
              <a:rPr lang="pl-PL" dirty="0"/>
              <a:t>. ważności zezwolenia dewizowego lub pozwolenia celnego czy objęcia danego zachowania zwolnieniem dewizowym</a:t>
            </a:r>
            <a:r>
              <a:rPr lang="pl-PL" dirty="0" smtClean="0"/>
              <a:t>). W rachubę może wchodzić odpowiedzialność za nieumyślną realizację znamion czynu zabronionego lub jej całkowite wyłączenie.</a:t>
            </a:r>
            <a:endParaRPr lang="pl-PL" dirty="0"/>
          </a:p>
          <a:p>
            <a:pPr marL="0" indent="0">
              <a:buNone/>
            </a:pPr>
            <a:r>
              <a:rPr lang="pl-PL" dirty="0" smtClean="0"/>
              <a:t>Źródło </a:t>
            </a:r>
            <a:r>
              <a:rPr lang="pl-PL" dirty="0"/>
              <a:t>błędu:</a:t>
            </a:r>
          </a:p>
          <a:p>
            <a:r>
              <a:rPr lang="pl-PL" dirty="0"/>
              <a:t>sprawca nie wie o istnieniu takiej normy</a:t>
            </a:r>
          </a:p>
          <a:p>
            <a:r>
              <a:rPr lang="pl-PL" dirty="0"/>
              <a:t>sprawca wiedząc o istnieniu takiej normy, nie wie, iż obowiązuje ona także jego</a:t>
            </a:r>
          </a:p>
          <a:p>
            <a:r>
              <a:rPr lang="pl-PL" dirty="0"/>
              <a:t>sprawca wie o istnieniu i obowiązywaniu normy, ale nie zna jej treści</a:t>
            </a:r>
          </a:p>
          <a:p>
            <a:r>
              <a:rPr lang="pl-PL" dirty="0"/>
              <a:t>sprawca wie o istnieniu, obowiązywaniu i treści normy, ale nie wie, iż wyznacza ona znamiona czynu </a:t>
            </a:r>
            <a:r>
              <a:rPr lang="pl-PL" dirty="0" smtClean="0"/>
              <a:t>zabronionego.</a:t>
            </a:r>
          </a:p>
          <a:p>
            <a:pPr marL="0" indent="0">
              <a:buNone/>
            </a:pPr>
            <a:endParaRPr lang="pl-PL" dirty="0" smtClean="0"/>
          </a:p>
          <a:p>
            <a:pPr marL="0" indent="0">
              <a:buNone/>
            </a:pPr>
            <a:r>
              <a:rPr lang="pl-PL" dirty="0" smtClean="0"/>
              <a:t>Błąd co do faktu, aby wyłączył odpowiedzialność za czyn </a:t>
            </a:r>
            <a:r>
              <a:rPr lang="pl-PL" dirty="0"/>
              <a:t>musi być istotny  (error in personam oraz error in </a:t>
            </a:r>
            <a:r>
              <a:rPr lang="pl-PL" dirty="0" err="1"/>
              <a:t>obiecto</a:t>
            </a:r>
            <a:r>
              <a:rPr lang="pl-PL" dirty="0"/>
              <a:t>) i popełniony w dobrej wierze. Nie ma natomiast znaczenia czy był </a:t>
            </a:r>
            <a:r>
              <a:rPr lang="pl-PL" dirty="0" smtClean="0"/>
              <a:t>on usprawiedliwiony.</a:t>
            </a:r>
            <a:endParaRPr lang="pl-PL" dirty="0"/>
          </a:p>
        </p:txBody>
      </p:sp>
    </p:spTree>
    <p:extLst>
      <p:ext uri="{BB962C8B-B14F-4D97-AF65-F5344CB8AC3E}">
        <p14:creationId xmlns:p14="http://schemas.microsoft.com/office/powerpoint/2010/main" val="3006625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064949" y="1911285"/>
            <a:ext cx="2880320" cy="50405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pl-PL" sz="1400" b="1" dirty="0" smtClean="0"/>
              <a:t>Jest to czyn </a:t>
            </a:r>
            <a:endParaRPr lang="pl-PL" sz="1400" b="1" dirty="0"/>
          </a:p>
        </p:txBody>
      </p:sp>
      <p:sp>
        <p:nvSpPr>
          <p:cNvPr id="4" name="Prostokąt 3"/>
          <p:cNvSpPr/>
          <p:nvPr/>
        </p:nvSpPr>
        <p:spPr>
          <a:xfrm>
            <a:off x="6016725" y="3066359"/>
            <a:ext cx="1374246" cy="130811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pl-PL" sz="1200" b="1" dirty="0" smtClean="0"/>
              <a:t>Zawiniony  </a:t>
            </a:r>
            <a:r>
              <a:rPr lang="pl-PL" sz="1200" dirty="0" smtClean="0"/>
              <a:t>              - zachodzi możliwość przypisania winy sprawcy czynu zabronionego  </a:t>
            </a:r>
            <a:endParaRPr lang="pl-PL" sz="1200" dirty="0"/>
          </a:p>
        </p:txBody>
      </p:sp>
      <p:cxnSp>
        <p:nvCxnSpPr>
          <p:cNvPr id="21" name="Łącznik prosty ze strzałką 20"/>
          <p:cNvCxnSpPr>
            <a:stCxn id="4" idx="0"/>
            <a:endCxn id="4" idx="0"/>
          </p:cNvCxnSpPr>
          <p:nvPr/>
        </p:nvCxnSpPr>
        <p:spPr>
          <a:xfrm>
            <a:off x="6703848" y="3066359"/>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Łącznik prosty ze strzałką 23"/>
          <p:cNvCxnSpPr>
            <a:stCxn id="2" idx="2"/>
            <a:endCxn id="4" idx="0"/>
          </p:cNvCxnSpPr>
          <p:nvPr/>
        </p:nvCxnSpPr>
        <p:spPr>
          <a:xfrm>
            <a:off x="4505109" y="2415341"/>
            <a:ext cx="2198739" cy="6510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Prostokąt 32"/>
          <p:cNvSpPr/>
          <p:nvPr/>
        </p:nvSpPr>
        <p:spPr>
          <a:xfrm>
            <a:off x="683568" y="5239461"/>
            <a:ext cx="3852427" cy="117634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pl-PL" sz="1200" dirty="0"/>
              <a:t>g</a:t>
            </a:r>
            <a:r>
              <a:rPr lang="pl-PL" sz="1200" dirty="0" smtClean="0"/>
              <a:t>rzywny określonej kwotowo, jeżeli kwota  uszczuplonej należności publicznoprawnej albo wartość przedmiotu czynu nie przekracza pięciokrotnej wysokości  minimalnego wynagrodzenia w czasie jego popełnienia.</a:t>
            </a:r>
            <a:endParaRPr lang="pl-PL" sz="1200" dirty="0"/>
          </a:p>
        </p:txBody>
      </p:sp>
      <p:sp>
        <p:nvSpPr>
          <p:cNvPr id="57" name="Prostokąt 56"/>
          <p:cNvSpPr/>
          <p:nvPr/>
        </p:nvSpPr>
        <p:spPr>
          <a:xfrm>
            <a:off x="3851920" y="3068960"/>
            <a:ext cx="1368152" cy="13081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solidFill>
                  <a:schemeClr val="tx1"/>
                </a:solidFill>
              </a:rPr>
              <a:t>Karygodny   </a:t>
            </a:r>
            <a:r>
              <a:rPr lang="pl-PL" sz="1200" dirty="0" smtClean="0">
                <a:solidFill>
                  <a:schemeClr val="tx1"/>
                </a:solidFill>
              </a:rPr>
              <a:t>                   -społecznie szkodliwy w stopniu wyższym niż znikomy  </a:t>
            </a:r>
            <a:endParaRPr lang="pl-PL" sz="1200" dirty="0">
              <a:solidFill>
                <a:schemeClr val="tx1"/>
              </a:solidFill>
            </a:endParaRPr>
          </a:p>
        </p:txBody>
      </p:sp>
      <p:sp>
        <p:nvSpPr>
          <p:cNvPr id="59" name="Prostokąt 58"/>
          <p:cNvSpPr/>
          <p:nvPr/>
        </p:nvSpPr>
        <p:spPr>
          <a:xfrm>
            <a:off x="2015756" y="3068960"/>
            <a:ext cx="1152128" cy="13107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solidFill>
                  <a:schemeClr val="tx1"/>
                </a:solidFill>
              </a:rPr>
              <a:t>Karalny  </a:t>
            </a:r>
            <a:r>
              <a:rPr lang="pl-PL" sz="1200" dirty="0" smtClean="0">
                <a:solidFill>
                  <a:schemeClr val="tx1"/>
                </a:solidFill>
              </a:rPr>
              <a:t>             - zabroniony   pod groźbą kary </a:t>
            </a:r>
            <a:endParaRPr lang="pl-PL" sz="1200" dirty="0"/>
          </a:p>
        </p:txBody>
      </p:sp>
      <p:sp>
        <p:nvSpPr>
          <p:cNvPr id="61" name="Prostokąt 60"/>
          <p:cNvSpPr/>
          <p:nvPr/>
        </p:nvSpPr>
        <p:spPr>
          <a:xfrm>
            <a:off x="363071" y="3066359"/>
            <a:ext cx="1152128" cy="13107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solidFill>
                  <a:schemeClr val="tx1"/>
                </a:solidFill>
              </a:rPr>
              <a:t>Bezprawny </a:t>
            </a:r>
            <a:r>
              <a:rPr lang="pl-PL" sz="1200" dirty="0" smtClean="0">
                <a:solidFill>
                  <a:schemeClr val="tx1"/>
                </a:solidFill>
              </a:rPr>
              <a:t>        - sprzeczny z norma prawną </a:t>
            </a:r>
            <a:endParaRPr lang="pl-PL" dirty="0"/>
          </a:p>
        </p:txBody>
      </p:sp>
      <p:cxnSp>
        <p:nvCxnSpPr>
          <p:cNvPr id="90" name="Łącznik prosty ze strzałką 89"/>
          <p:cNvCxnSpPr>
            <a:stCxn id="2" idx="2"/>
            <a:endCxn id="61" idx="0"/>
          </p:cNvCxnSpPr>
          <p:nvPr/>
        </p:nvCxnSpPr>
        <p:spPr>
          <a:xfrm flipH="1">
            <a:off x="939135" y="2415341"/>
            <a:ext cx="3565974" cy="6510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Łącznik prosty ze strzałką 91"/>
          <p:cNvCxnSpPr>
            <a:stCxn id="2" idx="2"/>
            <a:endCxn id="59" idx="0"/>
          </p:cNvCxnSpPr>
          <p:nvPr/>
        </p:nvCxnSpPr>
        <p:spPr>
          <a:xfrm flipH="1">
            <a:off x="2591820" y="2415341"/>
            <a:ext cx="1913289" cy="65361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Łącznik prosty ze strzałką 94"/>
          <p:cNvCxnSpPr>
            <a:stCxn id="2" idx="2"/>
            <a:endCxn id="57" idx="0"/>
          </p:cNvCxnSpPr>
          <p:nvPr/>
        </p:nvCxnSpPr>
        <p:spPr>
          <a:xfrm>
            <a:off x="4505109" y="2415341"/>
            <a:ext cx="30887" cy="65361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2" name="Łącznik prosty ze strzałką 101"/>
          <p:cNvCxnSpPr>
            <a:stCxn id="59" idx="2"/>
            <a:endCxn id="33" idx="0"/>
          </p:cNvCxnSpPr>
          <p:nvPr/>
        </p:nvCxnSpPr>
        <p:spPr>
          <a:xfrm>
            <a:off x="2591820" y="4379678"/>
            <a:ext cx="17962" cy="8597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Prostokąt 36"/>
          <p:cNvSpPr/>
          <p:nvPr/>
        </p:nvSpPr>
        <p:spPr>
          <a:xfrm>
            <a:off x="3064949" y="739552"/>
            <a:ext cx="2880319" cy="6732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b="1" dirty="0" smtClean="0">
                <a:solidFill>
                  <a:schemeClr val="tx1"/>
                </a:solidFill>
              </a:rPr>
              <a:t>Wykroczenie skarbowe  </a:t>
            </a:r>
            <a:endParaRPr lang="pl-PL" sz="1600" b="1" dirty="0">
              <a:solidFill>
                <a:schemeClr val="tx1"/>
              </a:solidFill>
            </a:endParaRPr>
          </a:p>
        </p:txBody>
      </p:sp>
      <p:cxnSp>
        <p:nvCxnSpPr>
          <p:cNvPr id="39" name="Łącznik prosty ze strzałką 38"/>
          <p:cNvCxnSpPr>
            <a:stCxn id="37" idx="2"/>
            <a:endCxn id="2" idx="0"/>
          </p:cNvCxnSpPr>
          <p:nvPr/>
        </p:nvCxnSpPr>
        <p:spPr>
          <a:xfrm>
            <a:off x="4505109" y="1412776"/>
            <a:ext cx="0" cy="4985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ytuł 6"/>
          <p:cNvSpPr>
            <a:spLocks noGrp="1"/>
          </p:cNvSpPr>
          <p:nvPr>
            <p:ph type="title"/>
          </p:nvPr>
        </p:nvSpPr>
        <p:spPr>
          <a:xfrm>
            <a:off x="457200" y="274638"/>
            <a:ext cx="8229600" cy="464914"/>
          </a:xfrm>
        </p:spPr>
        <p:txBody>
          <a:bodyPr>
            <a:normAutofit/>
          </a:bodyPr>
          <a:lstStyle/>
          <a:p>
            <a:r>
              <a:rPr lang="pl-PL" sz="2000" b="1" dirty="0" smtClean="0"/>
              <a:t>Definicja wykroczenia</a:t>
            </a:r>
            <a:endParaRPr lang="pl-PL" sz="2000" b="1" dirty="0"/>
          </a:p>
        </p:txBody>
      </p:sp>
    </p:spTree>
    <p:extLst>
      <p:ext uri="{BB962C8B-B14F-4D97-AF65-F5344CB8AC3E}">
        <p14:creationId xmlns:p14="http://schemas.microsoft.com/office/powerpoint/2010/main" val="39335019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lstStyle/>
          <a:p>
            <a:pPr marL="0" indent="0">
              <a:buNone/>
            </a:pPr>
            <a:r>
              <a:rPr lang="pl-PL" dirty="0"/>
              <a:t>W art. 10 § 2 </a:t>
            </a:r>
            <a:r>
              <a:rPr lang="pl-PL" dirty="0" err="1"/>
              <a:t>k.k.s</a:t>
            </a:r>
            <a:r>
              <a:rPr lang="pl-PL" dirty="0"/>
              <a:t>. uregulowano błąd co do okoliczności stanowiącej znamię uprzywilejowanego typu czynu </a:t>
            </a:r>
            <a:r>
              <a:rPr lang="pl-PL" dirty="0" smtClean="0"/>
              <a:t>zabronionego. Jeżeli </a:t>
            </a:r>
            <a:r>
              <a:rPr lang="pl-PL" dirty="0"/>
              <a:t>błąd ten był usprawiedliwiony, sprawca odpowiada za uprzywilejowany typ czynu, jeśli nie — ponosi odpowiedzialność za podstawową jego </a:t>
            </a:r>
            <a:r>
              <a:rPr lang="pl-PL" dirty="0" smtClean="0"/>
              <a:t>postać.</a:t>
            </a:r>
            <a:endParaRPr lang="pl-PL" dirty="0"/>
          </a:p>
          <a:p>
            <a:endParaRPr lang="pl-PL" dirty="0"/>
          </a:p>
        </p:txBody>
      </p:sp>
    </p:spTree>
    <p:extLst>
      <p:ext uri="{BB962C8B-B14F-4D97-AF65-F5344CB8AC3E}">
        <p14:creationId xmlns:p14="http://schemas.microsoft.com/office/powerpoint/2010/main" val="27553192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Błąd co do kontratypu</a:t>
            </a:r>
            <a:endParaRPr lang="pl-PL" dirty="0"/>
          </a:p>
        </p:txBody>
      </p:sp>
      <p:sp>
        <p:nvSpPr>
          <p:cNvPr id="3" name="Symbol zastępczy zawartości 2"/>
          <p:cNvSpPr>
            <a:spLocks noGrp="1"/>
          </p:cNvSpPr>
          <p:nvPr>
            <p:ph idx="1"/>
          </p:nvPr>
        </p:nvSpPr>
        <p:spPr/>
        <p:txBody>
          <a:bodyPr>
            <a:normAutofit fontScale="77500" lnSpcReduction="20000"/>
          </a:bodyPr>
          <a:lstStyle/>
          <a:p>
            <a:pPr marL="0" indent="0">
              <a:buNone/>
            </a:pPr>
            <a:r>
              <a:rPr lang="pl-PL" dirty="0" smtClean="0"/>
              <a:t>Ma on wąski zakres zastosowania dotyczy bowiem  </a:t>
            </a:r>
            <a:r>
              <a:rPr lang="pl-PL" dirty="0"/>
              <a:t>okoliczności wyłączającej bezprawność w postaci dopuszczalnego ryzyka (eksperymentu ekonomicznego lub technicznego) z art. 27 § 1 k.k. w zw. z art. 20 § 2 i 5 </a:t>
            </a:r>
            <a:r>
              <a:rPr lang="pl-PL" dirty="0" err="1"/>
              <a:t>k.k.s</a:t>
            </a:r>
            <a:r>
              <a:rPr lang="pl-PL" dirty="0"/>
              <a:t>. </a:t>
            </a:r>
            <a:r>
              <a:rPr lang="pl-PL" dirty="0" smtClean="0"/>
              <a:t>jego istota sprowadza się do błędnego </a:t>
            </a:r>
            <a:r>
              <a:rPr lang="pl-PL" dirty="0"/>
              <a:t>przekonania, a więc z urojenia</a:t>
            </a:r>
            <a:r>
              <a:rPr lang="pl-PL" dirty="0" smtClean="0"/>
              <a:t>, że zachodzi okoliczność warunkująca istnienie wymienionego kontratypu. Błąd ten nie może polegać na nieświadomości</a:t>
            </a:r>
            <a:r>
              <a:rPr lang="pl-PL" dirty="0"/>
              <a:t>, gdyż ta jest tu w istocie </a:t>
            </a:r>
            <a:r>
              <a:rPr lang="pl-PL" dirty="0" smtClean="0"/>
              <a:t>niemożliwa. </a:t>
            </a:r>
            <a:r>
              <a:rPr lang="pl-PL" dirty="0"/>
              <a:t> </a:t>
            </a:r>
            <a:r>
              <a:rPr lang="pl-PL" dirty="0" smtClean="0"/>
              <a:t>Aby </a:t>
            </a:r>
            <a:r>
              <a:rPr lang="pl-PL" dirty="0"/>
              <a:t>odpowiedzialność została uchylona, błąd ten musi być usprawiedliwiony; przy </a:t>
            </a:r>
            <a:r>
              <a:rPr lang="pl-PL" dirty="0" smtClean="0"/>
              <a:t>nieusprawiedliwionym błędzie </a:t>
            </a:r>
            <a:r>
              <a:rPr lang="pl-PL" dirty="0"/>
              <a:t>ma zastosowanie wspomniany art. 10 § 5 </a:t>
            </a:r>
            <a:r>
              <a:rPr lang="pl-PL" dirty="0" err="1"/>
              <a:t>k.k.s</a:t>
            </a:r>
            <a:r>
              <a:rPr lang="pl-PL" dirty="0" smtClean="0"/>
              <a:t>. Sąd może zatem nadzwyczajnie karę złagodzić (przestępstwo skarbowe) a nawet odstąpić od </a:t>
            </a:r>
            <a:r>
              <a:rPr lang="pl-PL" dirty="0" err="1" smtClean="0"/>
              <a:t>wymierżenia</a:t>
            </a:r>
            <a:r>
              <a:rPr lang="pl-PL" dirty="0" smtClean="0"/>
              <a:t> kary/ środka karnego (wykroczenie skarbowe).</a:t>
            </a:r>
            <a:endParaRPr lang="pl-PL" dirty="0"/>
          </a:p>
          <a:p>
            <a:endParaRPr lang="pl-PL" dirty="0"/>
          </a:p>
        </p:txBody>
      </p:sp>
    </p:spTree>
    <p:extLst>
      <p:ext uri="{BB962C8B-B14F-4D97-AF65-F5344CB8AC3E}">
        <p14:creationId xmlns:p14="http://schemas.microsoft.com/office/powerpoint/2010/main" val="3091875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Nieletniość</a:t>
            </a:r>
            <a:endParaRPr lang="pl-PL" dirty="0"/>
          </a:p>
        </p:txBody>
      </p:sp>
      <p:sp>
        <p:nvSpPr>
          <p:cNvPr id="3" name="Symbol zastępczy zawartości 2"/>
          <p:cNvSpPr>
            <a:spLocks noGrp="1"/>
          </p:cNvSpPr>
          <p:nvPr>
            <p:ph idx="1"/>
          </p:nvPr>
        </p:nvSpPr>
        <p:spPr>
          <a:xfrm>
            <a:off x="457200" y="1124744"/>
            <a:ext cx="8229600" cy="5832648"/>
          </a:xfrm>
        </p:spPr>
        <p:txBody>
          <a:bodyPr>
            <a:normAutofit fontScale="62500" lnSpcReduction="20000"/>
          </a:bodyPr>
          <a:lstStyle/>
          <a:p>
            <a:pPr marL="0" indent="0">
              <a:buNone/>
            </a:pPr>
            <a:r>
              <a:rPr lang="pl-PL" dirty="0"/>
              <a:t> </a:t>
            </a:r>
            <a:r>
              <a:rPr lang="pl-PL" dirty="0" smtClean="0"/>
              <a:t>Według art</a:t>
            </a:r>
            <a:r>
              <a:rPr lang="pl-PL" dirty="0"/>
              <a:t>. 5 § 1 </a:t>
            </a:r>
            <a:r>
              <a:rPr lang="pl-PL" dirty="0" err="1" smtClean="0"/>
              <a:t>k.k.s</a:t>
            </a:r>
            <a:r>
              <a:rPr lang="pl-PL" dirty="0" smtClean="0"/>
              <a:t>. decydującym </a:t>
            </a:r>
            <a:r>
              <a:rPr lang="pl-PL" dirty="0"/>
              <a:t>momentem dla ustalenia odpowiedzialności karnej skarbowej jest </a:t>
            </a:r>
            <a:r>
              <a:rPr lang="pl-PL" dirty="0" smtClean="0"/>
              <a:t>ukończenie 17 roku </a:t>
            </a:r>
            <a:r>
              <a:rPr lang="pl-PL" dirty="0"/>
              <a:t>życia w </a:t>
            </a:r>
            <a:r>
              <a:rPr lang="pl-PL" dirty="0" smtClean="0"/>
              <a:t>momencie popełnienia </a:t>
            </a:r>
            <a:r>
              <a:rPr lang="pl-PL" dirty="0"/>
              <a:t>przestępstwa skarbowego lub wykroczenia skarbowego, a nie w chwili </a:t>
            </a:r>
            <a:r>
              <a:rPr lang="pl-PL" dirty="0" smtClean="0"/>
              <a:t>orzekania.</a:t>
            </a:r>
            <a:r>
              <a:rPr lang="pl-PL" dirty="0"/>
              <a:t> </a:t>
            </a:r>
            <a:r>
              <a:rPr lang="pl-PL" dirty="0" smtClean="0"/>
              <a:t>W </a:t>
            </a:r>
            <a:r>
              <a:rPr lang="pl-PL" dirty="0"/>
              <a:t>przypadku czynu ciągłego (art. 6 § 2 </a:t>
            </a:r>
            <a:r>
              <a:rPr lang="pl-PL" dirty="0" err="1"/>
              <a:t>k.k.s</a:t>
            </a:r>
            <a:r>
              <a:rPr lang="pl-PL" dirty="0"/>
              <a:t>.), aby przyjąć odpowiedzialność </a:t>
            </a:r>
            <a:r>
              <a:rPr lang="pl-PL" dirty="0" smtClean="0"/>
              <a:t>właściwą dorosłemu sprawcy </a:t>
            </a:r>
            <a:r>
              <a:rPr lang="pl-PL" dirty="0"/>
              <a:t>wystarczające jest, by chociaż jedno zachowanie objęte ciągłością popełnił on po ukończeniu lat </a:t>
            </a:r>
            <a:r>
              <a:rPr lang="pl-PL" dirty="0" smtClean="0"/>
              <a:t>17. </a:t>
            </a:r>
          </a:p>
          <a:p>
            <a:pPr marL="0" indent="0">
              <a:buNone/>
            </a:pPr>
            <a:r>
              <a:rPr lang="pl-PL" dirty="0" smtClean="0"/>
              <a:t>Przepis art. 5 </a:t>
            </a:r>
            <a:r>
              <a:rPr lang="pl-PL" dirty="0"/>
              <a:t>§ 2 </a:t>
            </a:r>
            <a:r>
              <a:rPr lang="pl-PL" dirty="0" err="1"/>
              <a:t>k.k.s</a:t>
            </a:r>
            <a:r>
              <a:rPr lang="pl-PL" dirty="0"/>
              <a:t>. </a:t>
            </a:r>
            <a:r>
              <a:rPr lang="pl-PL" dirty="0" smtClean="0"/>
              <a:t>przewiduje szczególną </a:t>
            </a:r>
            <a:r>
              <a:rPr lang="pl-PL" dirty="0"/>
              <a:t>zasadę, że w stosunku do sprawcy, który popełnił czyn zabroniony po ukończeniu lat 17, lecz przed ukończeniem lat 18, sąd zamiast kary lub środka karnego może zastosować środki wychowawcze, lecznicze albo środek poprawczy, według ustawy z 26 października 1982 r. o postępowaniu w sprawach </a:t>
            </a:r>
            <a:r>
              <a:rPr lang="pl-PL" dirty="0" smtClean="0"/>
              <a:t>nieletnich </a:t>
            </a:r>
            <a:r>
              <a:rPr lang="pl-PL" dirty="0"/>
              <a:t>(</a:t>
            </a:r>
            <a:r>
              <a:rPr lang="pl-PL" dirty="0" err="1" smtClean="0"/>
              <a:t>t.j</a:t>
            </a:r>
            <a:r>
              <a:rPr lang="pl-PL" dirty="0" smtClean="0"/>
              <a:t>. </a:t>
            </a:r>
            <a:r>
              <a:rPr lang="pl-PL" dirty="0" err="1"/>
              <a:t>Dz.U</a:t>
            </a:r>
            <a:r>
              <a:rPr lang="pl-PL" dirty="0"/>
              <a:t>. z 2002 r. Nr 11, poz. 109 ze zm</a:t>
            </a:r>
            <a:r>
              <a:rPr lang="pl-PL" dirty="0" smtClean="0"/>
              <a:t>.) Zastosowanie tego przepisu jest </a:t>
            </a:r>
            <a:r>
              <a:rPr lang="pl-PL" dirty="0"/>
              <a:t>możliwe wtedy, gdy okoliczności sprawy oraz stopień rozwoju sprawcy, jego właściwości i warunki osobiste za tym </a:t>
            </a:r>
            <a:r>
              <a:rPr lang="pl-PL" dirty="0" smtClean="0"/>
              <a:t>przemawiają.</a:t>
            </a:r>
          </a:p>
          <a:p>
            <a:pPr marL="0" indent="0">
              <a:buNone/>
            </a:pPr>
            <a:r>
              <a:rPr lang="pl-PL" dirty="0" smtClean="0"/>
              <a:t>Jeśli jednak sąd zdecyduje o wymierzeniu </a:t>
            </a:r>
            <a:r>
              <a:rPr lang="pl-PL" dirty="0"/>
              <a:t>młodocianemu </a:t>
            </a:r>
            <a:r>
              <a:rPr lang="pl-PL" dirty="0" smtClean="0"/>
              <a:t>albo nieletniemu kary, środka karnego </a:t>
            </a:r>
            <a:r>
              <a:rPr lang="pl-PL" dirty="0"/>
              <a:t>lub </a:t>
            </a:r>
            <a:r>
              <a:rPr lang="pl-PL" dirty="0" smtClean="0"/>
              <a:t>innego środka, powinien on kierować się </a:t>
            </a:r>
            <a:r>
              <a:rPr lang="pl-PL" dirty="0"/>
              <a:t>przede wszystkim tym, aby </a:t>
            </a:r>
            <a:r>
              <a:rPr lang="pl-PL" dirty="0" smtClean="0"/>
              <a:t>sprawcę takiego </a:t>
            </a:r>
            <a:r>
              <a:rPr lang="pl-PL" dirty="0"/>
              <a:t>wychować</a:t>
            </a:r>
            <a:r>
              <a:rPr lang="pl-PL" dirty="0" smtClean="0"/>
              <a:t>. Orzeczenie tych ostatnich jest oczywiście możliwe tylko w w</a:t>
            </a:r>
            <a:r>
              <a:rPr lang="pl-PL" dirty="0"/>
              <a:t>y</a:t>
            </a:r>
            <a:r>
              <a:rPr lang="pl-PL" dirty="0" smtClean="0"/>
              <a:t>padkach przewidzianych prawem, jeżeli inne </a:t>
            </a:r>
            <a:r>
              <a:rPr lang="pl-PL" dirty="0"/>
              <a:t>ś</a:t>
            </a:r>
            <a:r>
              <a:rPr lang="pl-PL" dirty="0" smtClean="0"/>
              <a:t>rodki nie są w stanie zapewnić resocjalizacji tej kategorii sprawców. </a:t>
            </a:r>
          </a:p>
          <a:p>
            <a:pPr marL="0" indent="0">
              <a:buNone/>
            </a:pPr>
            <a:endParaRPr lang="pl-PL" dirty="0"/>
          </a:p>
          <a:p>
            <a:endParaRPr lang="pl-PL" dirty="0"/>
          </a:p>
        </p:txBody>
      </p:sp>
    </p:spTree>
    <p:extLst>
      <p:ext uri="{BB962C8B-B14F-4D97-AF65-F5344CB8AC3E}">
        <p14:creationId xmlns:p14="http://schemas.microsoft.com/office/powerpoint/2010/main" val="16166712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92500" lnSpcReduction="20000"/>
          </a:bodyPr>
          <a:lstStyle/>
          <a:p>
            <a:pPr marL="0" indent="0">
              <a:buNone/>
            </a:pPr>
            <a:r>
              <a:rPr lang="pl-PL" dirty="0"/>
              <a:t>Ustawa o postępowaniu w sprawach nieletnich przyjmuje, że popełnienie  przez nieletniego w wieku od 13 do 17 lat przestępstwa skarbowego skutkuje zastosowaniem przez sąd rodzinny środków wychowawczych, leczniczo-wychowawczych lub środka poprawczego (umieszczenie w </a:t>
            </a:r>
            <a:r>
              <a:rPr lang="pl-PL" dirty="0" smtClean="0"/>
              <a:t>zakładzie </a:t>
            </a:r>
            <a:r>
              <a:rPr lang="pl-PL" dirty="0"/>
              <a:t>poprawczym do ukończenia 21 lat). </a:t>
            </a:r>
            <a:endParaRPr lang="pl-PL" dirty="0" smtClean="0"/>
          </a:p>
          <a:p>
            <a:pPr marL="0" indent="0">
              <a:buNone/>
            </a:pPr>
            <a:r>
              <a:rPr lang="pl-PL" dirty="0" smtClean="0"/>
              <a:t>Według tej samej ustawy wykroczenie </a:t>
            </a:r>
            <a:r>
              <a:rPr lang="pl-PL" dirty="0"/>
              <a:t>skarbowe nie jest czynem karalnym. Zastosowanie środków wychowawczych z tej ustawy wobec sprawcy wykroczenia skarbowego jest możliwe </a:t>
            </a:r>
            <a:r>
              <a:rPr lang="pl-PL" dirty="0" smtClean="0"/>
              <a:t>wyłącznie po stwierdzeniu jego </a:t>
            </a:r>
            <a:r>
              <a:rPr lang="pl-PL" dirty="0"/>
              <a:t>demoralizacji </a:t>
            </a:r>
            <a:r>
              <a:rPr lang="pl-PL" dirty="0" smtClean="0"/>
              <a:t> (nie można jednak orzec zakładu poprawczego).</a:t>
            </a:r>
            <a:endParaRPr lang="pl-PL" dirty="0"/>
          </a:p>
          <a:p>
            <a:endParaRPr lang="pl-PL" dirty="0" smtClean="0"/>
          </a:p>
          <a:p>
            <a:endParaRPr lang="pl-PL" dirty="0"/>
          </a:p>
        </p:txBody>
      </p:sp>
    </p:spTree>
    <p:extLst>
      <p:ext uri="{BB962C8B-B14F-4D97-AF65-F5344CB8AC3E}">
        <p14:creationId xmlns:p14="http://schemas.microsoft.com/office/powerpoint/2010/main" val="23093394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92500"/>
          </a:bodyPr>
          <a:lstStyle/>
          <a:p>
            <a:pPr marL="0" indent="0">
              <a:buNone/>
            </a:pPr>
            <a:r>
              <a:rPr lang="pl-PL" dirty="0" smtClean="0"/>
              <a:t>Kodeks karny skarbowy zna również kategorię młodocianego sprawcy. Jest nim osoba</a:t>
            </a:r>
            <a:r>
              <a:rPr lang="pl-PL" dirty="0"/>
              <a:t>, która w czasie popełnienia czynu nie miała ukończonych 21 lat, a w czasie orzekania w pierwszej instancji  24 lat (art. 53 § 19 </a:t>
            </a:r>
            <a:r>
              <a:rPr lang="pl-PL" dirty="0" err="1"/>
              <a:t>k.k.s</a:t>
            </a:r>
            <a:r>
              <a:rPr lang="pl-PL" dirty="0" smtClean="0"/>
              <a:t>.). Dopuszcza on stosowanie </a:t>
            </a:r>
            <a:r>
              <a:rPr lang="pl-PL" dirty="0"/>
              <a:t>wobec młodocianego nadzwyczajnego złagodzenia kary (art. 60 § 1 k.k. w zw. z art. 20 § 2 </a:t>
            </a:r>
            <a:r>
              <a:rPr lang="pl-PL" dirty="0" err="1"/>
              <a:t>k.k.s</a:t>
            </a:r>
            <a:r>
              <a:rPr lang="pl-PL" dirty="0"/>
              <a:t>.). Ponadto przewiduje w stosunku do młodocianego wydłużony okres próby oraz dozór w razie zawieszenia wykonania kary pozbawienia wolności (art. 70 § 2 k.k. i art. 73 § 2 k.k. w zw. z art. 20 § 2 </a:t>
            </a:r>
            <a:r>
              <a:rPr lang="pl-PL" dirty="0" err="1"/>
              <a:t>k.k.s</a:t>
            </a:r>
            <a:r>
              <a:rPr lang="pl-PL" dirty="0"/>
              <a:t>.)</a:t>
            </a:r>
          </a:p>
          <a:p>
            <a:endParaRPr lang="pl-PL" dirty="0"/>
          </a:p>
        </p:txBody>
      </p:sp>
    </p:spTree>
    <p:extLst>
      <p:ext uri="{BB962C8B-B14F-4D97-AF65-F5344CB8AC3E}">
        <p14:creationId xmlns:p14="http://schemas.microsoft.com/office/powerpoint/2010/main" val="29890284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Niepoczytalność </a:t>
            </a:r>
            <a:endParaRPr lang="pl-PL" dirty="0"/>
          </a:p>
        </p:txBody>
      </p:sp>
      <p:sp>
        <p:nvSpPr>
          <p:cNvPr id="3" name="Symbol zastępczy zawartości 2"/>
          <p:cNvSpPr>
            <a:spLocks noGrp="1"/>
          </p:cNvSpPr>
          <p:nvPr>
            <p:ph idx="1"/>
          </p:nvPr>
        </p:nvSpPr>
        <p:spPr/>
        <p:txBody>
          <a:bodyPr>
            <a:normAutofit lnSpcReduction="10000"/>
          </a:bodyPr>
          <a:lstStyle/>
          <a:p>
            <a:pPr marL="0" indent="0">
              <a:buNone/>
            </a:pPr>
            <a:r>
              <a:rPr lang="pl-PL" dirty="0"/>
              <a:t> Niepoczytalność (art. 11 § 1 </a:t>
            </a:r>
            <a:r>
              <a:rPr lang="pl-PL" dirty="0" err="1"/>
              <a:t>k.k.s</a:t>
            </a:r>
            <a:r>
              <a:rPr lang="pl-PL" dirty="0"/>
              <a:t>.) </a:t>
            </a:r>
            <a:r>
              <a:rPr lang="pl-PL" dirty="0" smtClean="0"/>
              <a:t>zachodzi gdy </a:t>
            </a:r>
            <a:r>
              <a:rPr lang="pl-PL" dirty="0"/>
              <a:t>gdy sprawca nie mógł w chwili czynu rozpoznać jego znaczenia lub nie mógł pokierować swoim postępowaniem (przesłanki psychologiczne). Kodeks określa też trzy przyczyny takiego </a:t>
            </a:r>
            <a:r>
              <a:rPr lang="pl-PL" dirty="0" smtClean="0"/>
              <a:t>stanu: a</a:t>
            </a:r>
            <a:r>
              <a:rPr lang="pl-PL" dirty="0"/>
              <a:t>) chorobę psychiczną, </a:t>
            </a:r>
          </a:p>
          <a:p>
            <a:pPr marL="0" indent="0">
              <a:buNone/>
            </a:pPr>
            <a:r>
              <a:rPr lang="pl-PL" dirty="0"/>
              <a:t>b) upośledzenie umysłowe, </a:t>
            </a:r>
          </a:p>
          <a:p>
            <a:pPr marL="0" indent="0">
              <a:buNone/>
            </a:pPr>
            <a:r>
              <a:rPr lang="pl-PL" dirty="0"/>
              <a:t>c) inne zakłócenie czynności </a:t>
            </a:r>
            <a:r>
              <a:rPr lang="pl-PL" dirty="0" smtClean="0"/>
              <a:t>psychicznych (przesłanki </a:t>
            </a:r>
            <a:r>
              <a:rPr lang="pl-PL" dirty="0"/>
              <a:t>psychiatryczne</a:t>
            </a:r>
            <a:r>
              <a:rPr lang="pl-PL" dirty="0" smtClean="0"/>
              <a:t>).</a:t>
            </a:r>
            <a:endParaRPr lang="pl-PL" dirty="0"/>
          </a:p>
        </p:txBody>
      </p:sp>
    </p:spTree>
    <p:extLst>
      <p:ext uri="{BB962C8B-B14F-4D97-AF65-F5344CB8AC3E}">
        <p14:creationId xmlns:p14="http://schemas.microsoft.com/office/powerpoint/2010/main" val="15900461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620688"/>
            <a:ext cx="8229600" cy="5328592"/>
          </a:xfrm>
        </p:spPr>
        <p:txBody>
          <a:bodyPr/>
          <a:lstStyle/>
          <a:p>
            <a:pPr marL="0" indent="0">
              <a:buNone/>
            </a:pPr>
            <a:r>
              <a:rPr lang="pl-PL" dirty="0"/>
              <a:t>Niepoczytalność wyklucza </a:t>
            </a:r>
            <a:r>
              <a:rPr lang="pl-PL" dirty="0" smtClean="0"/>
              <a:t>co prawda popełnienie </a:t>
            </a:r>
            <a:r>
              <a:rPr lang="pl-PL" dirty="0"/>
              <a:t>przestępstwa skarbowego lub wykroczenia </a:t>
            </a:r>
            <a:r>
              <a:rPr lang="pl-PL" dirty="0" smtClean="0"/>
              <a:t>skarbowego z powodu niemożności przypisania sprawcy winy. Jednak </a:t>
            </a:r>
            <a:r>
              <a:rPr lang="pl-PL" dirty="0"/>
              <a:t>z</a:t>
            </a:r>
            <a:r>
              <a:rPr lang="pl-PL" dirty="0" smtClean="0"/>
              <a:t>e względu </a:t>
            </a:r>
            <a:r>
              <a:rPr lang="pl-PL" dirty="0"/>
              <a:t>na wyczerpanie </a:t>
            </a:r>
            <a:r>
              <a:rPr lang="pl-PL" dirty="0" smtClean="0"/>
              <a:t>przezeń ustawowych </a:t>
            </a:r>
            <a:r>
              <a:rPr lang="pl-PL" dirty="0"/>
              <a:t>znamion konkretnego przestępstwa (wykroczenia) skarbowego, </a:t>
            </a:r>
            <a:r>
              <a:rPr lang="pl-PL" dirty="0" smtClean="0"/>
              <a:t>przypisuje </a:t>
            </a:r>
            <a:r>
              <a:rPr lang="pl-PL" dirty="0"/>
              <a:t>mu się popełnienie czynu zabronionego (art. 53 § 1 </a:t>
            </a:r>
            <a:r>
              <a:rPr lang="pl-PL" dirty="0" err="1"/>
              <a:t>k.k.s</a:t>
            </a:r>
            <a:r>
              <a:rPr lang="pl-PL" dirty="0"/>
              <a:t>.) </a:t>
            </a:r>
          </a:p>
          <a:p>
            <a:endParaRPr lang="pl-PL" dirty="0"/>
          </a:p>
        </p:txBody>
      </p:sp>
    </p:spTree>
    <p:extLst>
      <p:ext uri="{BB962C8B-B14F-4D97-AF65-F5344CB8AC3E}">
        <p14:creationId xmlns:p14="http://schemas.microsoft.com/office/powerpoint/2010/main" val="20590505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normAutofit/>
          </a:bodyPr>
          <a:lstStyle/>
          <a:p>
            <a:pPr marL="0" indent="0">
              <a:buNone/>
            </a:pPr>
            <a:r>
              <a:rPr lang="pl-PL" dirty="0"/>
              <a:t>Do najczęściej spotykanych chorób psychicznych należą: schizofrenia (rozpad osobowości), paranoja (obłęd), cyklofrenia (psychoza maniakalno-depresyjna), psychozy (w tym psychozy alkoholowe</a:t>
            </a:r>
            <a:r>
              <a:rPr lang="pl-PL" dirty="0" smtClean="0"/>
              <a:t>). </a:t>
            </a:r>
            <a:r>
              <a:rPr lang="pl-PL" dirty="0"/>
              <a:t>N</a:t>
            </a:r>
            <a:r>
              <a:rPr lang="pl-PL" dirty="0" smtClean="0"/>
              <a:t>ie </a:t>
            </a:r>
            <a:r>
              <a:rPr lang="pl-PL" dirty="0"/>
              <a:t>zalicza się </a:t>
            </a:r>
            <a:r>
              <a:rPr lang="pl-PL" dirty="0" smtClean="0"/>
              <a:t>do nich psychopatii </a:t>
            </a:r>
            <a:r>
              <a:rPr lang="pl-PL" dirty="0"/>
              <a:t>(zaburzenia osobowości), które dotyczą zakłóceń w sferze </a:t>
            </a:r>
            <a:r>
              <a:rPr lang="pl-PL" dirty="0" smtClean="0"/>
              <a:t>popędów, motywacji </a:t>
            </a:r>
            <a:r>
              <a:rPr lang="pl-PL" dirty="0"/>
              <a:t>i woli. Psychopaci </a:t>
            </a:r>
            <a:r>
              <a:rPr lang="pl-PL" dirty="0" smtClean="0"/>
              <a:t>zachowują zdolność rozpoznania </a:t>
            </a:r>
            <a:r>
              <a:rPr lang="pl-PL" dirty="0"/>
              <a:t>czynu, </a:t>
            </a:r>
            <a:r>
              <a:rPr lang="pl-PL" dirty="0" smtClean="0"/>
              <a:t>lecz </a:t>
            </a:r>
            <a:r>
              <a:rPr lang="pl-PL" dirty="0"/>
              <a:t>mają ograniczoną zdolność pokierowania swym </a:t>
            </a:r>
            <a:r>
              <a:rPr lang="pl-PL" dirty="0" smtClean="0"/>
              <a:t>postępowaniem.</a:t>
            </a:r>
            <a:endParaRPr lang="pl-PL" dirty="0"/>
          </a:p>
          <a:p>
            <a:endParaRPr lang="pl-PL" dirty="0"/>
          </a:p>
          <a:p>
            <a:endParaRPr lang="pl-PL" dirty="0"/>
          </a:p>
        </p:txBody>
      </p:sp>
    </p:spTree>
    <p:extLst>
      <p:ext uri="{BB962C8B-B14F-4D97-AF65-F5344CB8AC3E}">
        <p14:creationId xmlns:p14="http://schemas.microsoft.com/office/powerpoint/2010/main" val="31798621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Poczytalność ograniczona w znacznym stopniu</a:t>
            </a:r>
            <a:endParaRPr lang="pl-PL" dirty="0"/>
          </a:p>
        </p:txBody>
      </p:sp>
      <p:sp>
        <p:nvSpPr>
          <p:cNvPr id="3" name="Symbol zastępczy zawartości 2"/>
          <p:cNvSpPr>
            <a:spLocks noGrp="1"/>
          </p:cNvSpPr>
          <p:nvPr>
            <p:ph idx="1"/>
          </p:nvPr>
        </p:nvSpPr>
        <p:spPr/>
        <p:txBody>
          <a:bodyPr>
            <a:normAutofit/>
          </a:bodyPr>
          <a:lstStyle/>
          <a:p>
            <a:pPr marL="0" indent="0">
              <a:buNone/>
            </a:pPr>
            <a:r>
              <a:rPr lang="pl-PL" dirty="0"/>
              <a:t>Poczytalność ograniczona (art. 11 § 2 </a:t>
            </a:r>
            <a:r>
              <a:rPr lang="pl-PL" dirty="0" err="1"/>
              <a:t>k.k.s</a:t>
            </a:r>
            <a:r>
              <a:rPr lang="pl-PL" dirty="0"/>
              <a:t>.) polega na tym, że w chwili popełnienia czynu zdolność sprawcy do rozpoznania jego znaczenia lub pokierowania swoim postępowaniem była w znacznym stopniu </a:t>
            </a:r>
            <a:r>
              <a:rPr lang="pl-PL" dirty="0" smtClean="0"/>
              <a:t>ograniczona. Okoliczność ta nie wyłącza winy, a  sprawca </a:t>
            </a:r>
            <a:r>
              <a:rPr lang="pl-PL" dirty="0"/>
              <a:t>popełnia przestępstwo skarbowe lub wykroczenie </a:t>
            </a:r>
            <a:r>
              <a:rPr lang="pl-PL" dirty="0" smtClean="0"/>
              <a:t>skarbowe, choć stopień jego winy ulega poważnej delimitacji. </a:t>
            </a:r>
            <a:endParaRPr lang="pl-PL" dirty="0"/>
          </a:p>
        </p:txBody>
      </p:sp>
    </p:spTree>
    <p:extLst>
      <p:ext uri="{BB962C8B-B14F-4D97-AF65-F5344CB8AC3E}">
        <p14:creationId xmlns:p14="http://schemas.microsoft.com/office/powerpoint/2010/main" val="38834813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88640"/>
            <a:ext cx="8229600" cy="5937523"/>
          </a:xfrm>
        </p:spPr>
        <p:txBody>
          <a:bodyPr>
            <a:normAutofit fontScale="92500"/>
          </a:bodyPr>
          <a:lstStyle/>
          <a:p>
            <a:pPr marL="0" indent="0">
              <a:buNone/>
            </a:pPr>
            <a:r>
              <a:rPr lang="pl-PL" dirty="0"/>
              <a:t>Zmniejszony stopień zawinienia może znaleźć odzwierciedlenie w wymiarze </a:t>
            </a:r>
            <a:r>
              <a:rPr lang="pl-PL" dirty="0" smtClean="0"/>
              <a:t>kary. </a:t>
            </a:r>
          </a:p>
          <a:p>
            <a:pPr marL="0" indent="0">
              <a:buNone/>
            </a:pPr>
            <a:r>
              <a:rPr lang="pl-PL" dirty="0" smtClean="0"/>
              <a:t>1) W przypadku przestępstwa skarbowego sąd </a:t>
            </a:r>
            <a:r>
              <a:rPr lang="pl-PL" dirty="0"/>
              <a:t>może orzec karę w wysokości nieprzekraczającej dwóch </a:t>
            </a:r>
            <a:r>
              <a:rPr lang="pl-PL" dirty="0" smtClean="0"/>
              <a:t>trzecich górnej </a:t>
            </a:r>
            <a:r>
              <a:rPr lang="pl-PL" dirty="0"/>
              <a:t>granicy ustawowego zagrożenia przewidzianego za przypisane </a:t>
            </a:r>
            <a:r>
              <a:rPr lang="pl-PL" dirty="0" smtClean="0"/>
              <a:t>sprawcy, może też </a:t>
            </a:r>
            <a:r>
              <a:rPr lang="pl-PL" dirty="0"/>
              <a:t>zastosować także nadzwyczajne złagodzenie </a:t>
            </a:r>
            <a:r>
              <a:rPr lang="pl-PL" dirty="0" smtClean="0"/>
              <a:t>kary, a </a:t>
            </a:r>
            <a:r>
              <a:rPr lang="pl-PL" dirty="0"/>
              <a:t>nawet odstąpić od wymierzenia kary lub środka </a:t>
            </a:r>
            <a:r>
              <a:rPr lang="pl-PL" dirty="0" smtClean="0"/>
              <a:t>karnego.</a:t>
            </a:r>
            <a:endParaRPr lang="pl-PL" dirty="0"/>
          </a:p>
          <a:p>
            <a:pPr marL="0" indent="0">
              <a:buNone/>
            </a:pPr>
            <a:r>
              <a:rPr lang="pl-PL" dirty="0" smtClean="0"/>
              <a:t>2) W wypadku wykroczenia skarbowego sąd </a:t>
            </a:r>
            <a:r>
              <a:rPr lang="pl-PL" dirty="0"/>
              <a:t>może </a:t>
            </a:r>
            <a:r>
              <a:rPr lang="pl-PL" dirty="0" smtClean="0"/>
              <a:t>natomiast odstąpić </a:t>
            </a:r>
            <a:r>
              <a:rPr lang="pl-PL" dirty="0"/>
              <a:t>od wymierzenia kary lub środka </a:t>
            </a:r>
            <a:r>
              <a:rPr lang="pl-PL" dirty="0" smtClean="0"/>
              <a:t>karnego.</a:t>
            </a:r>
            <a:endParaRPr lang="pl-PL" dirty="0"/>
          </a:p>
        </p:txBody>
      </p:sp>
    </p:spTree>
    <p:extLst>
      <p:ext uri="{BB962C8B-B14F-4D97-AF65-F5344CB8AC3E}">
        <p14:creationId xmlns:p14="http://schemas.microsoft.com/office/powerpoint/2010/main" val="41950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Elementy strukturalne pojęcia przestępstwa i wykroczenia skarbowego</a:t>
            </a:r>
            <a:endParaRPr lang="pl-PL" dirty="0"/>
          </a:p>
        </p:txBody>
      </p:sp>
      <p:sp>
        <p:nvSpPr>
          <p:cNvPr id="3" name="Symbol zastępczy zawartości 2"/>
          <p:cNvSpPr>
            <a:spLocks noGrp="1"/>
          </p:cNvSpPr>
          <p:nvPr>
            <p:ph idx="1"/>
          </p:nvPr>
        </p:nvSpPr>
        <p:spPr>
          <a:xfrm>
            <a:off x="457200" y="1700808"/>
            <a:ext cx="8229600" cy="4425355"/>
          </a:xfrm>
        </p:spPr>
        <p:txBody>
          <a:bodyPr>
            <a:normAutofit fontScale="92500" lnSpcReduction="10000"/>
          </a:bodyPr>
          <a:lstStyle/>
          <a:p>
            <a:r>
              <a:rPr lang="pl-PL" dirty="0"/>
              <a:t>czyn człowieka</a:t>
            </a:r>
          </a:p>
          <a:p>
            <a:r>
              <a:rPr lang="pl-PL" dirty="0"/>
              <a:t> realizacja znamion określonych w ustawie (czyn zabroniony)</a:t>
            </a:r>
          </a:p>
          <a:p>
            <a:r>
              <a:rPr lang="pl-PL" dirty="0"/>
              <a:t> bezprawność</a:t>
            </a:r>
          </a:p>
          <a:p>
            <a:r>
              <a:rPr lang="pl-PL" dirty="0"/>
              <a:t> społeczna szkodliwość</a:t>
            </a:r>
          </a:p>
          <a:p>
            <a:r>
              <a:rPr lang="pl-PL" dirty="0"/>
              <a:t> wina</a:t>
            </a:r>
          </a:p>
          <a:p>
            <a:pPr marL="0" indent="0">
              <a:buNone/>
            </a:pPr>
            <a:r>
              <a:rPr lang="pl-PL" dirty="0"/>
              <a:t>Powyższe elementy stanowią jednocześnie przesłanki odpowiedzialności za </a:t>
            </a:r>
            <a:r>
              <a:rPr lang="pl-PL" dirty="0" smtClean="0"/>
              <a:t>przestępstwo i wykroczenie skarbowe.</a:t>
            </a:r>
            <a:endParaRPr lang="pl-PL" dirty="0"/>
          </a:p>
          <a:p>
            <a:endParaRPr lang="pl-PL" dirty="0"/>
          </a:p>
        </p:txBody>
      </p:sp>
    </p:spTree>
    <p:extLst>
      <p:ext uri="{BB962C8B-B14F-4D97-AF65-F5344CB8AC3E}">
        <p14:creationId xmlns:p14="http://schemas.microsoft.com/office/powerpoint/2010/main" val="36632413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354162"/>
          </a:xfrm>
        </p:spPr>
        <p:txBody>
          <a:bodyPr>
            <a:noAutofit/>
          </a:bodyPr>
          <a:lstStyle/>
          <a:p>
            <a:r>
              <a:rPr lang="pl-PL" sz="3600" dirty="0" smtClean="0"/>
              <a:t>Wyłączenie przepisów o niepoczytalności oraz poczytalności ograniczonej w znacznym stopniu</a:t>
            </a:r>
            <a:endParaRPr lang="pl-PL" sz="3600" dirty="0"/>
          </a:p>
        </p:txBody>
      </p:sp>
      <p:sp>
        <p:nvSpPr>
          <p:cNvPr id="3" name="Symbol zastępczy zawartości 2"/>
          <p:cNvSpPr>
            <a:spLocks noGrp="1"/>
          </p:cNvSpPr>
          <p:nvPr>
            <p:ph idx="1"/>
          </p:nvPr>
        </p:nvSpPr>
        <p:spPr>
          <a:xfrm>
            <a:off x="323528" y="1988840"/>
            <a:ext cx="8229600" cy="4320480"/>
          </a:xfrm>
        </p:spPr>
        <p:txBody>
          <a:bodyPr>
            <a:normAutofit fontScale="92500"/>
          </a:bodyPr>
          <a:lstStyle/>
          <a:p>
            <a:pPr marL="0" indent="0">
              <a:buNone/>
            </a:pPr>
            <a:r>
              <a:rPr lang="pl-PL" dirty="0" smtClean="0"/>
              <a:t>Według art</a:t>
            </a:r>
            <a:r>
              <a:rPr lang="pl-PL" dirty="0"/>
              <a:t>. 11 § 4 </a:t>
            </a:r>
            <a:r>
              <a:rPr lang="pl-PL" dirty="0" err="1"/>
              <a:t>k.k.s</a:t>
            </a:r>
            <a:r>
              <a:rPr lang="pl-PL" dirty="0"/>
              <a:t>., jeżeli niepoczytalność lub poczytalność ograniczona wywołana została wprawieniem się sprawcy (</a:t>
            </a:r>
            <a:r>
              <a:rPr lang="pl-PL" dirty="0" smtClean="0"/>
              <a:t>dobrowolnym oraz samodzielnym) </a:t>
            </a:r>
            <a:r>
              <a:rPr lang="pl-PL" dirty="0"/>
              <a:t>w stan nietrzeźwości lub odurzenia, to takiemu sprawcy przypisywana jest pełna poczytalność (</a:t>
            </a:r>
            <a:r>
              <a:rPr lang="pl-PL" dirty="0" smtClean="0"/>
              <a:t>oparta na </a:t>
            </a:r>
            <a:r>
              <a:rPr lang="pl-PL" dirty="0"/>
              <a:t>zasadzie ochrony społecznej, a nie na zasadzie winy), jeżeli tylko sprawca przewidywał lub mógł przewidzieć wyłączenie lub </a:t>
            </a:r>
            <a:r>
              <a:rPr lang="pl-PL" dirty="0" smtClean="0"/>
              <a:t>poważne ograniczenie poczytalności. </a:t>
            </a:r>
            <a:endParaRPr lang="pl-PL" dirty="0"/>
          </a:p>
          <a:p>
            <a:endParaRPr lang="pl-PL" dirty="0"/>
          </a:p>
        </p:txBody>
      </p:sp>
    </p:spTree>
    <p:extLst>
      <p:ext uri="{BB962C8B-B14F-4D97-AF65-F5344CB8AC3E}">
        <p14:creationId xmlns:p14="http://schemas.microsoft.com/office/powerpoint/2010/main" val="13218817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a:bodyPr>
          <a:lstStyle/>
          <a:p>
            <a:pPr marL="0" indent="0">
              <a:buNone/>
            </a:pPr>
            <a:r>
              <a:rPr lang="pl-PL" dirty="0"/>
              <a:t>W praktyce przyjmuje się, że dorosły i w pełni poczytalny człowiek, spożywając alkohol albo używając innego środka odurzającego, ma możność i powinność przewidywania następstw, nie musi tu bowiem zachodzić relacja psychiczna do samego czynu zabronionego, lecz wystarcza relacja między użyciem środka a stanem spowodowanym przez to nadużycie (zob. wyrok SN z 20 maja 1976 r., III KR 75/76, OSNKW 1976, nr 12, poz. 144)</a:t>
            </a:r>
          </a:p>
          <a:p>
            <a:endParaRPr lang="pl-PL" dirty="0"/>
          </a:p>
        </p:txBody>
      </p:sp>
    </p:spTree>
    <p:extLst>
      <p:ext uri="{BB962C8B-B14F-4D97-AF65-F5344CB8AC3E}">
        <p14:creationId xmlns:p14="http://schemas.microsoft.com/office/powerpoint/2010/main" val="272852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C</a:t>
            </a:r>
            <a:r>
              <a:rPr lang="pl-PL" dirty="0" smtClean="0"/>
              <a:t>zyn</a:t>
            </a:r>
            <a:endParaRPr lang="pl-PL" dirty="0"/>
          </a:p>
        </p:txBody>
      </p:sp>
      <p:sp>
        <p:nvSpPr>
          <p:cNvPr id="3" name="Symbol zastępczy zawartości 2"/>
          <p:cNvSpPr>
            <a:spLocks noGrp="1"/>
          </p:cNvSpPr>
          <p:nvPr>
            <p:ph idx="1"/>
          </p:nvPr>
        </p:nvSpPr>
        <p:spPr/>
        <p:txBody>
          <a:bodyPr>
            <a:normAutofit fontScale="77500" lnSpcReduction="20000"/>
          </a:bodyPr>
          <a:lstStyle/>
          <a:p>
            <a:r>
              <a:rPr lang="pl-PL" dirty="0"/>
              <a:t>Czynem w prawie </a:t>
            </a:r>
            <a:r>
              <a:rPr lang="pl-PL" dirty="0" smtClean="0"/>
              <a:t>karnym skarbowym jest </a:t>
            </a:r>
            <a:r>
              <a:rPr lang="pl-PL" dirty="0"/>
              <a:t>fragment zewnętrznego zachowania się człowieka, spójny wewnętrznie i społecznie doniosły w sensie ujemnym. Zależny od wolnej woli, tj. stanowiący wyraz wolnej woli człowieka.</a:t>
            </a:r>
          </a:p>
          <a:p>
            <a:r>
              <a:rPr lang="pl-PL" dirty="0"/>
              <a:t>Czynem nie są:</a:t>
            </a:r>
          </a:p>
          <a:p>
            <a:r>
              <a:rPr lang="pl-PL" dirty="0"/>
              <a:t>zachowanie odruchowe </a:t>
            </a:r>
            <a:r>
              <a:rPr lang="pl-PL" dirty="0" smtClean="0"/>
              <a:t>(bezrefleksyjne</a:t>
            </a:r>
            <a:r>
              <a:rPr lang="pl-PL" dirty="0"/>
              <a:t>)</a:t>
            </a:r>
          </a:p>
          <a:p>
            <a:r>
              <a:rPr lang="pl-PL" dirty="0"/>
              <a:t>zachowanie podjęte na skutek przymusu fizycznego</a:t>
            </a:r>
          </a:p>
          <a:p>
            <a:r>
              <a:rPr lang="pl-PL" dirty="0"/>
              <a:t>zachowanie podjęte w stanie wyłączonej świadomości (napad epileptyczny, sen fizjologiczny)</a:t>
            </a:r>
          </a:p>
          <a:p>
            <a:r>
              <a:rPr lang="pl-PL" dirty="0"/>
              <a:t>zachowanie podjęte w stanie  fizjologicznej niemożności działania (paraliż, utrata przytomności)</a:t>
            </a:r>
          </a:p>
          <a:p>
            <a:r>
              <a:rPr lang="pl-PL" dirty="0"/>
              <a:t>zachowania zautomatyzowane pierwotnie.</a:t>
            </a:r>
          </a:p>
          <a:p>
            <a:endParaRPr lang="pl-PL" dirty="0"/>
          </a:p>
        </p:txBody>
      </p:sp>
    </p:spTree>
    <p:extLst>
      <p:ext uri="{BB962C8B-B14F-4D97-AF65-F5344CB8AC3E}">
        <p14:creationId xmlns:p14="http://schemas.microsoft.com/office/powerpoint/2010/main" val="238008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Czyn zabroniony – ustawowe znamiona</a:t>
            </a:r>
            <a:endParaRPr lang="pl-PL" dirty="0"/>
          </a:p>
        </p:txBody>
      </p:sp>
      <p:sp>
        <p:nvSpPr>
          <p:cNvPr id="3" name="Symbol zastępczy zawartości 2"/>
          <p:cNvSpPr>
            <a:spLocks noGrp="1"/>
          </p:cNvSpPr>
          <p:nvPr>
            <p:ph idx="1"/>
          </p:nvPr>
        </p:nvSpPr>
        <p:spPr/>
        <p:txBody>
          <a:bodyPr>
            <a:normAutofit lnSpcReduction="10000"/>
          </a:bodyPr>
          <a:lstStyle/>
          <a:p>
            <a:r>
              <a:rPr lang="pl-PL" dirty="0"/>
              <a:t>Zgodnie z art.  </a:t>
            </a:r>
            <a:r>
              <a:rPr lang="pl-PL" dirty="0" smtClean="0"/>
              <a:t>53 § 1  </a:t>
            </a:r>
            <a:r>
              <a:rPr lang="pl-PL" dirty="0" err="1" smtClean="0"/>
              <a:t>k.k.s</a:t>
            </a:r>
            <a:r>
              <a:rPr lang="pl-PL" dirty="0" smtClean="0"/>
              <a:t>.  </a:t>
            </a:r>
            <a:r>
              <a:rPr lang="pl-PL" dirty="0"/>
              <a:t>czynem zabronionym jest zachowanie się człowieka o znamionach określonych w </a:t>
            </a:r>
            <a:r>
              <a:rPr lang="pl-PL" dirty="0" smtClean="0"/>
              <a:t>kodeksie. </a:t>
            </a:r>
            <a:endParaRPr lang="pl-PL" dirty="0"/>
          </a:p>
          <a:p>
            <a:r>
              <a:rPr lang="pl-PL" dirty="0"/>
              <a:t>Ustawowymi znamionami nazywamy cechy abstrakcyjnego obrazu zachowania się zawartego w dyspozycji przepisu części szczególnej. Elementy treściowe tego wzorca zabronionego zachowania się tworzą typ czynu zabronionego. </a:t>
            </a:r>
          </a:p>
          <a:p>
            <a:endParaRPr lang="pl-PL" dirty="0"/>
          </a:p>
        </p:txBody>
      </p:sp>
    </p:spTree>
    <p:extLst>
      <p:ext uri="{BB962C8B-B14F-4D97-AF65-F5344CB8AC3E}">
        <p14:creationId xmlns:p14="http://schemas.microsoft.com/office/powerpoint/2010/main" val="210411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Ustawowe znamiona (podział logiczny)</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a:t> </a:t>
            </a:r>
            <a:r>
              <a:rPr lang="pl-PL" b="1" dirty="0"/>
              <a:t>znamiona potoczne </a:t>
            </a:r>
            <a:r>
              <a:rPr lang="pl-PL" dirty="0"/>
              <a:t>– używane w tym samym znaczeniu, w jakim są one używane w języku potocznym,</a:t>
            </a:r>
          </a:p>
          <a:p>
            <a:r>
              <a:rPr lang="pl-PL" dirty="0"/>
              <a:t> </a:t>
            </a:r>
            <a:r>
              <a:rPr lang="pl-PL" b="1" dirty="0"/>
              <a:t>znamiona odsyłające </a:t>
            </a:r>
            <a:r>
              <a:rPr lang="pl-PL" dirty="0"/>
              <a:t>– odwołują się do terminologii używanej w wyspecjalizowanych dziedzinach wiedzy, np. „instytucja państwowa”, </a:t>
            </a:r>
            <a:r>
              <a:rPr lang="pl-PL" dirty="0" smtClean="0"/>
              <a:t>„podatek, „akcyza”, „minimalne wynagrodzenie”. </a:t>
            </a:r>
            <a:r>
              <a:rPr lang="pl-PL" dirty="0"/>
              <a:t>Do znamion odsyłających należą znamiona normatywne, które czerpią swój sens z rozstrzygnięć zawartych w odpowiednich przepisach, np. </a:t>
            </a:r>
            <a:r>
              <a:rPr lang="pl-PL" dirty="0" smtClean="0"/>
              <a:t>„bez </a:t>
            </a:r>
            <a:r>
              <a:rPr lang="pl-PL" dirty="0"/>
              <a:t>wymaganego </a:t>
            </a:r>
            <a:r>
              <a:rPr lang="pl-PL" dirty="0" smtClean="0"/>
              <a:t>zezwolenia” oraz </a:t>
            </a:r>
            <a:r>
              <a:rPr lang="pl-PL" dirty="0"/>
              <a:t>definicje legalne, np. „dokument”, </a:t>
            </a:r>
            <a:r>
              <a:rPr lang="pl-PL" dirty="0" smtClean="0"/>
              <a:t>„żołnierz”  </a:t>
            </a:r>
            <a:r>
              <a:rPr lang="pl-PL" dirty="0"/>
              <a:t>– patrz słowniczek wyrażeń ustawowych art. </a:t>
            </a:r>
            <a:r>
              <a:rPr lang="pl-PL" dirty="0" smtClean="0"/>
              <a:t>53 </a:t>
            </a:r>
            <a:r>
              <a:rPr lang="pl-PL" dirty="0" err="1" smtClean="0"/>
              <a:t>k.k.s</a:t>
            </a:r>
            <a:r>
              <a:rPr lang="pl-PL" dirty="0" smtClean="0"/>
              <a:t>.).</a:t>
            </a:r>
            <a:endParaRPr lang="pl-PL" dirty="0"/>
          </a:p>
          <a:p>
            <a:endParaRPr lang="pl-PL" dirty="0"/>
          </a:p>
        </p:txBody>
      </p:sp>
    </p:spTree>
    <p:extLst>
      <p:ext uri="{BB962C8B-B14F-4D97-AF65-F5344CB8AC3E}">
        <p14:creationId xmlns:p14="http://schemas.microsoft.com/office/powerpoint/2010/main" val="560489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548680"/>
            <a:ext cx="8229600" cy="5832648"/>
          </a:xfrm>
        </p:spPr>
        <p:txBody>
          <a:bodyPr>
            <a:normAutofit/>
          </a:bodyPr>
          <a:lstStyle/>
          <a:p>
            <a:r>
              <a:rPr lang="pl-PL" dirty="0"/>
              <a:t> </a:t>
            </a:r>
            <a:r>
              <a:rPr lang="pl-PL" b="1" dirty="0"/>
              <a:t>znamiona pozytywne </a:t>
            </a:r>
            <a:r>
              <a:rPr lang="pl-PL" dirty="0"/>
              <a:t>– znamiona, które ma posiadać konkretny czyn, aby był zgodny z opisem, </a:t>
            </a:r>
          </a:p>
          <a:p>
            <a:r>
              <a:rPr lang="pl-PL" dirty="0"/>
              <a:t> </a:t>
            </a:r>
            <a:r>
              <a:rPr lang="pl-PL" b="1" dirty="0"/>
              <a:t>znamiona negatywne </a:t>
            </a:r>
            <a:r>
              <a:rPr lang="pl-PL" dirty="0"/>
              <a:t>– brak pewnych cech w realizowanym czynie decyduje o jego zgodności z typem czynu zabronionego, np. „bez wymaganego zezwolenia”, „wbrew uprawnieniu”. </a:t>
            </a:r>
          </a:p>
          <a:p>
            <a:pPr marL="0" indent="0">
              <a:buNone/>
            </a:pPr>
            <a:r>
              <a:rPr lang="pl-PL" dirty="0"/>
              <a:t>Niektórzy autorzy zaliczają do znamion negatywnych brak okoliczności wyłączających bezprawność czynu.</a:t>
            </a:r>
          </a:p>
          <a:p>
            <a:endParaRPr lang="pl-PL" dirty="0"/>
          </a:p>
        </p:txBody>
      </p:sp>
    </p:spTree>
    <p:extLst>
      <p:ext uri="{BB962C8B-B14F-4D97-AF65-F5344CB8AC3E}">
        <p14:creationId xmlns:p14="http://schemas.microsoft.com/office/powerpoint/2010/main" val="222408288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4251</Words>
  <Application>Microsoft Office PowerPoint</Application>
  <PresentationFormat>Pokaz na ekranie (4:3)</PresentationFormat>
  <Paragraphs>217</Paragraphs>
  <Slides>51</Slides>
  <Notes>0</Notes>
  <HiddenSlides>0</HiddenSlides>
  <MMClips>0</MMClips>
  <ScaleCrop>false</ScaleCrop>
  <HeadingPairs>
    <vt:vector size="4" baseType="variant">
      <vt:variant>
        <vt:lpstr>Motyw</vt:lpstr>
      </vt:variant>
      <vt:variant>
        <vt:i4>1</vt:i4>
      </vt:variant>
      <vt:variant>
        <vt:lpstr>Tytuły slajdów</vt:lpstr>
      </vt:variant>
      <vt:variant>
        <vt:i4>51</vt:i4>
      </vt:variant>
    </vt:vector>
  </HeadingPairs>
  <TitlesOfParts>
    <vt:vector size="52" baseType="lpstr">
      <vt:lpstr>Motyw pakietu Office</vt:lpstr>
      <vt:lpstr>Prezentacja programu PowerPoint</vt:lpstr>
      <vt:lpstr>Definicja ustawowa przestępstwa i wykroczenia skarbowego</vt:lpstr>
      <vt:lpstr> Definicja przestępstwa skarbowego </vt:lpstr>
      <vt:lpstr>Definicja wykroczenia</vt:lpstr>
      <vt:lpstr>Elementy strukturalne pojęcia przestępstwa i wykroczenia skarbowego</vt:lpstr>
      <vt:lpstr>Czyn</vt:lpstr>
      <vt:lpstr>Czyn zabroniony – ustawowe znamiona</vt:lpstr>
      <vt:lpstr>Ustawowe znamiona (podział logiczny)</vt:lpstr>
      <vt:lpstr>Prezentacja programu PowerPoint</vt:lpstr>
      <vt:lpstr>Prezentacja programu PowerPoint</vt:lpstr>
      <vt:lpstr>Prezentacja programu PowerPoint</vt:lpstr>
      <vt:lpstr>Prezentacja programu PowerPoint</vt:lpstr>
      <vt:lpstr>Podział strukturalny znamion czynu zabronionego („co musi” zawierać opis typu czynu zabronionego, aby był kompletny)</vt:lpstr>
      <vt:lpstr>Przedmiot</vt:lpstr>
      <vt:lpstr>Strona przedmiotowa</vt:lpstr>
      <vt:lpstr>Podmiot</vt:lpstr>
      <vt:lpstr>Odpowiedzialność nieletnich</vt:lpstr>
      <vt:lpstr>Strona podmiotowa</vt:lpstr>
      <vt:lpstr>Umyślność</vt:lpstr>
      <vt:lpstr>Nieumyślność</vt:lpstr>
      <vt:lpstr>Bezprawność</vt:lpstr>
      <vt:lpstr>Prezentacja programu PowerPoint</vt:lpstr>
      <vt:lpstr>Kontratypy</vt:lpstr>
      <vt:lpstr>Prezentacja programu PowerPoint</vt:lpstr>
      <vt:lpstr>Społeczna szkodliwość </vt:lpstr>
      <vt:lpstr>Prezentacja programu PowerPoint</vt:lpstr>
      <vt:lpstr>Prezentacja programu PowerPoint</vt:lpstr>
      <vt:lpstr>Wina </vt:lpstr>
      <vt:lpstr>Teorie winy</vt:lpstr>
      <vt:lpstr>Teorie psychologiczne</vt:lpstr>
      <vt:lpstr>Przykłady teorii psychologicznych</vt:lpstr>
      <vt:lpstr>Teorie normatywne</vt:lpstr>
      <vt:lpstr>Prezentacja programu PowerPoint</vt:lpstr>
      <vt:lpstr>Prezentacja programu PowerPoint</vt:lpstr>
      <vt:lpstr>Okoliczności wyłączające winę </vt:lpstr>
      <vt:lpstr>Błąd</vt:lpstr>
      <vt:lpstr>Błąd co do prawa</vt:lpstr>
      <vt:lpstr>Prezentacja programu PowerPoint</vt:lpstr>
      <vt:lpstr>Błąd co faktu</vt:lpstr>
      <vt:lpstr>Prezentacja programu PowerPoint</vt:lpstr>
      <vt:lpstr>Błąd co do kontratypu</vt:lpstr>
      <vt:lpstr>Nieletniość</vt:lpstr>
      <vt:lpstr>Prezentacja programu PowerPoint</vt:lpstr>
      <vt:lpstr>Prezentacja programu PowerPoint</vt:lpstr>
      <vt:lpstr>Niepoczytalność </vt:lpstr>
      <vt:lpstr>Prezentacja programu PowerPoint</vt:lpstr>
      <vt:lpstr>Prezentacja programu PowerPoint</vt:lpstr>
      <vt:lpstr>Poczytalność ograniczona w znacznym stopniu</vt:lpstr>
      <vt:lpstr>Prezentacja programu PowerPoint</vt:lpstr>
      <vt:lpstr>Wyłączenie przepisów o niepoczytalności oraz poczytalności ograniczonej w znacznym stopniu</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Kasia</dc:creator>
  <cp:lastModifiedBy>Kasia</cp:lastModifiedBy>
  <cp:revision>29</cp:revision>
  <dcterms:created xsi:type="dcterms:W3CDTF">2015-04-09T16:48:44Z</dcterms:created>
  <dcterms:modified xsi:type="dcterms:W3CDTF">2015-04-11T08:30:40Z</dcterms:modified>
</cp:coreProperties>
</file>