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1"/>
  </p:notesMasterIdLst>
  <p:sldIdLst>
    <p:sldId id="279" r:id="rId3"/>
    <p:sldId id="280" r:id="rId4"/>
    <p:sldId id="291" r:id="rId5"/>
    <p:sldId id="282" r:id="rId6"/>
    <p:sldId id="283" r:id="rId7"/>
    <p:sldId id="284" r:id="rId8"/>
    <p:sldId id="285" r:id="rId9"/>
    <p:sldId id="286" r:id="rId10"/>
    <p:sldId id="257" r:id="rId11"/>
    <p:sldId id="287" r:id="rId12"/>
    <p:sldId id="259" r:id="rId13"/>
    <p:sldId id="288" r:id="rId14"/>
    <p:sldId id="261" r:id="rId15"/>
    <p:sldId id="264" r:id="rId16"/>
    <p:sldId id="262" r:id="rId17"/>
    <p:sldId id="276" r:id="rId18"/>
    <p:sldId id="265" r:id="rId19"/>
    <p:sldId id="267" r:id="rId20"/>
    <p:sldId id="268" r:id="rId21"/>
    <p:sldId id="277" r:id="rId22"/>
    <p:sldId id="269" r:id="rId23"/>
    <p:sldId id="270" r:id="rId24"/>
    <p:sldId id="272" r:id="rId25"/>
    <p:sldId id="273" r:id="rId26"/>
    <p:sldId id="293" r:id="rId27"/>
    <p:sldId id="294" r:id="rId28"/>
    <p:sldId id="278" r:id="rId29"/>
    <p:sldId id="275" r:id="rId30"/>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05" autoAdjust="0"/>
  </p:normalViewPr>
  <p:slideViewPr>
    <p:cSldViewPr>
      <p:cViewPr>
        <p:scale>
          <a:sx n="50" d="100"/>
          <a:sy n="50" d="100"/>
        </p:scale>
        <p:origin x="-1190"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DFEDFA-A2F2-43D1-A99D-B9F0456171B4}" type="datetimeFigureOut">
              <a:rPr lang="pl-PL" smtClean="0"/>
              <a:t>2015-05-29</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526F67-F8FF-4603-82C5-5179D82C50AA}" type="slidenum">
              <a:rPr lang="pl-PL" smtClean="0"/>
              <a:t>‹#›</a:t>
            </a:fld>
            <a:endParaRPr lang="pl-PL"/>
          </a:p>
        </p:txBody>
      </p:sp>
    </p:spTree>
    <p:extLst>
      <p:ext uri="{BB962C8B-B14F-4D97-AF65-F5344CB8AC3E}">
        <p14:creationId xmlns:p14="http://schemas.microsoft.com/office/powerpoint/2010/main" val="2761378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D8526F67-F8FF-4603-82C5-5179D82C50AA}" type="slidenum">
              <a:rPr lang="pl-PL" smtClean="0"/>
              <a:t>9</a:t>
            </a:fld>
            <a:endParaRPr lang="pl-PL"/>
          </a:p>
        </p:txBody>
      </p:sp>
    </p:spTree>
    <p:extLst>
      <p:ext uri="{BB962C8B-B14F-4D97-AF65-F5344CB8AC3E}">
        <p14:creationId xmlns:p14="http://schemas.microsoft.com/office/powerpoint/2010/main" val="2912766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A59F47CB-E4A5-4C23-9FCB-761518A206BE}" type="datetimeFigureOut">
              <a:rPr lang="pl-PL" smtClean="0"/>
              <a:pPr/>
              <a:t>2015-05-29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984D3FA-19C4-4753-8B75-13059C5DAA79}"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A59F47CB-E4A5-4C23-9FCB-761518A206BE}" type="datetimeFigureOut">
              <a:rPr lang="pl-PL" smtClean="0"/>
              <a:pPr/>
              <a:t>2015-05-29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984D3FA-19C4-4753-8B75-13059C5DAA79}"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A59F47CB-E4A5-4C23-9FCB-761518A206BE}" type="datetimeFigureOut">
              <a:rPr lang="pl-PL" smtClean="0"/>
              <a:pPr/>
              <a:t>2015-05-29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984D3FA-19C4-4753-8B75-13059C5DAA79}" type="slidenum">
              <a:rPr lang="pl-PL" smtClean="0"/>
              <a:pPr/>
              <a:t>‹#›</a:t>
            </a:fld>
            <a:endParaRPr lang="pl-P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4817B06A-F3ED-48CC-92B2-94228C6EB513}" type="datetimeFigureOut">
              <a:rPr lang="pl-PL" smtClean="0">
                <a:solidFill>
                  <a:prstClr val="black">
                    <a:tint val="75000"/>
                  </a:prstClr>
                </a:solidFill>
              </a:rPr>
              <a:pPr/>
              <a:t>2015-05-29</a:t>
            </a:fld>
            <a:endParaRPr lang="pl-PL">
              <a:solidFill>
                <a:prstClr val="black">
                  <a:tint val="75000"/>
                </a:prstClr>
              </a:solidFill>
            </a:endParaRPr>
          </a:p>
        </p:txBody>
      </p:sp>
      <p:sp>
        <p:nvSpPr>
          <p:cNvPr id="5" name="Symbol zastępczy stopki 4"/>
          <p:cNvSpPr>
            <a:spLocks noGrp="1"/>
          </p:cNvSpPr>
          <p:nvPr>
            <p:ph type="ftr" sz="quarter" idx="11"/>
          </p:nvPr>
        </p:nvSpPr>
        <p:spPr/>
        <p:txBody>
          <a:bodyPr/>
          <a:lstStyle/>
          <a:p>
            <a:endParaRPr lang="pl-PL">
              <a:solidFill>
                <a:prstClr val="black">
                  <a:tint val="75000"/>
                </a:prstClr>
              </a:solidFill>
            </a:endParaRPr>
          </a:p>
        </p:txBody>
      </p:sp>
      <p:sp>
        <p:nvSpPr>
          <p:cNvPr id="6" name="Symbol zastępczy numeru slajdu 5"/>
          <p:cNvSpPr>
            <a:spLocks noGrp="1"/>
          </p:cNvSpPr>
          <p:nvPr>
            <p:ph type="sldNum" sz="quarter" idx="12"/>
          </p:nvPr>
        </p:nvSpPr>
        <p:spPr/>
        <p:txBody>
          <a:bodyPr/>
          <a:lstStyle/>
          <a:p>
            <a:fld id="{8B21E51E-9CC1-44B5-B478-1491F164E677}"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309392613"/>
      </p:ext>
    </p:extLst>
  </p:cSld>
  <p:clrMapOvr>
    <a:masterClrMapping/>
  </p:clrMapOvr>
  <p:transition spd="slow">
    <p:push dir="u"/>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4817B06A-F3ED-48CC-92B2-94228C6EB513}" type="datetimeFigureOut">
              <a:rPr lang="pl-PL" smtClean="0">
                <a:solidFill>
                  <a:prstClr val="black">
                    <a:tint val="75000"/>
                  </a:prstClr>
                </a:solidFill>
              </a:rPr>
              <a:pPr/>
              <a:t>2015-05-29</a:t>
            </a:fld>
            <a:endParaRPr lang="pl-PL">
              <a:solidFill>
                <a:prstClr val="black">
                  <a:tint val="75000"/>
                </a:prstClr>
              </a:solidFill>
            </a:endParaRPr>
          </a:p>
        </p:txBody>
      </p:sp>
      <p:sp>
        <p:nvSpPr>
          <p:cNvPr id="5" name="Symbol zastępczy stopki 4"/>
          <p:cNvSpPr>
            <a:spLocks noGrp="1"/>
          </p:cNvSpPr>
          <p:nvPr>
            <p:ph type="ftr" sz="quarter" idx="11"/>
          </p:nvPr>
        </p:nvSpPr>
        <p:spPr/>
        <p:txBody>
          <a:bodyPr/>
          <a:lstStyle/>
          <a:p>
            <a:endParaRPr lang="pl-PL">
              <a:solidFill>
                <a:prstClr val="black">
                  <a:tint val="75000"/>
                </a:prstClr>
              </a:solidFill>
            </a:endParaRPr>
          </a:p>
        </p:txBody>
      </p:sp>
      <p:sp>
        <p:nvSpPr>
          <p:cNvPr id="6" name="Symbol zastępczy numeru slajdu 5"/>
          <p:cNvSpPr>
            <a:spLocks noGrp="1"/>
          </p:cNvSpPr>
          <p:nvPr>
            <p:ph type="sldNum" sz="quarter" idx="12"/>
          </p:nvPr>
        </p:nvSpPr>
        <p:spPr/>
        <p:txBody>
          <a:bodyPr/>
          <a:lstStyle/>
          <a:p>
            <a:fld id="{8B21E51E-9CC1-44B5-B478-1491F164E677}"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1885054186"/>
      </p:ext>
    </p:extLst>
  </p:cSld>
  <p:clrMapOvr>
    <a:masterClrMapping/>
  </p:clrMapOvr>
  <p:transition spd="slow">
    <p:push dir="u"/>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4817B06A-F3ED-48CC-92B2-94228C6EB513}" type="datetimeFigureOut">
              <a:rPr lang="pl-PL" smtClean="0">
                <a:solidFill>
                  <a:prstClr val="black">
                    <a:tint val="75000"/>
                  </a:prstClr>
                </a:solidFill>
              </a:rPr>
              <a:pPr/>
              <a:t>2015-05-29</a:t>
            </a:fld>
            <a:endParaRPr lang="pl-PL">
              <a:solidFill>
                <a:prstClr val="black">
                  <a:tint val="75000"/>
                </a:prstClr>
              </a:solidFill>
            </a:endParaRPr>
          </a:p>
        </p:txBody>
      </p:sp>
      <p:sp>
        <p:nvSpPr>
          <p:cNvPr id="5" name="Symbol zastępczy stopki 4"/>
          <p:cNvSpPr>
            <a:spLocks noGrp="1"/>
          </p:cNvSpPr>
          <p:nvPr>
            <p:ph type="ftr" sz="quarter" idx="11"/>
          </p:nvPr>
        </p:nvSpPr>
        <p:spPr/>
        <p:txBody>
          <a:bodyPr/>
          <a:lstStyle/>
          <a:p>
            <a:endParaRPr lang="pl-PL">
              <a:solidFill>
                <a:prstClr val="black">
                  <a:tint val="75000"/>
                </a:prstClr>
              </a:solidFill>
            </a:endParaRPr>
          </a:p>
        </p:txBody>
      </p:sp>
      <p:sp>
        <p:nvSpPr>
          <p:cNvPr id="6" name="Symbol zastępczy numeru slajdu 5"/>
          <p:cNvSpPr>
            <a:spLocks noGrp="1"/>
          </p:cNvSpPr>
          <p:nvPr>
            <p:ph type="sldNum" sz="quarter" idx="12"/>
          </p:nvPr>
        </p:nvSpPr>
        <p:spPr/>
        <p:txBody>
          <a:bodyPr/>
          <a:lstStyle/>
          <a:p>
            <a:fld id="{8B21E51E-9CC1-44B5-B478-1491F164E677}"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549465564"/>
      </p:ext>
    </p:extLst>
  </p:cSld>
  <p:clrMapOvr>
    <a:masterClrMapping/>
  </p:clrMapOvr>
  <p:transition spd="slow">
    <p:push dir="u"/>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4817B06A-F3ED-48CC-92B2-94228C6EB513}" type="datetimeFigureOut">
              <a:rPr lang="pl-PL" smtClean="0">
                <a:solidFill>
                  <a:prstClr val="black">
                    <a:tint val="75000"/>
                  </a:prstClr>
                </a:solidFill>
              </a:rPr>
              <a:pPr/>
              <a:t>2015-05-29</a:t>
            </a:fld>
            <a:endParaRPr lang="pl-PL">
              <a:solidFill>
                <a:prstClr val="black">
                  <a:tint val="75000"/>
                </a:prstClr>
              </a:solidFill>
            </a:endParaRPr>
          </a:p>
        </p:txBody>
      </p:sp>
      <p:sp>
        <p:nvSpPr>
          <p:cNvPr id="6" name="Symbol zastępczy stopki 5"/>
          <p:cNvSpPr>
            <a:spLocks noGrp="1"/>
          </p:cNvSpPr>
          <p:nvPr>
            <p:ph type="ftr" sz="quarter" idx="11"/>
          </p:nvPr>
        </p:nvSpPr>
        <p:spPr/>
        <p:txBody>
          <a:bodyPr/>
          <a:lstStyle/>
          <a:p>
            <a:endParaRPr lang="pl-PL">
              <a:solidFill>
                <a:prstClr val="black">
                  <a:tint val="75000"/>
                </a:prstClr>
              </a:solidFill>
            </a:endParaRPr>
          </a:p>
        </p:txBody>
      </p:sp>
      <p:sp>
        <p:nvSpPr>
          <p:cNvPr id="7" name="Symbol zastępczy numeru slajdu 6"/>
          <p:cNvSpPr>
            <a:spLocks noGrp="1"/>
          </p:cNvSpPr>
          <p:nvPr>
            <p:ph type="sldNum" sz="quarter" idx="12"/>
          </p:nvPr>
        </p:nvSpPr>
        <p:spPr/>
        <p:txBody>
          <a:bodyPr/>
          <a:lstStyle/>
          <a:p>
            <a:fld id="{8B21E51E-9CC1-44B5-B478-1491F164E677}"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78870908"/>
      </p:ext>
    </p:extLst>
  </p:cSld>
  <p:clrMapOvr>
    <a:masterClrMapping/>
  </p:clrMapOvr>
  <p:transition spd="slow">
    <p:push dir="u"/>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4817B06A-F3ED-48CC-92B2-94228C6EB513}" type="datetimeFigureOut">
              <a:rPr lang="pl-PL" smtClean="0">
                <a:solidFill>
                  <a:prstClr val="black">
                    <a:tint val="75000"/>
                  </a:prstClr>
                </a:solidFill>
              </a:rPr>
              <a:pPr/>
              <a:t>2015-05-29</a:t>
            </a:fld>
            <a:endParaRPr lang="pl-PL">
              <a:solidFill>
                <a:prstClr val="black">
                  <a:tint val="75000"/>
                </a:prstClr>
              </a:solidFill>
            </a:endParaRPr>
          </a:p>
        </p:txBody>
      </p:sp>
      <p:sp>
        <p:nvSpPr>
          <p:cNvPr id="8" name="Symbol zastępczy stopki 7"/>
          <p:cNvSpPr>
            <a:spLocks noGrp="1"/>
          </p:cNvSpPr>
          <p:nvPr>
            <p:ph type="ftr" sz="quarter" idx="11"/>
          </p:nvPr>
        </p:nvSpPr>
        <p:spPr/>
        <p:txBody>
          <a:bodyPr/>
          <a:lstStyle/>
          <a:p>
            <a:endParaRPr lang="pl-PL">
              <a:solidFill>
                <a:prstClr val="black">
                  <a:tint val="75000"/>
                </a:prstClr>
              </a:solidFill>
            </a:endParaRPr>
          </a:p>
        </p:txBody>
      </p:sp>
      <p:sp>
        <p:nvSpPr>
          <p:cNvPr id="9" name="Symbol zastępczy numeru slajdu 8"/>
          <p:cNvSpPr>
            <a:spLocks noGrp="1"/>
          </p:cNvSpPr>
          <p:nvPr>
            <p:ph type="sldNum" sz="quarter" idx="12"/>
          </p:nvPr>
        </p:nvSpPr>
        <p:spPr/>
        <p:txBody>
          <a:bodyPr/>
          <a:lstStyle/>
          <a:p>
            <a:fld id="{8B21E51E-9CC1-44B5-B478-1491F164E677}"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3334566143"/>
      </p:ext>
    </p:extLst>
  </p:cSld>
  <p:clrMapOvr>
    <a:masterClrMapping/>
  </p:clrMapOvr>
  <p:transition spd="slow">
    <p:push dir="u"/>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4817B06A-F3ED-48CC-92B2-94228C6EB513}" type="datetimeFigureOut">
              <a:rPr lang="pl-PL" smtClean="0">
                <a:solidFill>
                  <a:prstClr val="black">
                    <a:tint val="75000"/>
                  </a:prstClr>
                </a:solidFill>
              </a:rPr>
              <a:pPr/>
              <a:t>2015-05-29</a:t>
            </a:fld>
            <a:endParaRPr lang="pl-PL">
              <a:solidFill>
                <a:prstClr val="black">
                  <a:tint val="75000"/>
                </a:prstClr>
              </a:solidFill>
            </a:endParaRPr>
          </a:p>
        </p:txBody>
      </p:sp>
      <p:sp>
        <p:nvSpPr>
          <p:cNvPr id="4" name="Symbol zastępczy stopki 3"/>
          <p:cNvSpPr>
            <a:spLocks noGrp="1"/>
          </p:cNvSpPr>
          <p:nvPr>
            <p:ph type="ftr" sz="quarter" idx="11"/>
          </p:nvPr>
        </p:nvSpPr>
        <p:spPr/>
        <p:txBody>
          <a:bodyPr/>
          <a:lstStyle/>
          <a:p>
            <a:endParaRPr lang="pl-PL">
              <a:solidFill>
                <a:prstClr val="black">
                  <a:tint val="75000"/>
                </a:prstClr>
              </a:solidFill>
            </a:endParaRPr>
          </a:p>
        </p:txBody>
      </p:sp>
      <p:sp>
        <p:nvSpPr>
          <p:cNvPr id="5" name="Symbol zastępczy numeru slajdu 4"/>
          <p:cNvSpPr>
            <a:spLocks noGrp="1"/>
          </p:cNvSpPr>
          <p:nvPr>
            <p:ph type="sldNum" sz="quarter" idx="12"/>
          </p:nvPr>
        </p:nvSpPr>
        <p:spPr/>
        <p:txBody>
          <a:bodyPr/>
          <a:lstStyle/>
          <a:p>
            <a:fld id="{8B21E51E-9CC1-44B5-B478-1491F164E677}"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1937587208"/>
      </p:ext>
    </p:extLst>
  </p:cSld>
  <p:clrMapOvr>
    <a:masterClrMapping/>
  </p:clrMapOvr>
  <p:transition spd="slow">
    <p:push dir="u"/>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4817B06A-F3ED-48CC-92B2-94228C6EB513}" type="datetimeFigureOut">
              <a:rPr lang="pl-PL" smtClean="0">
                <a:solidFill>
                  <a:prstClr val="black">
                    <a:tint val="75000"/>
                  </a:prstClr>
                </a:solidFill>
              </a:rPr>
              <a:pPr/>
              <a:t>2015-05-29</a:t>
            </a:fld>
            <a:endParaRPr lang="pl-PL">
              <a:solidFill>
                <a:prstClr val="black">
                  <a:tint val="75000"/>
                </a:prstClr>
              </a:solidFill>
            </a:endParaRPr>
          </a:p>
        </p:txBody>
      </p:sp>
      <p:sp>
        <p:nvSpPr>
          <p:cNvPr id="3" name="Symbol zastępczy stopki 2"/>
          <p:cNvSpPr>
            <a:spLocks noGrp="1"/>
          </p:cNvSpPr>
          <p:nvPr>
            <p:ph type="ftr" sz="quarter" idx="11"/>
          </p:nvPr>
        </p:nvSpPr>
        <p:spPr/>
        <p:txBody>
          <a:bodyPr/>
          <a:lstStyle/>
          <a:p>
            <a:endParaRPr lang="pl-PL">
              <a:solidFill>
                <a:prstClr val="black">
                  <a:tint val="75000"/>
                </a:prstClr>
              </a:solidFill>
            </a:endParaRPr>
          </a:p>
        </p:txBody>
      </p:sp>
      <p:sp>
        <p:nvSpPr>
          <p:cNvPr id="4" name="Symbol zastępczy numeru slajdu 3"/>
          <p:cNvSpPr>
            <a:spLocks noGrp="1"/>
          </p:cNvSpPr>
          <p:nvPr>
            <p:ph type="sldNum" sz="quarter" idx="12"/>
          </p:nvPr>
        </p:nvSpPr>
        <p:spPr/>
        <p:txBody>
          <a:bodyPr/>
          <a:lstStyle/>
          <a:p>
            <a:fld id="{8B21E51E-9CC1-44B5-B478-1491F164E677}"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3129190816"/>
      </p:ext>
    </p:extLst>
  </p:cSld>
  <p:clrMapOvr>
    <a:masterClrMapping/>
  </p:clrMapOvr>
  <p:transition spd="slow">
    <p:push dir="u"/>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4817B06A-F3ED-48CC-92B2-94228C6EB513}" type="datetimeFigureOut">
              <a:rPr lang="pl-PL" smtClean="0">
                <a:solidFill>
                  <a:prstClr val="black">
                    <a:tint val="75000"/>
                  </a:prstClr>
                </a:solidFill>
              </a:rPr>
              <a:pPr/>
              <a:t>2015-05-29</a:t>
            </a:fld>
            <a:endParaRPr lang="pl-PL">
              <a:solidFill>
                <a:prstClr val="black">
                  <a:tint val="75000"/>
                </a:prstClr>
              </a:solidFill>
            </a:endParaRPr>
          </a:p>
        </p:txBody>
      </p:sp>
      <p:sp>
        <p:nvSpPr>
          <p:cNvPr id="6" name="Symbol zastępczy stopki 5"/>
          <p:cNvSpPr>
            <a:spLocks noGrp="1"/>
          </p:cNvSpPr>
          <p:nvPr>
            <p:ph type="ftr" sz="quarter" idx="11"/>
          </p:nvPr>
        </p:nvSpPr>
        <p:spPr/>
        <p:txBody>
          <a:bodyPr/>
          <a:lstStyle/>
          <a:p>
            <a:endParaRPr lang="pl-PL">
              <a:solidFill>
                <a:prstClr val="black">
                  <a:tint val="75000"/>
                </a:prstClr>
              </a:solidFill>
            </a:endParaRPr>
          </a:p>
        </p:txBody>
      </p:sp>
      <p:sp>
        <p:nvSpPr>
          <p:cNvPr id="7" name="Symbol zastępczy numeru slajdu 6"/>
          <p:cNvSpPr>
            <a:spLocks noGrp="1"/>
          </p:cNvSpPr>
          <p:nvPr>
            <p:ph type="sldNum" sz="quarter" idx="12"/>
          </p:nvPr>
        </p:nvSpPr>
        <p:spPr/>
        <p:txBody>
          <a:bodyPr/>
          <a:lstStyle/>
          <a:p>
            <a:fld id="{8B21E51E-9CC1-44B5-B478-1491F164E677}"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2111562348"/>
      </p:ext>
    </p:extLst>
  </p:cSld>
  <p:clrMapOvr>
    <a:masterClrMapping/>
  </p:clrMapOvr>
  <p:transition spd="slow">
    <p:push dir="u"/>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A59F47CB-E4A5-4C23-9FCB-761518A206BE}" type="datetimeFigureOut">
              <a:rPr lang="pl-PL" smtClean="0"/>
              <a:pPr/>
              <a:t>2015-05-29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984D3FA-19C4-4753-8B75-13059C5DAA79}" type="slidenum">
              <a:rPr lang="pl-PL" smtClean="0"/>
              <a:pPr/>
              <a:t>‹#›</a:t>
            </a:fld>
            <a:endParaRPr lang="pl-PL"/>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4817B06A-F3ED-48CC-92B2-94228C6EB513}" type="datetimeFigureOut">
              <a:rPr lang="pl-PL" smtClean="0">
                <a:solidFill>
                  <a:prstClr val="black">
                    <a:tint val="75000"/>
                  </a:prstClr>
                </a:solidFill>
              </a:rPr>
              <a:pPr/>
              <a:t>2015-05-29</a:t>
            </a:fld>
            <a:endParaRPr lang="pl-PL">
              <a:solidFill>
                <a:prstClr val="black">
                  <a:tint val="75000"/>
                </a:prstClr>
              </a:solidFill>
            </a:endParaRPr>
          </a:p>
        </p:txBody>
      </p:sp>
      <p:sp>
        <p:nvSpPr>
          <p:cNvPr id="6" name="Symbol zastępczy stopki 5"/>
          <p:cNvSpPr>
            <a:spLocks noGrp="1"/>
          </p:cNvSpPr>
          <p:nvPr>
            <p:ph type="ftr" sz="quarter" idx="11"/>
          </p:nvPr>
        </p:nvSpPr>
        <p:spPr/>
        <p:txBody>
          <a:bodyPr/>
          <a:lstStyle/>
          <a:p>
            <a:endParaRPr lang="pl-PL">
              <a:solidFill>
                <a:prstClr val="black">
                  <a:tint val="75000"/>
                </a:prstClr>
              </a:solidFill>
            </a:endParaRPr>
          </a:p>
        </p:txBody>
      </p:sp>
      <p:sp>
        <p:nvSpPr>
          <p:cNvPr id="7" name="Symbol zastępczy numeru slajdu 6"/>
          <p:cNvSpPr>
            <a:spLocks noGrp="1"/>
          </p:cNvSpPr>
          <p:nvPr>
            <p:ph type="sldNum" sz="quarter" idx="12"/>
          </p:nvPr>
        </p:nvSpPr>
        <p:spPr/>
        <p:txBody>
          <a:bodyPr/>
          <a:lstStyle/>
          <a:p>
            <a:fld id="{8B21E51E-9CC1-44B5-B478-1491F164E677}"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2440275479"/>
      </p:ext>
    </p:extLst>
  </p:cSld>
  <p:clrMapOvr>
    <a:masterClrMapping/>
  </p:clrMapOvr>
  <p:transition spd="slow">
    <p:push dir="u"/>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4817B06A-F3ED-48CC-92B2-94228C6EB513}" type="datetimeFigureOut">
              <a:rPr lang="pl-PL" smtClean="0">
                <a:solidFill>
                  <a:prstClr val="black">
                    <a:tint val="75000"/>
                  </a:prstClr>
                </a:solidFill>
              </a:rPr>
              <a:pPr/>
              <a:t>2015-05-29</a:t>
            </a:fld>
            <a:endParaRPr lang="pl-PL">
              <a:solidFill>
                <a:prstClr val="black">
                  <a:tint val="75000"/>
                </a:prstClr>
              </a:solidFill>
            </a:endParaRPr>
          </a:p>
        </p:txBody>
      </p:sp>
      <p:sp>
        <p:nvSpPr>
          <p:cNvPr id="5" name="Symbol zastępczy stopki 4"/>
          <p:cNvSpPr>
            <a:spLocks noGrp="1"/>
          </p:cNvSpPr>
          <p:nvPr>
            <p:ph type="ftr" sz="quarter" idx="11"/>
          </p:nvPr>
        </p:nvSpPr>
        <p:spPr/>
        <p:txBody>
          <a:bodyPr/>
          <a:lstStyle/>
          <a:p>
            <a:endParaRPr lang="pl-PL">
              <a:solidFill>
                <a:prstClr val="black">
                  <a:tint val="75000"/>
                </a:prstClr>
              </a:solidFill>
            </a:endParaRPr>
          </a:p>
        </p:txBody>
      </p:sp>
      <p:sp>
        <p:nvSpPr>
          <p:cNvPr id="6" name="Symbol zastępczy numeru slajdu 5"/>
          <p:cNvSpPr>
            <a:spLocks noGrp="1"/>
          </p:cNvSpPr>
          <p:nvPr>
            <p:ph type="sldNum" sz="quarter" idx="12"/>
          </p:nvPr>
        </p:nvSpPr>
        <p:spPr/>
        <p:txBody>
          <a:bodyPr/>
          <a:lstStyle/>
          <a:p>
            <a:fld id="{8B21E51E-9CC1-44B5-B478-1491F164E677}"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136058514"/>
      </p:ext>
    </p:extLst>
  </p:cSld>
  <p:clrMapOvr>
    <a:masterClrMapping/>
  </p:clrMapOvr>
  <p:transition spd="slow">
    <p:push dir="u"/>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4817B06A-F3ED-48CC-92B2-94228C6EB513}" type="datetimeFigureOut">
              <a:rPr lang="pl-PL" smtClean="0">
                <a:solidFill>
                  <a:prstClr val="black">
                    <a:tint val="75000"/>
                  </a:prstClr>
                </a:solidFill>
              </a:rPr>
              <a:pPr/>
              <a:t>2015-05-29</a:t>
            </a:fld>
            <a:endParaRPr lang="pl-PL">
              <a:solidFill>
                <a:prstClr val="black">
                  <a:tint val="75000"/>
                </a:prstClr>
              </a:solidFill>
            </a:endParaRPr>
          </a:p>
        </p:txBody>
      </p:sp>
      <p:sp>
        <p:nvSpPr>
          <p:cNvPr id="5" name="Symbol zastępczy stopki 4"/>
          <p:cNvSpPr>
            <a:spLocks noGrp="1"/>
          </p:cNvSpPr>
          <p:nvPr>
            <p:ph type="ftr" sz="quarter" idx="11"/>
          </p:nvPr>
        </p:nvSpPr>
        <p:spPr/>
        <p:txBody>
          <a:bodyPr/>
          <a:lstStyle/>
          <a:p>
            <a:endParaRPr lang="pl-PL">
              <a:solidFill>
                <a:prstClr val="black">
                  <a:tint val="75000"/>
                </a:prstClr>
              </a:solidFill>
            </a:endParaRPr>
          </a:p>
        </p:txBody>
      </p:sp>
      <p:sp>
        <p:nvSpPr>
          <p:cNvPr id="6" name="Symbol zastępczy numeru slajdu 5"/>
          <p:cNvSpPr>
            <a:spLocks noGrp="1"/>
          </p:cNvSpPr>
          <p:nvPr>
            <p:ph type="sldNum" sz="quarter" idx="12"/>
          </p:nvPr>
        </p:nvSpPr>
        <p:spPr/>
        <p:txBody>
          <a:bodyPr/>
          <a:lstStyle/>
          <a:p>
            <a:fld id="{8B21E51E-9CC1-44B5-B478-1491F164E677}"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1591411585"/>
      </p:ext>
    </p:extLst>
  </p:cSld>
  <p:clrMapOvr>
    <a:masterClrMapping/>
  </p:clrMapOvr>
  <p:transition spd="slow">
    <p:push dir="u"/>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A59F47CB-E4A5-4C23-9FCB-761518A206BE}" type="datetimeFigureOut">
              <a:rPr lang="pl-PL" smtClean="0"/>
              <a:pPr/>
              <a:t>2015-05-29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984D3FA-19C4-4753-8B75-13059C5DAA79}"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A59F47CB-E4A5-4C23-9FCB-761518A206BE}" type="datetimeFigureOut">
              <a:rPr lang="pl-PL" smtClean="0"/>
              <a:pPr/>
              <a:t>2015-05-29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984D3FA-19C4-4753-8B75-13059C5DAA79}"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A59F47CB-E4A5-4C23-9FCB-761518A206BE}" type="datetimeFigureOut">
              <a:rPr lang="pl-PL" smtClean="0"/>
              <a:pPr/>
              <a:t>2015-05-29</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C984D3FA-19C4-4753-8B75-13059C5DAA79}"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A59F47CB-E4A5-4C23-9FCB-761518A206BE}" type="datetimeFigureOut">
              <a:rPr lang="pl-PL" smtClean="0"/>
              <a:pPr/>
              <a:t>2015-05-29</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C984D3FA-19C4-4753-8B75-13059C5DAA79}"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A59F47CB-E4A5-4C23-9FCB-761518A206BE}" type="datetimeFigureOut">
              <a:rPr lang="pl-PL" smtClean="0"/>
              <a:pPr/>
              <a:t>2015-05-29</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C984D3FA-19C4-4753-8B75-13059C5DAA79}"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A59F47CB-E4A5-4C23-9FCB-761518A206BE}" type="datetimeFigureOut">
              <a:rPr lang="pl-PL" smtClean="0"/>
              <a:pPr/>
              <a:t>2015-05-29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984D3FA-19C4-4753-8B75-13059C5DAA79}"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A59F47CB-E4A5-4C23-9FCB-761518A206BE}" type="datetimeFigureOut">
              <a:rPr lang="pl-PL" smtClean="0"/>
              <a:pPr/>
              <a:t>2015-05-29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984D3FA-19C4-4753-8B75-13059C5DAA79}"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9F47CB-E4A5-4C23-9FCB-761518A206BE}" type="datetimeFigureOut">
              <a:rPr lang="pl-PL" smtClean="0"/>
              <a:pPr/>
              <a:t>2015-05-29</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84D3FA-19C4-4753-8B75-13059C5DAA79}"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17B06A-F3ED-48CC-92B2-94228C6EB513}" type="datetimeFigureOut">
              <a:rPr lang="pl-PL" smtClean="0">
                <a:solidFill>
                  <a:prstClr val="black">
                    <a:tint val="75000"/>
                  </a:prstClr>
                </a:solidFill>
              </a:rPr>
              <a:pPr/>
              <a:t>2015-05-29</a:t>
            </a:fld>
            <a:endParaRPr lang="pl-PL">
              <a:solidFill>
                <a:prstClr val="black">
                  <a:tint val="75000"/>
                </a:prstClr>
              </a:solidFill>
            </a:endParaRPr>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solidFill>
                <a:prstClr val="black">
                  <a:tint val="75000"/>
                </a:prstClr>
              </a:solidFill>
            </a:endParaRPr>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21E51E-9CC1-44B5-B478-1491F164E677}"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18795904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push dir="u"/>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20688"/>
            <a:ext cx="8229600" cy="5505475"/>
          </a:xfrm>
        </p:spPr>
        <p:txBody>
          <a:bodyPr/>
          <a:lstStyle/>
          <a:p>
            <a:pPr marL="0" indent="0">
              <a:buNone/>
            </a:pPr>
            <a:endParaRPr lang="pl-PL" dirty="0" smtClean="0"/>
          </a:p>
          <a:p>
            <a:pPr marL="0" indent="0">
              <a:buNone/>
            </a:pPr>
            <a:endParaRPr lang="pl-PL" dirty="0"/>
          </a:p>
          <a:p>
            <a:pPr marL="0" indent="0" algn="ctr">
              <a:buNone/>
            </a:pPr>
            <a:endParaRPr lang="pl-PL" dirty="0"/>
          </a:p>
          <a:p>
            <a:pPr marL="0" indent="0" algn="ctr">
              <a:buNone/>
            </a:pPr>
            <a:endParaRPr lang="pl-PL" dirty="0" smtClean="0"/>
          </a:p>
          <a:p>
            <a:pPr marL="0" indent="0" algn="ctr">
              <a:buNone/>
            </a:pPr>
            <a:r>
              <a:rPr lang="pl-PL" dirty="0" smtClean="0"/>
              <a:t> Ćwiczenia IV</a:t>
            </a:r>
          </a:p>
          <a:p>
            <a:pPr marL="0" indent="0" algn="ctr">
              <a:buNone/>
            </a:pPr>
            <a:r>
              <a:rPr lang="pl-PL" dirty="0"/>
              <a:t>d</a:t>
            </a:r>
            <a:r>
              <a:rPr lang="pl-PL" smtClean="0"/>
              <a:t>r </a:t>
            </a:r>
            <a:r>
              <a:rPr lang="pl-PL" dirty="0" smtClean="0"/>
              <a:t>Katarzyna </a:t>
            </a:r>
            <a:r>
              <a:rPr lang="pl-PL" dirty="0" err="1"/>
              <a:t>Ł</a:t>
            </a:r>
            <a:r>
              <a:rPr lang="pl-PL" dirty="0" err="1" smtClean="0"/>
              <a:t>ucarz</a:t>
            </a:r>
            <a:endParaRPr lang="pl-PL" dirty="0"/>
          </a:p>
        </p:txBody>
      </p:sp>
    </p:spTree>
    <p:extLst>
      <p:ext uri="{BB962C8B-B14F-4D97-AF65-F5344CB8AC3E}">
        <p14:creationId xmlns:p14="http://schemas.microsoft.com/office/powerpoint/2010/main" val="299929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476672"/>
            <a:ext cx="8229600" cy="6048672"/>
          </a:xfrm>
        </p:spPr>
        <p:txBody>
          <a:bodyPr>
            <a:normAutofit fontScale="62500" lnSpcReduction="20000"/>
          </a:bodyPr>
          <a:lstStyle/>
          <a:p>
            <a:pPr marL="0" indent="0">
              <a:buNone/>
            </a:pPr>
            <a:r>
              <a:rPr lang="pl-PL" dirty="0" smtClean="0"/>
              <a:t>Odpowiada </a:t>
            </a:r>
            <a:r>
              <a:rPr lang="pl-PL" dirty="0"/>
              <a:t>za współsprawstwo ten, kto wykonuje czyn zabroniony wspólnie i w porozumieniu z inną osobą.</a:t>
            </a:r>
          </a:p>
          <a:p>
            <a:pPr marL="0" indent="0">
              <a:buNone/>
            </a:pPr>
            <a:endParaRPr lang="pl-PL" dirty="0" smtClean="0"/>
          </a:p>
          <a:p>
            <a:pPr marL="0" indent="0">
              <a:buNone/>
            </a:pPr>
            <a:r>
              <a:rPr lang="pl-PL" b="1" dirty="0" smtClean="0"/>
              <a:t>Wspólne </a:t>
            </a:r>
            <a:r>
              <a:rPr lang="pl-PL" b="1" dirty="0"/>
              <a:t>wykonanie </a:t>
            </a:r>
            <a:r>
              <a:rPr lang="pl-PL" dirty="0"/>
              <a:t>czynu zabronionego oznacza, iż współdziałający sprawcy łącznie, nie z osobna, zrealizować muszą komplet jego ustawowych znamion. Suma ich </a:t>
            </a:r>
            <a:r>
              <a:rPr lang="pl-PL" dirty="0" err="1"/>
              <a:t>zachowań</a:t>
            </a:r>
            <a:r>
              <a:rPr lang="pl-PL" dirty="0"/>
              <a:t> zatem ma wypełniać istotę danego wykroczenia. Tym samym nie jest konieczne, aby każdy ze współdziałających sprawców realizował wszystkie znamiona czynu zabronionego.</a:t>
            </a:r>
          </a:p>
          <a:p>
            <a:pPr marL="0" indent="0">
              <a:buNone/>
            </a:pPr>
            <a:r>
              <a:rPr lang="pl-PL" dirty="0" smtClean="0"/>
              <a:t> </a:t>
            </a:r>
            <a:r>
              <a:rPr lang="pl-PL" b="1" dirty="0"/>
              <a:t>Porozumienie</a:t>
            </a:r>
            <a:r>
              <a:rPr lang="pl-PL" dirty="0"/>
              <a:t> zachodzi wówczas, gdy mamy do czynienia z uzgodnieniem wspólnego zamiaru podjęcia zachowania stanowiącego wykonanie czynu zabronionego oraz podziałem ról  między poszczególnymi sprawcami. Jest ono spoiwem łączącym wzajemnie dopełniające się zachowania kilku sprawców w jedną całość. Istotne jest przy tym, aby porozumiewający się współsprawcy mieli świadomość i wolę wspólnego działania (inaczej przy sprawstwie </a:t>
            </a:r>
            <a:r>
              <a:rPr lang="pl-PL" dirty="0" err="1"/>
              <a:t>koincydentalnym</a:t>
            </a:r>
            <a:r>
              <a:rPr lang="pl-PL" dirty="0"/>
              <a:t>). Po ich stronie musi istnieć ta subiektywna więź, która sprowadza się do tego, że każdy z nich ma świadomość, że umawia się z inna osobą co do wspólnego przedsięwzięcia określonego zachowania oraz ma wolę wspólnego wykonania. Jego treść może być jednocześnie modyfikowana w trakcie realizacji  czynu zabronionego (</a:t>
            </a:r>
            <a:r>
              <a:rPr lang="pl-PL" b="1" dirty="0"/>
              <a:t>współsprawstwo sukcesywne</a:t>
            </a:r>
            <a:r>
              <a:rPr lang="pl-PL" dirty="0" smtClean="0"/>
              <a:t>).</a:t>
            </a:r>
          </a:p>
          <a:p>
            <a:pPr marL="0" indent="0">
              <a:buNone/>
            </a:pPr>
            <a:endParaRPr lang="pl-PL" dirty="0"/>
          </a:p>
          <a:p>
            <a:pPr marL="0" indent="0">
              <a:buNone/>
            </a:pPr>
            <a:r>
              <a:rPr lang="pl-PL" dirty="0" smtClean="0"/>
              <a:t> </a:t>
            </a:r>
            <a:r>
              <a:rPr lang="pl-PL" b="1" dirty="0"/>
              <a:t>Współsprawstwo konieczne </a:t>
            </a:r>
            <a:r>
              <a:rPr lang="pl-PL" dirty="0"/>
              <a:t>narzuca sama </a:t>
            </a:r>
            <a:r>
              <a:rPr lang="pl-PL" dirty="0" smtClean="0"/>
              <a:t>ustawa.</a:t>
            </a:r>
            <a:endParaRPr lang="pl-PL" dirty="0"/>
          </a:p>
        </p:txBody>
      </p:sp>
    </p:spTree>
    <p:extLst>
      <p:ext uri="{BB962C8B-B14F-4D97-AF65-F5344CB8AC3E}">
        <p14:creationId xmlns:p14="http://schemas.microsoft.com/office/powerpoint/2010/main" val="430049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634082"/>
          </a:xfrm>
        </p:spPr>
        <p:txBody>
          <a:bodyPr>
            <a:normAutofit/>
          </a:bodyPr>
          <a:lstStyle/>
          <a:p>
            <a:r>
              <a:rPr lang="pl-PL" sz="3200" dirty="0" smtClean="0"/>
              <a:t>Szczególne formy współdziałania </a:t>
            </a:r>
            <a:endParaRPr lang="pl-PL" sz="3200" dirty="0"/>
          </a:p>
        </p:txBody>
      </p:sp>
      <p:sp>
        <p:nvSpPr>
          <p:cNvPr id="3" name="Symbol zastępczy zawartości 2"/>
          <p:cNvSpPr>
            <a:spLocks noGrp="1"/>
          </p:cNvSpPr>
          <p:nvPr>
            <p:ph idx="1"/>
          </p:nvPr>
        </p:nvSpPr>
        <p:spPr>
          <a:xfrm>
            <a:off x="457200" y="908720"/>
            <a:ext cx="8229600" cy="5760640"/>
          </a:xfrm>
        </p:spPr>
        <p:txBody>
          <a:bodyPr>
            <a:noAutofit/>
          </a:bodyPr>
          <a:lstStyle/>
          <a:p>
            <a:pPr marL="0" indent="0" hangingPunct="0">
              <a:spcBef>
                <a:spcPts val="0"/>
              </a:spcBef>
              <a:buNone/>
            </a:pPr>
            <a:r>
              <a:rPr lang="pl-PL" sz="2900" b="1" dirty="0" smtClean="0"/>
              <a:t>Zorganizowana grupa przestępcza </a:t>
            </a:r>
            <a:r>
              <a:rPr lang="pl-PL" sz="2900" dirty="0" smtClean="0"/>
              <a:t>– co najmniej trzy osoby współdziałające ze sobą. Grupa powinna mieć wewnętrzną hierarchię, podział ról i korzyści z przestępstwa, a działalność w takiej grupie ma warunkować lub ułatwiać popełnianie przestępstw skarbowych </a:t>
            </a:r>
          </a:p>
          <a:p>
            <a:pPr marL="0" indent="0" hangingPunct="0">
              <a:spcBef>
                <a:spcPts val="0"/>
              </a:spcBef>
              <a:buNone/>
            </a:pPr>
            <a:r>
              <a:rPr lang="pl-PL" sz="2900" b="1" dirty="0" smtClean="0"/>
              <a:t>Związek mający na celu popełnianie przestępstwa skarbowego </a:t>
            </a:r>
            <a:r>
              <a:rPr lang="pl-PL" sz="2900" dirty="0" smtClean="0"/>
              <a:t>-</a:t>
            </a:r>
            <a:r>
              <a:rPr lang="pl-PL" sz="2900" b="1" dirty="0" smtClean="0"/>
              <a:t> </a:t>
            </a:r>
            <a:r>
              <a:rPr lang="pl-PL" sz="2900" dirty="0" smtClean="0"/>
              <a:t>wyższy stopień organizacji wewnętrznej aniżeli zorganizowana grupa, tj. trwałe formy organizacyjne, wyróżnione kierownictwo oraz określona dyscyplina członków</a:t>
            </a:r>
          </a:p>
          <a:p>
            <a:pPr marL="0" indent="0" hangingPunct="0">
              <a:spcBef>
                <a:spcPts val="0"/>
              </a:spcBef>
              <a:buNone/>
            </a:pPr>
            <a:r>
              <a:rPr lang="pl-PL" sz="2900" dirty="0" err="1" smtClean="0"/>
              <a:t>K.k.s</a:t>
            </a:r>
            <a:r>
              <a:rPr lang="pl-PL" sz="2900" dirty="0" smtClean="0"/>
              <a:t>. przewiduje w takich przypadkach </a:t>
            </a:r>
            <a:r>
              <a:rPr lang="pl-PL" sz="2900" b="1" dirty="0" smtClean="0"/>
              <a:t>nadzwyczajne obostrzenie kary</a:t>
            </a:r>
            <a:r>
              <a:rPr lang="pl-PL" sz="2900" dirty="0" smtClean="0"/>
              <a:t> (art. 37 § 1 </a:t>
            </a:r>
            <a:r>
              <a:rPr lang="pl-PL" sz="2900" dirty="0" err="1" smtClean="0"/>
              <a:t>pkt</a:t>
            </a:r>
            <a:r>
              <a:rPr lang="pl-PL" sz="2900" dirty="0" smtClean="0"/>
              <a:t> 5)</a:t>
            </a:r>
          </a:p>
          <a:p>
            <a:endParaRPr lang="pl-PL" sz="2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476672"/>
            <a:ext cx="8229600" cy="6120680"/>
          </a:xfrm>
        </p:spPr>
        <p:txBody>
          <a:bodyPr>
            <a:normAutofit fontScale="92500" lnSpcReduction="20000"/>
          </a:bodyPr>
          <a:lstStyle/>
          <a:p>
            <a:pPr marL="0" indent="0">
              <a:buNone/>
            </a:pPr>
            <a:r>
              <a:rPr lang="pl-PL" b="1" dirty="0"/>
              <a:t>Sprawstwo kierownicze </a:t>
            </a:r>
            <a:r>
              <a:rPr lang="pl-PL" dirty="0"/>
              <a:t>zachodzi wówczas, gdy sprawca kieruje wykonaniem czynu zabronionego przez inną osobę. Kierowanie polega na faktycznym panowaniu nad przebiegiem oraz realizacją znamion czynu zabronionego przez bezpośredniego wykonawcę. </a:t>
            </a:r>
            <a:r>
              <a:rPr lang="pl-PL" dirty="0" smtClean="0"/>
              <a:t>Oznacza więc sytuację, w której to od </a:t>
            </a:r>
            <a:r>
              <a:rPr lang="pl-PL" dirty="0"/>
              <a:t>decyzji sprawcy kierowniczego zależy rozpoczęcie, prowadzenie, zmiana lub nawet przerwanie zachowania osoby bezpośrednio realizującej znamiona czynu </a:t>
            </a:r>
          </a:p>
          <a:p>
            <a:pPr marL="0" indent="0">
              <a:buNone/>
            </a:pPr>
            <a:r>
              <a:rPr lang="pl-PL" dirty="0" smtClean="0"/>
              <a:t>Istota </a:t>
            </a:r>
            <a:r>
              <a:rPr lang="pl-PL" dirty="0"/>
              <a:t>sprawstwa kierowniczego polega </a:t>
            </a:r>
            <a:r>
              <a:rPr lang="pl-PL" dirty="0" smtClean="0"/>
              <a:t>zatem na </a:t>
            </a:r>
            <a:r>
              <a:rPr lang="pl-PL" dirty="0"/>
              <a:t>zorganizowaniu i kierowaniu akcją przestępczą, a ponadto na możliwości kierowania wykonaniem przestępstwa, kształtowania jego przebiegu i regulowania czynności innych osób.</a:t>
            </a:r>
          </a:p>
          <a:p>
            <a:endParaRPr lang="pl-PL" dirty="0"/>
          </a:p>
        </p:txBody>
      </p:sp>
    </p:spTree>
    <p:extLst>
      <p:ext uri="{BB962C8B-B14F-4D97-AF65-F5344CB8AC3E}">
        <p14:creationId xmlns:p14="http://schemas.microsoft.com/office/powerpoint/2010/main" val="3736833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5721499"/>
          </a:xfrm>
        </p:spPr>
        <p:txBody>
          <a:bodyPr>
            <a:normAutofit fontScale="77500" lnSpcReduction="20000"/>
          </a:bodyPr>
          <a:lstStyle/>
          <a:p>
            <a:pPr marL="0" indent="0">
              <a:buNone/>
            </a:pPr>
            <a:r>
              <a:rPr lang="pl-PL" b="1" dirty="0" smtClean="0"/>
              <a:t>Sprawstwo polecające</a:t>
            </a:r>
            <a:r>
              <a:rPr lang="pl-PL" dirty="0" smtClean="0"/>
              <a:t> - wykorzystanie uzależnienia innej osoby od siebie i polecenie jej wykonania czynu zabronionego. Konieczne jest tu istnienie stosunku zależności między osobą wydającą polecenie wykonania czynu zabronionego a sprawcą tego czynu. Istniejący stosunek zależności może mieć charakter formalny (podległość służbowa) lub faktyczny (np. dług wdzięczności)</a:t>
            </a:r>
          </a:p>
          <a:p>
            <a:pPr marL="0" indent="0">
              <a:buNone/>
            </a:pPr>
            <a:r>
              <a:rPr lang="pl-PL" dirty="0" smtClean="0"/>
              <a:t>Polecający</a:t>
            </a:r>
            <a:r>
              <a:rPr lang="pl-PL" dirty="0"/>
              <a:t>, podobnie jak sprawca kierowniczy, nie realizuje osobiście znamion czynu zabronionego, lecz posługuje się w tym celu inną osobą. Z tej perspektywy można by go więc określić  jako sprawcę pośredniego. </a:t>
            </a:r>
          </a:p>
          <a:p>
            <a:pPr marL="0" indent="0">
              <a:buNone/>
            </a:pPr>
            <a:r>
              <a:rPr lang="pl-PL" dirty="0" smtClean="0"/>
              <a:t>Od </a:t>
            </a:r>
            <a:r>
              <a:rPr lang="pl-PL" dirty="0"/>
              <a:t>sprawstwa kierowniczego polecenie różni się przede wszystkim tym, że polecający nie panuje nad realizacją czynu zabronionego przez bezpośredniego wykonawcę. Jego rola ogranicza się do zlecenia wykonania czynu zabronionego innej osobie.</a:t>
            </a:r>
          </a:p>
          <a:p>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3600" dirty="0" smtClean="0"/>
              <a:t>Zjawiskowe formy współdziałania przestępczego </a:t>
            </a:r>
            <a:r>
              <a:rPr lang="pl-PL" sz="3600" u="sng" dirty="0" smtClean="0"/>
              <a:t> </a:t>
            </a:r>
            <a:endParaRPr lang="pl-PL" sz="3600" u="sng" dirty="0"/>
          </a:p>
        </p:txBody>
      </p:sp>
      <p:sp>
        <p:nvSpPr>
          <p:cNvPr id="3" name="Symbol zastępczy zawartości 2"/>
          <p:cNvSpPr>
            <a:spLocks noGrp="1"/>
          </p:cNvSpPr>
          <p:nvPr>
            <p:ph idx="1"/>
          </p:nvPr>
        </p:nvSpPr>
        <p:spPr>
          <a:xfrm>
            <a:off x="457200" y="1412776"/>
            <a:ext cx="8229600" cy="5040560"/>
          </a:xfrm>
        </p:spPr>
        <p:txBody>
          <a:bodyPr>
            <a:normAutofit lnSpcReduction="10000"/>
          </a:bodyPr>
          <a:lstStyle/>
          <a:p>
            <a:pPr marL="0" indent="0" hangingPunct="0">
              <a:buNone/>
            </a:pPr>
            <a:r>
              <a:rPr lang="pl-PL" sz="3600" dirty="0" smtClean="0"/>
              <a:t>Zaliczamy do nich:</a:t>
            </a:r>
          </a:p>
          <a:p>
            <a:pPr marL="0" indent="0" hangingPunct="0">
              <a:buNone/>
            </a:pPr>
            <a:r>
              <a:rPr lang="pl-PL" sz="3600" dirty="0" smtClean="0"/>
              <a:t>Podżeganie,</a:t>
            </a:r>
          </a:p>
          <a:p>
            <a:pPr marL="0" indent="0" hangingPunct="0">
              <a:buNone/>
            </a:pPr>
            <a:r>
              <a:rPr lang="pl-PL" sz="3600" dirty="0" smtClean="0"/>
              <a:t>Pomocnictwo,</a:t>
            </a:r>
          </a:p>
          <a:p>
            <a:pPr marL="0" indent="0" hangingPunct="0">
              <a:buNone/>
            </a:pPr>
            <a:r>
              <a:rPr lang="pl-PL" sz="3600" dirty="0" smtClean="0"/>
              <a:t>Prowokację.</a:t>
            </a:r>
          </a:p>
          <a:p>
            <a:pPr hangingPunct="0">
              <a:buNone/>
            </a:pPr>
            <a:r>
              <a:rPr lang="pl-PL" sz="3600" dirty="0" smtClean="0"/>
              <a:t>(art. 18 § 2 i 3, art. 19–20, art. 21 § 2 i 3</a:t>
            </a:r>
          </a:p>
          <a:p>
            <a:pPr hangingPunct="0">
              <a:buNone/>
            </a:pPr>
            <a:r>
              <a:rPr lang="pl-PL" sz="3600" dirty="0" smtClean="0"/>
              <a:t>oraz art. 22–24 k.k. w zw. z art. 20 § 2k.k.s.)</a:t>
            </a:r>
          </a:p>
          <a:p>
            <a:pPr marL="0" indent="0" hangingPunct="0">
              <a:buNone/>
            </a:pPr>
            <a:r>
              <a:rPr lang="pl-PL" sz="3600" dirty="0" smtClean="0"/>
              <a:t>Te postacie nie dotyczą </a:t>
            </a:r>
            <a:r>
              <a:rPr lang="pl-PL" sz="3600" b="1" dirty="0" smtClean="0"/>
              <a:t>wykroczeń skarbowych.</a:t>
            </a:r>
          </a:p>
          <a:p>
            <a:endParaRPr lang="pl-P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76672"/>
            <a:ext cx="8229600" cy="6120680"/>
          </a:xfrm>
        </p:spPr>
        <p:txBody>
          <a:bodyPr>
            <a:normAutofit fontScale="92500" lnSpcReduction="20000"/>
          </a:bodyPr>
          <a:lstStyle/>
          <a:p>
            <a:pPr marL="0" indent="0">
              <a:buNone/>
            </a:pPr>
            <a:r>
              <a:rPr lang="pl-PL" b="1" dirty="0" smtClean="0"/>
              <a:t>Podżeganie</a:t>
            </a:r>
            <a:r>
              <a:rPr lang="pl-PL" dirty="0" smtClean="0"/>
              <a:t> - kto chcąc, aby inna osoba dokonała czynu zabronionego, nakłania ją do tego, czyli dąży do wywołania u innej osoby zamiaru popełnienia </a:t>
            </a:r>
            <a:r>
              <a:rPr lang="pl-PL" dirty="0"/>
              <a:t>przestępstwa </a:t>
            </a:r>
            <a:r>
              <a:rPr lang="pl-PL" dirty="0" smtClean="0"/>
              <a:t>skarbowego. Podżegacz </a:t>
            </a:r>
            <a:r>
              <a:rPr lang="pl-PL" dirty="0"/>
              <a:t>nie jest sprawcą sensu stricto, sam nie uczestniczy w popełnieniu czynu, do którego dokonania nakłania. </a:t>
            </a:r>
          </a:p>
          <a:p>
            <a:pPr marL="0" indent="0">
              <a:buNone/>
            </a:pPr>
            <a:r>
              <a:rPr lang="pl-PL" dirty="0" smtClean="0"/>
              <a:t>Elementy podżegania to:</a:t>
            </a:r>
          </a:p>
          <a:p>
            <a:pPr marL="0" indent="0">
              <a:buNone/>
            </a:pPr>
            <a:r>
              <a:rPr lang="pl-PL" dirty="0" smtClean="0"/>
              <a:t> </a:t>
            </a:r>
            <a:r>
              <a:rPr lang="pl-PL" dirty="0"/>
              <a:t>- zamiar </a:t>
            </a:r>
            <a:r>
              <a:rPr lang="pl-PL" dirty="0" smtClean="0"/>
              <a:t>bezpośredni („</a:t>
            </a:r>
            <a:r>
              <a:rPr lang="pl-PL" dirty="0"/>
              <a:t>kto chcąc</a:t>
            </a:r>
            <a:r>
              <a:rPr lang="pl-PL" dirty="0" smtClean="0"/>
              <a:t>”) i </a:t>
            </a:r>
            <a:endParaRPr lang="pl-PL" dirty="0"/>
          </a:p>
          <a:p>
            <a:pPr marL="0" indent="0">
              <a:buNone/>
            </a:pPr>
            <a:r>
              <a:rPr lang="pl-PL" dirty="0" smtClean="0"/>
              <a:t> - </a:t>
            </a:r>
            <a:r>
              <a:rPr lang="pl-PL" dirty="0"/>
              <a:t>nakłanianie do dokonania czynu zabronionego (mową, pismem, gestem, groźbą).</a:t>
            </a:r>
          </a:p>
          <a:p>
            <a:pPr marL="0" indent="0">
              <a:buNone/>
            </a:pPr>
            <a:r>
              <a:rPr lang="pl-PL" dirty="0" smtClean="0"/>
              <a:t> </a:t>
            </a:r>
            <a:r>
              <a:rPr lang="pl-PL" dirty="0"/>
              <a:t>Istota tego ostatniego sprowadza się do wywołania u innej, konkretnie oznaczonej osoby zamiaru popełnienia czynu zabronionego. Nie jest nim w każdym razie utwierdzanie tej osoby w podjętym wcześniej zamiarze (pomocnictwo psychiczne).</a:t>
            </a:r>
          </a:p>
          <a:p>
            <a:endParaRPr lang="pl-PL" dirty="0" smtClean="0"/>
          </a:p>
          <a:p>
            <a:endParaRPr lang="pl-PL" dirty="0" smtClean="0"/>
          </a:p>
          <a:p>
            <a:pPr>
              <a:buNone/>
            </a:pPr>
            <a:endParaRPr lang="pl-PL"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332656"/>
            <a:ext cx="8229600" cy="5793507"/>
          </a:xfrm>
        </p:spPr>
        <p:txBody>
          <a:bodyPr>
            <a:normAutofit/>
          </a:bodyPr>
          <a:lstStyle/>
          <a:p>
            <a:pPr marL="0" indent="0">
              <a:buNone/>
            </a:pPr>
            <a:r>
              <a:rPr lang="pl-PL" dirty="0" smtClean="0"/>
              <a:t>Podżeganiem jest nie tylko </a:t>
            </a:r>
            <a:r>
              <a:rPr lang="pl-PL" b="1" dirty="0" smtClean="0"/>
              <a:t>nakłanianie/namawianie innej osoby do przestępstwa skarbowego, ale także obietnica pomocy </a:t>
            </a:r>
            <a:r>
              <a:rPr lang="pl-PL" dirty="0" smtClean="0"/>
              <a:t>(np. dostarczenia środka transportu, sfałszowania wymaganych dokumentów, ukrycia towaru), jeżeli spowodowała ona u nakłanianego postanowienie (zamiar) popełnienia przestępstwa </a:t>
            </a:r>
          </a:p>
          <a:p>
            <a:pPr>
              <a:buNone/>
            </a:pPr>
            <a:endParaRPr lang="pl-PL"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332656"/>
            <a:ext cx="8229600" cy="6408712"/>
          </a:xfrm>
        </p:spPr>
        <p:txBody>
          <a:bodyPr>
            <a:normAutofit fontScale="25000" lnSpcReduction="20000"/>
          </a:bodyPr>
          <a:lstStyle/>
          <a:p>
            <a:pPr marL="0" indent="0">
              <a:lnSpc>
                <a:spcPct val="120000"/>
              </a:lnSpc>
              <a:spcBef>
                <a:spcPts val="0"/>
              </a:spcBef>
              <a:buNone/>
            </a:pPr>
            <a:r>
              <a:rPr lang="pl-PL" sz="11200" b="1" dirty="0" smtClean="0"/>
              <a:t>Pomocnictwo </a:t>
            </a:r>
            <a:r>
              <a:rPr lang="pl-PL" sz="11200" dirty="0" smtClean="0"/>
              <a:t>- kto w zamiarze, aby inna osoba dokonała czynu zabronionego, swoim zachowaniem ułatwia jego popełnienie, w szczególności dostarczając narzędzie, środek przewozu, udzielając rady lub informacji </a:t>
            </a:r>
            <a:r>
              <a:rPr lang="pl-PL" sz="11200" dirty="0"/>
              <a:t> (pomocnictwo fizyczne i psychiczne</a:t>
            </a:r>
            <a:r>
              <a:rPr lang="pl-PL" sz="11200" dirty="0" smtClean="0"/>
              <a:t>). Odpowiada </a:t>
            </a:r>
            <a:r>
              <a:rPr lang="pl-PL" sz="11200" dirty="0"/>
              <a:t>za pomocnictwo także ten, kto wbrew prawnemu, szczególnemu obowiązkowi niedopuszczenia do popełnienia czynu zabronionego swoim zaniechaniem ułatwia innej osobie jego </a:t>
            </a:r>
            <a:r>
              <a:rPr lang="pl-PL" sz="11200" dirty="0" smtClean="0"/>
              <a:t>popełnienie (pomocnictwo przez zaniechanie).</a:t>
            </a:r>
          </a:p>
          <a:p>
            <a:pPr marL="0" indent="0">
              <a:lnSpc>
                <a:spcPct val="120000"/>
              </a:lnSpc>
              <a:buNone/>
            </a:pPr>
            <a:r>
              <a:rPr lang="pl-PL" sz="11200" dirty="0" smtClean="0"/>
              <a:t>Elementy </a:t>
            </a:r>
            <a:r>
              <a:rPr lang="pl-PL" sz="11200" dirty="0"/>
              <a:t>pomocnictwa:</a:t>
            </a:r>
          </a:p>
          <a:p>
            <a:pPr>
              <a:lnSpc>
                <a:spcPct val="120000"/>
              </a:lnSpc>
            </a:pPr>
            <a:r>
              <a:rPr lang="pl-PL" sz="11200" dirty="0"/>
              <a:t>zamiar bezpośredni lub </a:t>
            </a:r>
            <a:r>
              <a:rPr lang="pl-PL" sz="11200" dirty="0" smtClean="0"/>
              <a:t>ewentualny („kto w zamiarze”)</a:t>
            </a:r>
          </a:p>
          <a:p>
            <a:pPr>
              <a:lnSpc>
                <a:spcPct val="120000"/>
              </a:lnSpc>
            </a:pPr>
            <a:r>
              <a:rPr lang="pl-PL" sz="11200" dirty="0" smtClean="0"/>
              <a:t>ułatwienie </a:t>
            </a:r>
            <a:r>
              <a:rPr lang="pl-PL" sz="11200" dirty="0"/>
              <a:t>popełnienia czynu zabronionego</a:t>
            </a:r>
          </a:p>
          <a:p>
            <a:pPr>
              <a:lnSpc>
                <a:spcPct val="120000"/>
              </a:lnSpc>
            </a:pPr>
            <a:r>
              <a:rPr lang="pl-PL" sz="11200" dirty="0"/>
              <a:t>musi nastąpić </a:t>
            </a:r>
            <a:r>
              <a:rPr lang="pl-PL" sz="11200" dirty="0" smtClean="0"/>
              <a:t>przed lub </a:t>
            </a:r>
            <a:r>
              <a:rPr lang="pl-PL" sz="11200" dirty="0"/>
              <a:t>w czasie popełnia czynu zabronionego.</a:t>
            </a:r>
          </a:p>
          <a:p>
            <a:pPr>
              <a:lnSpc>
                <a:spcPct val="120000"/>
              </a:lnSpc>
            </a:pPr>
            <a:endParaRPr lang="pl-PL"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332656"/>
            <a:ext cx="8229600" cy="6048672"/>
          </a:xfrm>
        </p:spPr>
        <p:txBody>
          <a:bodyPr>
            <a:normAutofit/>
          </a:bodyPr>
          <a:lstStyle/>
          <a:p>
            <a:pPr marL="0" indent="0">
              <a:buNone/>
            </a:pPr>
            <a:r>
              <a:rPr lang="pl-PL" b="1" dirty="0" smtClean="0"/>
              <a:t>Prowokacja</a:t>
            </a:r>
            <a:r>
              <a:rPr lang="pl-PL" dirty="0" smtClean="0"/>
              <a:t> - nakłanianie innej osoby do popełnienia przestępstwa skarbowego w celu skierowania przeciwko niej postępowania karnego skarbowego. </a:t>
            </a:r>
          </a:p>
          <a:p>
            <a:pPr marL="0" indent="0">
              <a:buNone/>
            </a:pPr>
            <a:r>
              <a:rPr lang="pl-PL" dirty="0" smtClean="0"/>
              <a:t>Prowokator odpowiada tak jak podżegacz, ale wyłączono w stosunku do niego możliwość zastosowania m.in. przepisów o czynnym żalu (poniesie on odpowiedzialność karną także wtedy, gdy uda mu się zapobiec dokonaniu czynu zabronionego).</a:t>
            </a:r>
          </a:p>
          <a:p>
            <a:endParaRPr lang="pl-P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011222"/>
          </a:xfrm>
        </p:spPr>
        <p:txBody>
          <a:bodyPr>
            <a:normAutofit/>
          </a:bodyPr>
          <a:lstStyle/>
          <a:p>
            <a:r>
              <a:rPr lang="pl-PL" sz="3600" dirty="0" smtClean="0"/>
              <a:t>Quasi - sprawstwo</a:t>
            </a:r>
            <a:endParaRPr lang="pl-PL" sz="3600" dirty="0"/>
          </a:p>
        </p:txBody>
      </p:sp>
      <p:sp>
        <p:nvSpPr>
          <p:cNvPr id="3" name="Symbol zastępczy zawartości 2"/>
          <p:cNvSpPr>
            <a:spLocks noGrp="1"/>
          </p:cNvSpPr>
          <p:nvPr>
            <p:ph idx="1"/>
          </p:nvPr>
        </p:nvSpPr>
        <p:spPr>
          <a:xfrm>
            <a:off x="457200" y="1714488"/>
            <a:ext cx="8229600" cy="4954872"/>
          </a:xfrm>
        </p:spPr>
        <p:txBody>
          <a:bodyPr>
            <a:noAutofit/>
          </a:bodyPr>
          <a:lstStyle/>
          <a:p>
            <a:pPr marL="0" indent="0" hangingPunct="0">
              <a:spcBef>
                <a:spcPts val="0"/>
              </a:spcBef>
              <a:buNone/>
            </a:pPr>
            <a:r>
              <a:rPr lang="pl-PL" b="1" dirty="0" smtClean="0"/>
              <a:t>Zastępstwo prawne </a:t>
            </a:r>
            <a:r>
              <a:rPr lang="pl-PL" dirty="0" smtClean="0"/>
              <a:t>- art. 9 § 3 </a:t>
            </a:r>
            <a:r>
              <a:rPr lang="pl-PL" dirty="0" err="1" smtClean="0"/>
              <a:t>k.k.s</a:t>
            </a:r>
            <a:r>
              <a:rPr lang="pl-PL" dirty="0" smtClean="0"/>
              <a:t>. wprowadza odpowiedzialność jak za sprawstwo osoby, która </a:t>
            </a:r>
            <a:r>
              <a:rPr lang="pl-PL" b="1" dirty="0" smtClean="0"/>
              <a:t>zajmuje się sprawami gospodarczymi, w szczególności finansowymi</a:t>
            </a:r>
            <a:r>
              <a:rPr lang="pl-PL" dirty="0" smtClean="0"/>
              <a:t> </a:t>
            </a:r>
            <a:r>
              <a:rPr lang="pl-PL" b="1" dirty="0" smtClean="0"/>
              <a:t>osoby fizycznej lub prawnej lub jednostki organizacyjnej niemającej osobowości prawnej, której odrębne przepisy przyznają zdolność prawną.  </a:t>
            </a:r>
          </a:p>
          <a:p>
            <a:endParaRPr lang="pl-PL" sz="29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332656"/>
            <a:ext cx="8229600" cy="1080120"/>
          </a:xfrm>
        </p:spPr>
        <p:txBody>
          <a:bodyPr>
            <a:normAutofit fontScale="90000"/>
          </a:bodyPr>
          <a:lstStyle/>
          <a:p>
            <a:r>
              <a:rPr lang="pl-PL" sz="4000" dirty="0" smtClean="0"/>
              <a:t/>
            </a:r>
            <a:br>
              <a:rPr lang="pl-PL" sz="4000" dirty="0" smtClean="0"/>
            </a:br>
            <a:r>
              <a:rPr lang="pl-PL" sz="4000" dirty="0" smtClean="0"/>
              <a:t>Formy współdziałania w </a:t>
            </a:r>
            <a:r>
              <a:rPr lang="pl-PL" sz="4000" dirty="0"/>
              <a:t>popełnieniu przestępstwa i wykroczenia skarbowego</a:t>
            </a:r>
            <a:r>
              <a:rPr lang="pl-PL" dirty="0"/>
              <a:t/>
            </a:r>
            <a:br>
              <a:rPr lang="pl-PL" dirty="0"/>
            </a:br>
            <a:endParaRPr lang="pl-PL" dirty="0"/>
          </a:p>
        </p:txBody>
      </p:sp>
      <p:sp>
        <p:nvSpPr>
          <p:cNvPr id="3" name="Symbol zastępczy zawartości 2"/>
          <p:cNvSpPr>
            <a:spLocks noGrp="1"/>
          </p:cNvSpPr>
          <p:nvPr>
            <p:ph idx="1"/>
          </p:nvPr>
        </p:nvSpPr>
        <p:spPr>
          <a:xfrm>
            <a:off x="457200" y="1916832"/>
            <a:ext cx="8229600" cy="4209331"/>
          </a:xfrm>
        </p:spPr>
        <p:txBody>
          <a:bodyPr/>
          <a:lstStyle/>
          <a:p>
            <a:pPr marL="0" indent="0">
              <a:buNone/>
            </a:pPr>
            <a:r>
              <a:rPr lang="pl-PL" dirty="0" smtClean="0"/>
              <a:t>Do podstawowych form sprawstwa zaliczamy </a:t>
            </a:r>
            <a:r>
              <a:rPr lang="pl-PL" dirty="0"/>
              <a:t>(art. 9 § 1 </a:t>
            </a:r>
            <a:r>
              <a:rPr lang="pl-PL" dirty="0" err="1"/>
              <a:t>k.k.s</a:t>
            </a:r>
            <a:r>
              <a:rPr lang="pl-PL" dirty="0"/>
              <a:t>.):</a:t>
            </a:r>
          </a:p>
          <a:p>
            <a:r>
              <a:rPr lang="pl-PL" dirty="0" smtClean="0"/>
              <a:t> </a:t>
            </a:r>
            <a:r>
              <a:rPr lang="pl-PL" dirty="0"/>
              <a:t>sprawstwo pojedyncze</a:t>
            </a:r>
          </a:p>
          <a:p>
            <a:r>
              <a:rPr lang="pl-PL" dirty="0" smtClean="0"/>
              <a:t> </a:t>
            </a:r>
            <a:r>
              <a:rPr lang="pl-PL" dirty="0"/>
              <a:t>sprawstwo równoległe</a:t>
            </a:r>
          </a:p>
          <a:p>
            <a:r>
              <a:rPr lang="pl-PL" dirty="0"/>
              <a:t> </a:t>
            </a:r>
            <a:r>
              <a:rPr lang="pl-PL" dirty="0" smtClean="0"/>
              <a:t>współsprawstwo</a:t>
            </a:r>
            <a:endParaRPr lang="pl-PL" dirty="0"/>
          </a:p>
          <a:p>
            <a:r>
              <a:rPr lang="pl-PL" dirty="0"/>
              <a:t> </a:t>
            </a:r>
            <a:r>
              <a:rPr lang="pl-PL" dirty="0" smtClean="0"/>
              <a:t>sprawstwo </a:t>
            </a:r>
            <a:r>
              <a:rPr lang="pl-PL" dirty="0"/>
              <a:t>kierownicze</a:t>
            </a:r>
          </a:p>
          <a:p>
            <a:r>
              <a:rPr lang="pl-PL" dirty="0"/>
              <a:t> </a:t>
            </a:r>
            <a:r>
              <a:rPr lang="pl-PL" dirty="0" smtClean="0"/>
              <a:t>sprawstwo </a:t>
            </a:r>
            <a:r>
              <a:rPr lang="pl-PL" dirty="0"/>
              <a:t>polecające</a:t>
            </a:r>
          </a:p>
          <a:p>
            <a:endParaRPr lang="pl-PL" dirty="0"/>
          </a:p>
        </p:txBody>
      </p:sp>
    </p:spTree>
    <p:extLst>
      <p:ext uri="{BB962C8B-B14F-4D97-AF65-F5344CB8AC3E}">
        <p14:creationId xmlns:p14="http://schemas.microsoft.com/office/powerpoint/2010/main" val="1132221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368412"/>
          </a:xfrm>
        </p:spPr>
        <p:txBody>
          <a:bodyPr>
            <a:normAutofit/>
          </a:bodyPr>
          <a:lstStyle/>
          <a:p>
            <a:r>
              <a:rPr lang="pl-PL" sz="3600" dirty="0" smtClean="0"/>
              <a:t>Podstawa zastępstwa prawnego </a:t>
            </a:r>
            <a:r>
              <a:rPr lang="pl-PL" sz="3600" u="sng" dirty="0" smtClean="0"/>
              <a:t/>
            </a:r>
            <a:br>
              <a:rPr lang="pl-PL" sz="3600" u="sng" dirty="0" smtClean="0"/>
            </a:br>
            <a:endParaRPr lang="pl-PL" sz="3600" u="sng" dirty="0"/>
          </a:p>
        </p:txBody>
      </p:sp>
      <p:sp>
        <p:nvSpPr>
          <p:cNvPr id="3" name="Symbol zastępczy zawartości 2"/>
          <p:cNvSpPr>
            <a:spLocks noGrp="1"/>
          </p:cNvSpPr>
          <p:nvPr>
            <p:ph idx="1"/>
          </p:nvPr>
        </p:nvSpPr>
        <p:spPr>
          <a:xfrm>
            <a:off x="457200" y="1196752"/>
            <a:ext cx="8229600" cy="4929411"/>
          </a:xfrm>
        </p:spPr>
        <p:txBody>
          <a:bodyPr/>
          <a:lstStyle/>
          <a:p>
            <a:pPr hangingPunct="0">
              <a:spcBef>
                <a:spcPts val="0"/>
              </a:spcBef>
              <a:buNone/>
            </a:pPr>
            <a:r>
              <a:rPr lang="pl-PL" sz="3600" dirty="0" smtClean="0"/>
              <a:t>a) przepis prawa (np. Kodeksu spółek handlowych), </a:t>
            </a:r>
          </a:p>
          <a:p>
            <a:pPr hangingPunct="0">
              <a:spcBef>
                <a:spcPts val="0"/>
              </a:spcBef>
              <a:buNone/>
            </a:pPr>
            <a:r>
              <a:rPr lang="pl-PL" sz="3600" dirty="0" smtClean="0"/>
              <a:t>b) decyzja właściwego organu (np. powołanie przez radę nadzorczą spółki), </a:t>
            </a:r>
          </a:p>
          <a:p>
            <a:pPr hangingPunct="0">
              <a:spcBef>
                <a:spcPts val="0"/>
              </a:spcBef>
              <a:buNone/>
            </a:pPr>
            <a:r>
              <a:rPr lang="pl-PL" sz="3600" dirty="0" smtClean="0"/>
              <a:t>c) umowa (np. o pracę, zlecenia), </a:t>
            </a:r>
          </a:p>
          <a:p>
            <a:pPr hangingPunct="0">
              <a:spcBef>
                <a:spcPts val="0"/>
              </a:spcBef>
              <a:buNone/>
            </a:pPr>
            <a:r>
              <a:rPr lang="pl-PL" sz="3600" dirty="0" smtClean="0"/>
              <a:t>d) faktyczne wykonywanie. </a:t>
            </a:r>
          </a:p>
          <a:p>
            <a:pPr>
              <a:buNone/>
            </a:pPr>
            <a:endParaRPr lang="pl-P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6048672"/>
          </a:xfrm>
        </p:spPr>
        <p:txBody>
          <a:bodyPr>
            <a:normAutofit/>
          </a:bodyPr>
          <a:lstStyle/>
          <a:p>
            <a:pPr marL="0" indent="0">
              <a:buNone/>
            </a:pPr>
            <a:r>
              <a:rPr lang="pl-PL" dirty="0" smtClean="0"/>
              <a:t>W części szczególnej </a:t>
            </a:r>
            <a:r>
              <a:rPr lang="pl-PL" dirty="0" err="1" smtClean="0"/>
              <a:t>k.k.s</a:t>
            </a:r>
            <a:r>
              <a:rPr lang="pl-PL" dirty="0" smtClean="0"/>
              <a:t>. podmiot wielu przestępstw i wykroczeń skarbowych jest określony nazwą zbiorową, np. „podatnik”, „płatnik”, „rezydent”, „producent”, „importer”</a:t>
            </a:r>
          </a:p>
          <a:p>
            <a:pPr marL="0" indent="0">
              <a:buNone/>
            </a:pPr>
            <a:r>
              <a:rPr lang="pl-PL" dirty="0" smtClean="0"/>
              <a:t>W takich sytuacjach </a:t>
            </a:r>
            <a:r>
              <a:rPr lang="pl-PL" b="1" dirty="0" smtClean="0"/>
              <a:t>osoba fizyczna działająca w danym podmiocie gospodarczym ponosi odpowiedzialność jak sprawca</a:t>
            </a:r>
            <a:r>
              <a:rPr lang="pl-PL" dirty="0" smtClean="0"/>
              <a:t>, jeżeli zajmowała się sprawami gospodarczymi, w szczególności finansowymi danej jednostki (</a:t>
            </a:r>
            <a:r>
              <a:rPr lang="pl-PL" i="1" dirty="0" smtClean="0"/>
              <a:t>Uzasadnienie rządowego projektu </a:t>
            </a:r>
            <a:r>
              <a:rPr lang="pl-PL" i="1" dirty="0" err="1" smtClean="0"/>
              <a:t>k.k.s</a:t>
            </a:r>
            <a:r>
              <a:rPr lang="pl-PL" i="1" dirty="0" smtClean="0"/>
              <a:t>.)</a:t>
            </a:r>
            <a:r>
              <a:rPr lang="pl-PL" dirty="0" smtClean="0"/>
              <a:t> </a:t>
            </a:r>
          </a:p>
          <a:p>
            <a:endParaRPr lang="pl-PL"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Formy stadialne (</a:t>
            </a:r>
            <a:r>
              <a:rPr lang="pl-PL" i="1" dirty="0" err="1" smtClean="0"/>
              <a:t>iter</a:t>
            </a:r>
            <a:r>
              <a:rPr lang="pl-PL" i="1" dirty="0" smtClean="0"/>
              <a:t> </a:t>
            </a:r>
            <a:r>
              <a:rPr lang="pl-PL" i="1" dirty="0" err="1" smtClean="0"/>
              <a:t>delicti</a:t>
            </a:r>
            <a:r>
              <a:rPr lang="pl-PL" dirty="0" smtClean="0"/>
              <a:t>) </a:t>
            </a:r>
            <a:endParaRPr lang="pl-PL" dirty="0"/>
          </a:p>
        </p:txBody>
      </p:sp>
      <p:sp>
        <p:nvSpPr>
          <p:cNvPr id="3" name="Symbol zastępczy zawartości 2"/>
          <p:cNvSpPr>
            <a:spLocks noGrp="1"/>
          </p:cNvSpPr>
          <p:nvPr>
            <p:ph idx="1"/>
          </p:nvPr>
        </p:nvSpPr>
        <p:spPr>
          <a:xfrm>
            <a:off x="457200" y="1600200"/>
            <a:ext cx="8229600" cy="4853136"/>
          </a:xfrm>
        </p:spPr>
        <p:txBody>
          <a:bodyPr>
            <a:normAutofit fontScale="55000" lnSpcReduction="20000"/>
          </a:bodyPr>
          <a:lstStyle/>
          <a:p>
            <a:pPr hangingPunct="0">
              <a:buNone/>
            </a:pPr>
            <a:r>
              <a:rPr lang="pl-PL" sz="3900" dirty="0" smtClean="0"/>
              <a:t>Wyróżnia się cztery etapy realizacji czynu zabronionego:</a:t>
            </a:r>
          </a:p>
          <a:p>
            <a:pPr hangingPunct="0">
              <a:buNone/>
            </a:pPr>
            <a:endParaRPr lang="pl-PL" sz="3900" u="sng" dirty="0" smtClean="0"/>
          </a:p>
          <a:p>
            <a:pPr hangingPunct="0"/>
            <a:r>
              <a:rPr lang="pl-PL" sz="3900" dirty="0"/>
              <a:t>z</a:t>
            </a:r>
            <a:r>
              <a:rPr lang="pl-PL" sz="3900" dirty="0" smtClean="0"/>
              <a:t>amiar (</a:t>
            </a:r>
            <a:r>
              <a:rPr lang="pl-PL" sz="3900" dirty="0" err="1" smtClean="0"/>
              <a:t>cogitationis</a:t>
            </a:r>
            <a:r>
              <a:rPr lang="pl-PL" sz="3900" dirty="0" smtClean="0"/>
              <a:t> </a:t>
            </a:r>
            <a:r>
              <a:rPr lang="pl-PL" sz="3900" dirty="0" err="1"/>
              <a:t>poenam</a:t>
            </a:r>
            <a:r>
              <a:rPr lang="pl-PL" sz="3900" dirty="0"/>
              <a:t> </a:t>
            </a:r>
            <a:r>
              <a:rPr lang="pl-PL" sz="3900" dirty="0" err="1"/>
              <a:t>nemo</a:t>
            </a:r>
            <a:r>
              <a:rPr lang="pl-PL" sz="3900" dirty="0"/>
              <a:t> </a:t>
            </a:r>
            <a:r>
              <a:rPr lang="pl-PL" sz="3900" dirty="0" err="1"/>
              <a:t>patitur</a:t>
            </a:r>
            <a:r>
              <a:rPr lang="pl-PL" sz="3900" dirty="0"/>
              <a:t> -niekaralny etap </a:t>
            </a:r>
            <a:r>
              <a:rPr lang="pl-PL" sz="3900" dirty="0" smtClean="0"/>
              <a:t>wewnętrzny)</a:t>
            </a:r>
          </a:p>
          <a:p>
            <a:pPr hangingPunct="0"/>
            <a:r>
              <a:rPr lang="pl-PL" sz="3900" dirty="0"/>
              <a:t>p</a:t>
            </a:r>
            <a:r>
              <a:rPr lang="pl-PL" sz="3900" dirty="0" smtClean="0"/>
              <a:t>rzygotowanie (co do zasady niekaralne na gruncie prawa </a:t>
            </a:r>
            <a:r>
              <a:rPr lang="pl-PL" sz="3900" dirty="0"/>
              <a:t>karnego </a:t>
            </a:r>
            <a:r>
              <a:rPr lang="pl-PL" sz="3900" dirty="0" smtClean="0"/>
              <a:t>skarbowego; w </a:t>
            </a:r>
            <a:r>
              <a:rPr lang="pl-PL" sz="3900" dirty="0"/>
              <a:t>części szczególnej </a:t>
            </a:r>
            <a:r>
              <a:rPr lang="pl-PL" sz="3900" dirty="0" err="1"/>
              <a:t>k.k.s</a:t>
            </a:r>
            <a:r>
              <a:rPr lang="pl-PL" sz="3900" dirty="0"/>
              <a:t>. wyjątek stanowi art. </a:t>
            </a:r>
            <a:r>
              <a:rPr lang="pl-PL" sz="3900" dirty="0" smtClean="0"/>
              <a:t>67 </a:t>
            </a:r>
            <a:r>
              <a:rPr lang="pl-PL" sz="3900" dirty="0"/>
              <a:t>§ 2, który przewiduje jedyny przypadek karalności czynności przygotowawczych (uzyskiwanie lub przysposabianie środków w celu popełnienia przestępstwa skarbowego, polegającego na fałszowaniu znaku akcyzy albo upoważnienia do odbioru banderol) </a:t>
            </a:r>
            <a:endParaRPr lang="pl-PL" sz="3900" dirty="0" smtClean="0"/>
          </a:p>
          <a:p>
            <a:pPr hangingPunct="0"/>
            <a:r>
              <a:rPr lang="pl-PL" sz="3900" dirty="0"/>
              <a:t>u</a:t>
            </a:r>
            <a:r>
              <a:rPr lang="pl-PL" sz="3900" dirty="0" smtClean="0"/>
              <a:t>siłowanie (karalne tylko w odniesieniu do przestępstw skarbowych - art. 21 </a:t>
            </a:r>
            <a:r>
              <a:rPr lang="pl-PL" sz="3900" dirty="0" err="1" smtClean="0"/>
              <a:t>k.k.s</a:t>
            </a:r>
            <a:r>
              <a:rPr lang="pl-PL" sz="3900" dirty="0" smtClean="0"/>
              <a:t>.)</a:t>
            </a:r>
          </a:p>
          <a:p>
            <a:pPr hangingPunct="0"/>
            <a:r>
              <a:rPr lang="pl-PL" sz="3900" dirty="0"/>
              <a:t>d</a:t>
            </a:r>
            <a:r>
              <a:rPr lang="pl-PL" sz="3900" dirty="0" smtClean="0"/>
              <a:t>okonanie (karalne w granicach ustawowego zagrożenia)</a:t>
            </a:r>
          </a:p>
          <a:p>
            <a:pPr lvl="1" hangingPunct="0">
              <a:buNone/>
            </a:pPr>
            <a:endParaRPr lang="pl-PL" dirty="0" smtClean="0"/>
          </a:p>
          <a:p>
            <a:pPr hangingPunct="0">
              <a:buNone/>
            </a:pPr>
            <a:r>
              <a:rPr lang="pl-PL" sz="3600" dirty="0" smtClean="0"/>
              <a:t> </a:t>
            </a:r>
          </a:p>
          <a:p>
            <a:endParaRPr lang="pl-PL"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980728"/>
            <a:ext cx="8229600" cy="5877272"/>
          </a:xfrm>
        </p:spPr>
        <p:txBody>
          <a:bodyPr>
            <a:noAutofit/>
          </a:bodyPr>
          <a:lstStyle/>
          <a:p>
            <a:pPr marL="0" indent="0" hangingPunct="0">
              <a:spcBef>
                <a:spcPts val="0"/>
              </a:spcBef>
              <a:buNone/>
            </a:pPr>
            <a:r>
              <a:rPr lang="pl-PL" sz="3400" b="1" dirty="0" smtClean="0"/>
              <a:t>Usiłowanie</a:t>
            </a:r>
            <a:r>
              <a:rPr lang="pl-PL" sz="3400" dirty="0" smtClean="0"/>
              <a:t> zachodzi, gdy sprawca, działając w zamiarze popełnienia czynu zabronionego, swoim zachowaniem zmierza bezpośrednio ku jego dokonaniu, które jednak nie </a:t>
            </a:r>
            <a:r>
              <a:rPr lang="pl-PL" sz="3400" dirty="0"/>
              <a:t>następuje</a:t>
            </a:r>
            <a:r>
              <a:rPr lang="pl-PL" sz="3400" dirty="0" smtClean="0"/>
              <a:t>.</a:t>
            </a:r>
          </a:p>
          <a:p>
            <a:pPr marL="0" indent="0" hangingPunct="0">
              <a:spcBef>
                <a:spcPts val="0"/>
              </a:spcBef>
              <a:buNone/>
            </a:pPr>
            <a:r>
              <a:rPr lang="pl-PL" sz="3400" dirty="0" smtClean="0"/>
              <a:t> </a:t>
            </a:r>
            <a:r>
              <a:rPr lang="pl-PL" sz="3400" dirty="0"/>
              <a:t>Z tak ujętej formuły usiłowania wynikają następujące jego przesłanki:</a:t>
            </a:r>
          </a:p>
          <a:p>
            <a:pPr marL="0" indent="0" hangingPunct="0">
              <a:spcBef>
                <a:spcPts val="0"/>
              </a:spcBef>
              <a:buNone/>
            </a:pPr>
            <a:r>
              <a:rPr lang="pl-PL" sz="3400" dirty="0" smtClean="0"/>
              <a:t>- zamiar </a:t>
            </a:r>
            <a:r>
              <a:rPr lang="pl-PL" sz="3400" dirty="0"/>
              <a:t>popełnienia czynu zabronionego,</a:t>
            </a:r>
          </a:p>
          <a:p>
            <a:pPr marL="0" indent="0" hangingPunct="0">
              <a:spcBef>
                <a:spcPts val="0"/>
              </a:spcBef>
              <a:buNone/>
            </a:pPr>
            <a:r>
              <a:rPr lang="pl-PL" sz="3400" dirty="0" smtClean="0"/>
              <a:t>- zachowanie </a:t>
            </a:r>
            <a:r>
              <a:rPr lang="pl-PL" sz="3400" dirty="0"/>
              <a:t>zmierzające bezpośrednio do dokonania czynu zabronionego </a:t>
            </a:r>
          </a:p>
          <a:p>
            <a:pPr marL="0" indent="0" hangingPunct="0">
              <a:spcBef>
                <a:spcPts val="0"/>
              </a:spcBef>
              <a:buNone/>
            </a:pPr>
            <a:r>
              <a:rPr lang="pl-PL" sz="3400" dirty="0" smtClean="0"/>
              <a:t>- brak </a:t>
            </a:r>
            <a:r>
              <a:rPr lang="pl-PL" sz="3400" dirty="0"/>
              <a:t>dokonania.</a:t>
            </a:r>
            <a:endParaRPr lang="pl-PL" sz="3400" dirty="0" smtClean="0"/>
          </a:p>
          <a:p>
            <a:pPr marL="0" indent="0" hangingPunct="0">
              <a:spcBef>
                <a:spcPts val="0"/>
              </a:spcBef>
              <a:buNone/>
            </a:pPr>
            <a:r>
              <a:rPr lang="pl-PL" sz="3400" b="1" dirty="0" smtClean="0"/>
              <a:t> </a:t>
            </a:r>
            <a:endParaRPr lang="pl-PL" sz="3600" dirty="0" smtClean="0"/>
          </a:p>
        </p:txBody>
      </p:sp>
      <p:sp>
        <p:nvSpPr>
          <p:cNvPr id="4" name="Tytuł 3"/>
          <p:cNvSpPr>
            <a:spLocks noGrp="1"/>
          </p:cNvSpPr>
          <p:nvPr>
            <p:ph type="title"/>
          </p:nvPr>
        </p:nvSpPr>
        <p:spPr>
          <a:xfrm>
            <a:off x="457200" y="274638"/>
            <a:ext cx="8229600" cy="706090"/>
          </a:xfrm>
        </p:spPr>
        <p:txBody>
          <a:bodyPr>
            <a:normAutofit fontScale="90000"/>
          </a:bodyPr>
          <a:lstStyle/>
          <a:p>
            <a:r>
              <a:rPr lang="pl-PL" dirty="0" smtClean="0"/>
              <a:t>Usiłowanie </a:t>
            </a:r>
            <a:endParaRPr lang="pl-PL"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76672"/>
            <a:ext cx="8229600" cy="6120680"/>
          </a:xfrm>
        </p:spPr>
        <p:txBody>
          <a:bodyPr>
            <a:normAutofit/>
          </a:bodyPr>
          <a:lstStyle/>
          <a:p>
            <a:pPr marL="0" indent="0" hangingPunct="0">
              <a:spcBef>
                <a:spcPts val="0"/>
              </a:spcBef>
              <a:buNone/>
            </a:pPr>
            <a:r>
              <a:rPr lang="pl-PL" b="1" dirty="0" smtClean="0"/>
              <a:t>Usiłowanie udolne </a:t>
            </a:r>
            <a:r>
              <a:rPr lang="pl-PL" dirty="0" smtClean="0"/>
              <a:t>- gdy sprawca nie dokonuje przestępstwa skarbowego, pomimo że było to możliwe. </a:t>
            </a:r>
          </a:p>
          <a:p>
            <a:pPr marL="0" indent="0" hangingPunct="0">
              <a:spcBef>
                <a:spcPts val="0"/>
              </a:spcBef>
              <a:buNone/>
            </a:pPr>
            <a:r>
              <a:rPr lang="pl-PL" b="1" dirty="0" smtClean="0"/>
              <a:t>Usiłowanie nieudolne </a:t>
            </a:r>
            <a:r>
              <a:rPr lang="pl-PL" dirty="0" smtClean="0"/>
              <a:t>- gdy sprawca nie uświadamia sobie, że dokonanie przestępstwa skarbowego jest w ogóle niemożliwe, ze względu na brak przedmiotu nadającego się do popełnienia na nim czynu zabronionego lub ze względu na użycie środka nienadającego się do popełnienia nim czynu zabronionego. Jest ono podstawą do nadzwyczajnego złagodzenia kary, a nawet do odstąpienia od jej wymierzenia. </a:t>
            </a:r>
          </a:p>
          <a:p>
            <a:endParaRPr lang="pl-PL"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5721499"/>
          </a:xfrm>
        </p:spPr>
        <p:txBody>
          <a:bodyPr>
            <a:normAutofit fontScale="92500" lnSpcReduction="10000"/>
          </a:bodyPr>
          <a:lstStyle/>
          <a:p>
            <a:pPr marL="0" indent="0">
              <a:buNone/>
            </a:pPr>
            <a:r>
              <a:rPr lang="pl-PL" b="1" dirty="0" smtClean="0"/>
              <a:t>Ukończone</a:t>
            </a:r>
            <a:r>
              <a:rPr lang="pl-PL" dirty="0"/>
              <a:t>, które zachodzi wówczas, gdy sprawca wykonał wszystkie czynności mające prowadzić do pełnej realizacji znamion czynu zabronionego i ze swej strony nie musi już przedsiębrać czegokolwiek, a jedynie oczekiwać rezultatów swego zachowania (możliwe przy wykroczeniach formalnych; czynny żal</a:t>
            </a:r>
            <a:r>
              <a:rPr lang="pl-PL" dirty="0" smtClean="0"/>
              <a:t>).</a:t>
            </a:r>
            <a:endParaRPr lang="pl-PL" dirty="0"/>
          </a:p>
          <a:p>
            <a:pPr marL="0" indent="0">
              <a:buNone/>
            </a:pPr>
            <a:r>
              <a:rPr lang="pl-PL" b="1" dirty="0" smtClean="0"/>
              <a:t>Nieukończone </a:t>
            </a:r>
            <a:r>
              <a:rPr lang="pl-PL" dirty="0"/>
              <a:t>(zatamowane, zahamowane) ma miejsce wówczas, gdy sprawca zdołał wykonać jedynie część czynności, które prowadzić miały do realizacji zamierzonego celu (możliwe przy wykroczeniach skutkowych; odstąpienie od dokonania).</a:t>
            </a:r>
          </a:p>
          <a:p>
            <a:endParaRPr lang="pl-PL" dirty="0"/>
          </a:p>
        </p:txBody>
      </p:sp>
    </p:spTree>
    <p:extLst>
      <p:ext uri="{BB962C8B-B14F-4D97-AF65-F5344CB8AC3E}">
        <p14:creationId xmlns:p14="http://schemas.microsoft.com/office/powerpoint/2010/main" val="27913729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332656"/>
            <a:ext cx="8229600" cy="6264696"/>
          </a:xfrm>
        </p:spPr>
        <p:txBody>
          <a:bodyPr>
            <a:normAutofit fontScale="92500" lnSpcReduction="20000"/>
          </a:bodyPr>
          <a:lstStyle/>
          <a:p>
            <a:pPr marL="0" indent="0">
              <a:buNone/>
            </a:pPr>
            <a:r>
              <a:rPr lang="pl-PL" dirty="0" err="1"/>
              <a:t>K.k.s</a:t>
            </a:r>
            <a:r>
              <a:rPr lang="pl-PL" dirty="0"/>
              <a:t>. nie przewiduje karalności usiłowania w odniesieniu do wykroczeń skarbowych. Nie jest również karalne usiłowanie przestępstw skarbowych nieumyślnych. </a:t>
            </a:r>
          </a:p>
          <a:p>
            <a:pPr marL="0" indent="0">
              <a:buNone/>
            </a:pPr>
            <a:r>
              <a:rPr lang="pl-PL" dirty="0"/>
              <a:t>Wobec usiłowania umyślnego przestępstwa skarbowego stosuje się przepisy art. 21 i art. 20 § 4 </a:t>
            </a:r>
            <a:r>
              <a:rPr lang="pl-PL" dirty="0" err="1"/>
              <a:t>k.k.s</a:t>
            </a:r>
            <a:r>
              <a:rPr lang="pl-PL" dirty="0"/>
              <a:t>. oraz art. 13, art. 14 § 2 i art. 15 k.k. (w zw. z art. 21 § 3 </a:t>
            </a:r>
            <a:r>
              <a:rPr lang="pl-PL" dirty="0" err="1"/>
              <a:t>k.k.s</a:t>
            </a:r>
            <a:r>
              <a:rPr lang="pl-PL" dirty="0"/>
              <a:t>.). </a:t>
            </a:r>
          </a:p>
          <a:p>
            <a:pPr marL="0" indent="0">
              <a:buNone/>
            </a:pPr>
            <a:r>
              <a:rPr lang="pl-PL" dirty="0"/>
              <a:t>Usiłowanie jest zawsze karalne w odniesieniu do przestępstw skarbowych zagrożonych karą wyższą niż rok pozbawienia wolności. Karalność usiłowania przestępstwa skarbowego zagrożonego karą łagodniejszą jest uzależniona od istnienia w </a:t>
            </a:r>
            <a:r>
              <a:rPr lang="pl-PL" dirty="0" err="1"/>
              <a:t>k.k.s</a:t>
            </a:r>
            <a:r>
              <a:rPr lang="pl-PL" dirty="0"/>
              <a:t>. przepisu przewidującego wprost taką karalność (w części szczególnej).</a:t>
            </a:r>
          </a:p>
          <a:p>
            <a:endParaRPr lang="pl-PL" dirty="0"/>
          </a:p>
        </p:txBody>
      </p:sp>
    </p:spTree>
    <p:extLst>
      <p:ext uri="{BB962C8B-B14F-4D97-AF65-F5344CB8AC3E}">
        <p14:creationId xmlns:p14="http://schemas.microsoft.com/office/powerpoint/2010/main" val="13651015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92696"/>
            <a:ext cx="8229600" cy="5433467"/>
          </a:xfrm>
        </p:spPr>
        <p:txBody>
          <a:bodyPr/>
          <a:lstStyle/>
          <a:p>
            <a:pPr marL="0" indent="0">
              <a:buNone/>
            </a:pPr>
            <a:r>
              <a:rPr lang="pl-PL" sz="3600" dirty="0" smtClean="0"/>
              <a:t>Za usiłowanie można wymierzyć karę </a:t>
            </a:r>
            <a:r>
              <a:rPr lang="pl-PL" sz="3600" b="1" dirty="0" smtClean="0"/>
              <a:t>w wysokości nieprzekraczającej dwóch trzecich górnej granicy ustawowego zagrożenia</a:t>
            </a:r>
            <a:r>
              <a:rPr lang="pl-PL" sz="3600" dirty="0" smtClean="0"/>
              <a:t> przewidzianego dla danego przestępstwa skarbowego. </a:t>
            </a:r>
          </a:p>
          <a:p>
            <a:pPr>
              <a:buNone/>
            </a:pPr>
            <a:endParaRPr lang="pl-PL"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dirty="0" smtClean="0"/>
              <a:t>Dokonanie </a:t>
            </a:r>
            <a:endParaRPr lang="pl-PL" sz="3600" dirty="0"/>
          </a:p>
        </p:txBody>
      </p:sp>
      <p:sp>
        <p:nvSpPr>
          <p:cNvPr id="3" name="Symbol zastępczy zawartości 2"/>
          <p:cNvSpPr>
            <a:spLocks noGrp="1"/>
          </p:cNvSpPr>
          <p:nvPr>
            <p:ph idx="1"/>
          </p:nvPr>
        </p:nvSpPr>
        <p:spPr>
          <a:xfrm>
            <a:off x="457200" y="1600200"/>
            <a:ext cx="8229600" cy="5069160"/>
          </a:xfrm>
        </p:spPr>
        <p:txBody>
          <a:bodyPr>
            <a:normAutofit fontScale="77500" lnSpcReduction="20000"/>
          </a:bodyPr>
          <a:lstStyle/>
          <a:p>
            <a:pPr marL="0" indent="0">
              <a:buNone/>
            </a:pPr>
            <a:r>
              <a:rPr lang="pl-PL" b="1" dirty="0" smtClean="0"/>
              <a:t>Dokonanie</a:t>
            </a:r>
            <a:r>
              <a:rPr lang="pl-PL" dirty="0" smtClean="0"/>
              <a:t> stanowi </a:t>
            </a:r>
            <a:r>
              <a:rPr lang="pl-PL" dirty="0"/>
              <a:t>ostatni etap realizacji czynu zabronionego i ma miejsce wówczas, gdy sprawca zrealizował pełny zestaw ustawowych znamion danego typu czynu zabronionego.</a:t>
            </a:r>
          </a:p>
          <a:p>
            <a:pPr marL="0" indent="0">
              <a:buNone/>
            </a:pPr>
            <a:r>
              <a:rPr lang="pl-PL" dirty="0" smtClean="0"/>
              <a:t>W razie popełnienia przestępstwa skarbowego, które karane jest już na etapie usiłowania, sprawca zostanie ukarany wyłącznie za dokonanie, gdyż </a:t>
            </a:r>
            <a:r>
              <a:rPr lang="pl-PL" b="1" dirty="0" smtClean="0"/>
              <a:t>odpowiada się za ostatni zrealizowany etap.</a:t>
            </a:r>
            <a:r>
              <a:rPr lang="pl-PL" dirty="0" smtClean="0"/>
              <a:t> </a:t>
            </a:r>
          </a:p>
          <a:p>
            <a:pPr marL="0" indent="0">
              <a:buNone/>
            </a:pPr>
            <a:r>
              <a:rPr lang="pl-PL" dirty="0" smtClean="0"/>
              <a:t>Pojęcie </a:t>
            </a:r>
            <a:r>
              <a:rPr lang="pl-PL" dirty="0"/>
              <a:t>„dokonania” nie jest tożsame z pojęciem „popełnienia” </a:t>
            </a:r>
            <a:r>
              <a:rPr lang="pl-PL" dirty="0" smtClean="0"/>
              <a:t>przestępstwa skarbowego. </a:t>
            </a:r>
            <a:r>
              <a:rPr lang="pl-PL" dirty="0"/>
              <a:t>Różnica dotyczy ich zakresów logicznych, pierwsze bowiem zawiera się w drugim. Każde dokonanie </a:t>
            </a:r>
            <a:r>
              <a:rPr lang="pl-PL" dirty="0" smtClean="0"/>
              <a:t>jest zarazem popełnieniem</a:t>
            </a:r>
            <a:r>
              <a:rPr lang="pl-PL" dirty="0"/>
              <a:t>, lecz nie zawsze musi być odwrotnie, o czym właśnie świadczą formy stadialne. Można popełnić </a:t>
            </a:r>
            <a:r>
              <a:rPr lang="pl-PL" dirty="0" smtClean="0"/>
              <a:t>przestępstwo </a:t>
            </a:r>
            <a:r>
              <a:rPr lang="pl-PL" dirty="0"/>
              <a:t>polegające na usiłowaniu, ale nie można mówić o </a:t>
            </a:r>
            <a:r>
              <a:rPr lang="pl-PL"/>
              <a:t>dokonaniu </a:t>
            </a:r>
            <a:r>
              <a:rPr lang="pl-PL" smtClean="0"/>
              <a:t>przestępstwa</a:t>
            </a:r>
            <a:r>
              <a:rPr lang="pl-PL" dirty="0" smtClean="0"/>
              <a:t>, </a:t>
            </a:r>
            <a:r>
              <a:rPr lang="pl-PL" dirty="0"/>
              <a:t>które osiągnęło jedynie etap usiłowania.</a:t>
            </a:r>
          </a:p>
          <a:p>
            <a:pPr marL="0" indent="0">
              <a:buNone/>
            </a:pPr>
            <a:endParaRPr lang="pl-PL" dirty="0" smtClean="0"/>
          </a:p>
          <a:p>
            <a:pPr marL="0" indent="0">
              <a:buNone/>
            </a:pPr>
            <a:endParaRPr lang="pl-PL" dirty="0" smtClean="0"/>
          </a:p>
          <a:p>
            <a:pPr marL="0" indent="0">
              <a:buNone/>
            </a:pPr>
            <a:endParaRPr lang="pl-PL" dirty="0" smtClean="0"/>
          </a:p>
          <a:p>
            <a:endParaRPr lang="pl-PL"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2771800" y="404664"/>
            <a:ext cx="2736304"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prstClr val="white"/>
                </a:solidFill>
              </a:rPr>
              <a:t>Formy współdziałania przestępczego</a:t>
            </a:r>
            <a:endParaRPr lang="pl-PL" dirty="0">
              <a:solidFill>
                <a:prstClr val="white"/>
              </a:solidFill>
            </a:endParaRPr>
          </a:p>
        </p:txBody>
      </p:sp>
      <p:cxnSp>
        <p:nvCxnSpPr>
          <p:cNvPr id="18" name="Łącznik prosty ze strzałką 17"/>
          <p:cNvCxnSpPr>
            <a:stCxn id="4" idx="2"/>
          </p:cNvCxnSpPr>
          <p:nvPr/>
        </p:nvCxnSpPr>
        <p:spPr>
          <a:xfrm>
            <a:off x="4139952" y="1412776"/>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Łącznik prosty 27"/>
          <p:cNvCxnSpPr/>
          <p:nvPr/>
        </p:nvCxnSpPr>
        <p:spPr>
          <a:xfrm>
            <a:off x="2627784" y="1844824"/>
            <a:ext cx="28083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Łącznik prosty 33"/>
          <p:cNvCxnSpPr/>
          <p:nvPr/>
        </p:nvCxnSpPr>
        <p:spPr>
          <a:xfrm>
            <a:off x="2699792" y="2492896"/>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Łącznik prosty 36"/>
          <p:cNvCxnSpPr/>
          <p:nvPr/>
        </p:nvCxnSpPr>
        <p:spPr>
          <a:xfrm>
            <a:off x="5436096" y="2780928"/>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Łącznik prosty ze strzałką 38"/>
          <p:cNvCxnSpPr/>
          <p:nvPr/>
        </p:nvCxnSpPr>
        <p:spPr>
          <a:xfrm>
            <a:off x="2699792" y="2780928"/>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Łącznik prosty ze strzałką 44"/>
          <p:cNvCxnSpPr/>
          <p:nvPr/>
        </p:nvCxnSpPr>
        <p:spPr>
          <a:xfrm>
            <a:off x="5436096" y="1844824"/>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Łącznik prosty ze strzałką 49"/>
          <p:cNvCxnSpPr/>
          <p:nvPr/>
        </p:nvCxnSpPr>
        <p:spPr>
          <a:xfrm>
            <a:off x="2699792" y="2492896"/>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Prostokąt 53"/>
          <p:cNvSpPr/>
          <p:nvPr/>
        </p:nvSpPr>
        <p:spPr>
          <a:xfrm>
            <a:off x="4644008" y="2204864"/>
            <a:ext cx="2016224"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prstClr val="white"/>
                </a:solidFill>
              </a:rPr>
              <a:t>Formy </a:t>
            </a:r>
            <a:r>
              <a:rPr lang="pl-PL" dirty="0" err="1" smtClean="0">
                <a:solidFill>
                  <a:prstClr val="white"/>
                </a:solidFill>
              </a:rPr>
              <a:t>niesprawcze</a:t>
            </a:r>
            <a:endParaRPr lang="pl-PL" dirty="0" smtClean="0">
              <a:solidFill>
                <a:prstClr val="white"/>
              </a:solidFill>
            </a:endParaRPr>
          </a:p>
          <a:p>
            <a:pPr algn="ctr"/>
            <a:r>
              <a:rPr lang="pl-PL" dirty="0" smtClean="0">
                <a:solidFill>
                  <a:prstClr val="white"/>
                </a:solidFill>
              </a:rPr>
              <a:t>(zjawiskowe)</a:t>
            </a:r>
            <a:endParaRPr lang="pl-PL" dirty="0">
              <a:solidFill>
                <a:prstClr val="white"/>
              </a:solidFill>
            </a:endParaRPr>
          </a:p>
        </p:txBody>
      </p:sp>
      <p:sp>
        <p:nvSpPr>
          <p:cNvPr id="55" name="Prostokąt 54"/>
          <p:cNvSpPr/>
          <p:nvPr/>
        </p:nvSpPr>
        <p:spPr>
          <a:xfrm>
            <a:off x="1403648" y="2132856"/>
            <a:ext cx="213853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mtClean="0">
                <a:solidFill>
                  <a:prstClr val="white"/>
                </a:solidFill>
              </a:rPr>
              <a:t>Formy sprawcze</a:t>
            </a:r>
            <a:endParaRPr lang="pl-PL">
              <a:solidFill>
                <a:prstClr val="white"/>
              </a:solidFill>
            </a:endParaRPr>
          </a:p>
        </p:txBody>
      </p:sp>
      <p:cxnSp>
        <p:nvCxnSpPr>
          <p:cNvPr id="68" name="Łącznik prosty ze strzałką 67"/>
          <p:cNvCxnSpPr/>
          <p:nvPr/>
        </p:nvCxnSpPr>
        <p:spPr>
          <a:xfrm>
            <a:off x="2627784" y="1844824"/>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3" name="Prostokąt 72"/>
          <p:cNvSpPr/>
          <p:nvPr/>
        </p:nvSpPr>
        <p:spPr>
          <a:xfrm>
            <a:off x="971600" y="3356992"/>
            <a:ext cx="185050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prstClr val="white"/>
                </a:solidFill>
              </a:rPr>
              <a:t>Sprawstwo </a:t>
            </a:r>
            <a:endParaRPr lang="pl-PL" dirty="0">
              <a:solidFill>
                <a:prstClr val="white"/>
              </a:solidFill>
            </a:endParaRPr>
          </a:p>
        </p:txBody>
      </p:sp>
      <p:sp>
        <p:nvSpPr>
          <p:cNvPr id="74" name="Prostokąt 73"/>
          <p:cNvSpPr/>
          <p:nvPr/>
        </p:nvSpPr>
        <p:spPr>
          <a:xfrm>
            <a:off x="3923928" y="3429000"/>
            <a:ext cx="165618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mtClean="0">
                <a:solidFill>
                  <a:prstClr val="white"/>
                </a:solidFill>
              </a:rPr>
              <a:t>Podżeganie</a:t>
            </a:r>
            <a:endParaRPr lang="pl-PL">
              <a:solidFill>
                <a:prstClr val="white"/>
              </a:solidFill>
            </a:endParaRPr>
          </a:p>
        </p:txBody>
      </p:sp>
      <p:sp>
        <p:nvSpPr>
          <p:cNvPr id="75" name="Prostokąt 74"/>
          <p:cNvSpPr/>
          <p:nvPr/>
        </p:nvSpPr>
        <p:spPr>
          <a:xfrm>
            <a:off x="6300192" y="3429000"/>
            <a:ext cx="187220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mtClean="0">
                <a:solidFill>
                  <a:prstClr val="white"/>
                </a:solidFill>
              </a:rPr>
              <a:t>Pomocnictwo</a:t>
            </a:r>
            <a:endParaRPr lang="pl-PL">
              <a:solidFill>
                <a:prstClr val="white"/>
              </a:solidFill>
            </a:endParaRPr>
          </a:p>
        </p:txBody>
      </p:sp>
      <p:sp>
        <p:nvSpPr>
          <p:cNvPr id="76" name="Prostokąt 75"/>
          <p:cNvSpPr/>
          <p:nvPr/>
        </p:nvSpPr>
        <p:spPr>
          <a:xfrm>
            <a:off x="107504" y="5085184"/>
            <a:ext cx="208823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mtClean="0">
                <a:solidFill>
                  <a:prstClr val="white"/>
                </a:solidFill>
              </a:rPr>
              <a:t>Jednosprawstwo</a:t>
            </a:r>
            <a:endParaRPr lang="pl-PL">
              <a:solidFill>
                <a:prstClr val="white"/>
              </a:solidFill>
            </a:endParaRPr>
          </a:p>
        </p:txBody>
      </p:sp>
      <p:sp>
        <p:nvSpPr>
          <p:cNvPr id="77" name="Prostokąt 76"/>
          <p:cNvSpPr/>
          <p:nvPr/>
        </p:nvSpPr>
        <p:spPr>
          <a:xfrm>
            <a:off x="2195736" y="5085184"/>
            <a:ext cx="208823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mtClean="0">
                <a:solidFill>
                  <a:prstClr val="white"/>
                </a:solidFill>
              </a:rPr>
              <a:t>Współsprawstwo</a:t>
            </a:r>
            <a:endParaRPr lang="pl-PL">
              <a:solidFill>
                <a:prstClr val="white"/>
              </a:solidFill>
            </a:endParaRPr>
          </a:p>
        </p:txBody>
      </p:sp>
      <p:sp>
        <p:nvSpPr>
          <p:cNvPr id="78" name="Prostokąt 77"/>
          <p:cNvSpPr/>
          <p:nvPr/>
        </p:nvSpPr>
        <p:spPr>
          <a:xfrm>
            <a:off x="4355976" y="5085184"/>
            <a:ext cx="1584176"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mtClean="0">
                <a:solidFill>
                  <a:prstClr val="white"/>
                </a:solidFill>
              </a:rPr>
              <a:t>Sprawstwo kierownicze</a:t>
            </a:r>
            <a:endParaRPr lang="pl-PL">
              <a:solidFill>
                <a:prstClr val="white"/>
              </a:solidFill>
            </a:endParaRPr>
          </a:p>
        </p:txBody>
      </p:sp>
      <p:sp>
        <p:nvSpPr>
          <p:cNvPr id="80" name="Prostokąt 79"/>
          <p:cNvSpPr/>
          <p:nvPr/>
        </p:nvSpPr>
        <p:spPr>
          <a:xfrm>
            <a:off x="6372200" y="5085184"/>
            <a:ext cx="163448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mtClean="0">
                <a:solidFill>
                  <a:prstClr val="white"/>
                </a:solidFill>
              </a:rPr>
              <a:t>Sprawstwo polecające</a:t>
            </a:r>
            <a:endParaRPr lang="pl-PL">
              <a:solidFill>
                <a:prstClr val="white"/>
              </a:solidFill>
            </a:endParaRPr>
          </a:p>
        </p:txBody>
      </p:sp>
      <p:cxnSp>
        <p:nvCxnSpPr>
          <p:cNvPr id="84" name="Łącznik prosty ze strzałką 83"/>
          <p:cNvCxnSpPr/>
          <p:nvPr/>
        </p:nvCxnSpPr>
        <p:spPr>
          <a:xfrm>
            <a:off x="1979712" y="2852936"/>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0" name="Łącznik prosty ze strzałką 99"/>
          <p:cNvCxnSpPr/>
          <p:nvPr/>
        </p:nvCxnSpPr>
        <p:spPr>
          <a:xfrm>
            <a:off x="1547664" y="4293096"/>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2" name="Łącznik prosty ze strzałką 101"/>
          <p:cNvCxnSpPr/>
          <p:nvPr/>
        </p:nvCxnSpPr>
        <p:spPr>
          <a:xfrm>
            <a:off x="1547664" y="4653136"/>
            <a:ext cx="56166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4" name="Łącznik prosty ze strzałką 103"/>
          <p:cNvCxnSpPr/>
          <p:nvPr/>
        </p:nvCxnSpPr>
        <p:spPr>
          <a:xfrm>
            <a:off x="7164288" y="4653136"/>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8" name="Łącznik prosty ze strzałką 107"/>
          <p:cNvCxnSpPr/>
          <p:nvPr/>
        </p:nvCxnSpPr>
        <p:spPr>
          <a:xfrm>
            <a:off x="5148064" y="4653136"/>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0" name="Łącznik prosty ze strzałką 109"/>
          <p:cNvCxnSpPr/>
          <p:nvPr/>
        </p:nvCxnSpPr>
        <p:spPr>
          <a:xfrm>
            <a:off x="3275856" y="4653136"/>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 name="Łącznik prosty ze strzałką 111"/>
          <p:cNvCxnSpPr/>
          <p:nvPr/>
        </p:nvCxnSpPr>
        <p:spPr>
          <a:xfrm flipH="1">
            <a:off x="971600" y="4653136"/>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6" name="Łącznik prosty ze strzałką 115"/>
          <p:cNvCxnSpPr/>
          <p:nvPr/>
        </p:nvCxnSpPr>
        <p:spPr>
          <a:xfrm>
            <a:off x="971600" y="4653136"/>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8" name="Łącznik prosty ze strzałką 117"/>
          <p:cNvCxnSpPr>
            <a:stCxn id="54" idx="2"/>
          </p:cNvCxnSpPr>
          <p:nvPr/>
        </p:nvCxnSpPr>
        <p:spPr>
          <a:xfrm>
            <a:off x="5652120" y="2852936"/>
            <a:ext cx="0"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0" name="Łącznik prosty ze strzałką 119"/>
          <p:cNvCxnSpPr/>
          <p:nvPr/>
        </p:nvCxnSpPr>
        <p:spPr>
          <a:xfrm flipH="1">
            <a:off x="4716016" y="3068960"/>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2" name="Łącznik prosty ze strzałką 121"/>
          <p:cNvCxnSpPr/>
          <p:nvPr/>
        </p:nvCxnSpPr>
        <p:spPr>
          <a:xfrm>
            <a:off x="5652120" y="3068960"/>
            <a:ext cx="144016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4" name="Łącznik prosty ze strzałką 123"/>
          <p:cNvCxnSpPr/>
          <p:nvPr/>
        </p:nvCxnSpPr>
        <p:spPr>
          <a:xfrm>
            <a:off x="7092280" y="3068960"/>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3" name="Łącznik prosty ze strzałką 132"/>
          <p:cNvCxnSpPr/>
          <p:nvPr/>
        </p:nvCxnSpPr>
        <p:spPr>
          <a:xfrm>
            <a:off x="4716016" y="3068960"/>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125558"/>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Koncepcje odpowiedzialności za przestępcze współdziałanie </a:t>
            </a:r>
            <a:endParaRPr lang="pl-PL" dirty="0"/>
          </a:p>
        </p:txBody>
      </p:sp>
      <p:sp>
        <p:nvSpPr>
          <p:cNvPr id="3" name="Symbol zastępczy zawartości 2"/>
          <p:cNvSpPr>
            <a:spLocks noGrp="1"/>
          </p:cNvSpPr>
          <p:nvPr>
            <p:ph idx="1"/>
          </p:nvPr>
        </p:nvSpPr>
        <p:spPr/>
        <p:txBody>
          <a:bodyPr/>
          <a:lstStyle/>
          <a:p>
            <a:r>
              <a:rPr lang="pl-PL" dirty="0"/>
              <a:t>koncepcja udziału w cudzym </a:t>
            </a:r>
            <a:r>
              <a:rPr lang="pl-PL" dirty="0" smtClean="0"/>
              <a:t>wykroczeniu/przestępstwie</a:t>
            </a:r>
          </a:p>
          <a:p>
            <a:endParaRPr lang="pl-PL" dirty="0"/>
          </a:p>
          <a:p>
            <a:r>
              <a:rPr lang="pl-PL" dirty="0"/>
              <a:t>koncepcja jednolitego sprawstwa</a:t>
            </a:r>
          </a:p>
          <a:p>
            <a:endParaRPr lang="pl-PL" dirty="0"/>
          </a:p>
          <a:p>
            <a:r>
              <a:rPr lang="pl-PL" dirty="0"/>
              <a:t>polska koncepcja postaci zjawiskowych popełnienia przestępstwa</a:t>
            </a:r>
          </a:p>
          <a:p>
            <a:endParaRPr lang="pl-PL" dirty="0"/>
          </a:p>
        </p:txBody>
      </p:sp>
    </p:spTree>
    <p:extLst>
      <p:ext uri="{BB962C8B-B14F-4D97-AF65-F5344CB8AC3E}">
        <p14:creationId xmlns:p14="http://schemas.microsoft.com/office/powerpoint/2010/main" val="750242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16632"/>
            <a:ext cx="8229600" cy="6624736"/>
          </a:xfrm>
        </p:spPr>
        <p:txBody>
          <a:bodyPr>
            <a:normAutofit fontScale="77500" lnSpcReduction="20000"/>
          </a:bodyPr>
          <a:lstStyle/>
          <a:p>
            <a:pPr marL="0" indent="0">
              <a:buNone/>
            </a:pPr>
            <a:endParaRPr lang="pl-PL" dirty="0" smtClean="0"/>
          </a:p>
          <a:p>
            <a:pPr marL="0" indent="0">
              <a:buNone/>
            </a:pPr>
            <a:r>
              <a:rPr lang="pl-PL" b="1" dirty="0" smtClean="0"/>
              <a:t>Koncepcja </a:t>
            </a:r>
            <a:r>
              <a:rPr lang="pl-PL" b="1" dirty="0"/>
              <a:t>udziału w cudzym wykroczeniu/przestępstwie </a:t>
            </a:r>
            <a:r>
              <a:rPr lang="pl-PL" dirty="0"/>
              <a:t>opiera się na założeniu, że własne </a:t>
            </a:r>
            <a:r>
              <a:rPr lang="pl-PL" dirty="0" smtClean="0"/>
              <a:t>wykroczenie/przestępstwo </a:t>
            </a:r>
            <a:r>
              <a:rPr lang="pl-PL" dirty="0"/>
              <a:t>popełnia jedynie sprawca główny, wszyscy inni (podżegacz, pomocnik, współsprawca) mają swój udział w wykroczeniu/przestępstwie sprawcy głównego i w ten sposób są z nim związani (zasada odpowiedzialności akcesoryjnej). Przy czystej (krańcowej) akcesoryjności odpowiedzialność osób uczestniczących w przestępstwie sprawcy głównego w pełni uzależniona jest od tego, co ów sprawca uczynił, oraz od zakresu jego odpowiedzialności (bez przestępstwa sprawcy głównego nie może być bowiem mowy o udziale w cudzym </a:t>
            </a:r>
            <a:r>
              <a:rPr lang="pl-PL" dirty="0" smtClean="0"/>
              <a:t>wykroczeniu/przestępstwie</a:t>
            </a:r>
            <a:r>
              <a:rPr lang="pl-PL" dirty="0"/>
              <a:t>). Nie istnieje zatem możliwość odpowiedzialności za podżeganie i pomocnictwo bez popełnienia czynu zabronionego przez sprawcę głównego co najmniej w formie usiłowania. Wszyscy współdziałający popełniają jedno przestępstwo, które wykonuje sprawca główny, uczestniczą zaś w jego popełnieniu podżegacz i pomocnik.</a:t>
            </a:r>
          </a:p>
          <a:p>
            <a:endParaRPr lang="pl-PL" dirty="0"/>
          </a:p>
        </p:txBody>
      </p:sp>
    </p:spTree>
    <p:extLst>
      <p:ext uri="{BB962C8B-B14F-4D97-AF65-F5344CB8AC3E}">
        <p14:creationId xmlns:p14="http://schemas.microsoft.com/office/powerpoint/2010/main" val="3267238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332656"/>
            <a:ext cx="8229600" cy="5793507"/>
          </a:xfrm>
        </p:spPr>
        <p:txBody>
          <a:bodyPr>
            <a:normAutofit fontScale="92500" lnSpcReduction="20000"/>
          </a:bodyPr>
          <a:lstStyle/>
          <a:p>
            <a:pPr marL="0" indent="0">
              <a:buNone/>
            </a:pPr>
            <a:r>
              <a:rPr lang="pl-PL" b="1" dirty="0"/>
              <a:t>Koncepcja jednolitego sprawstwa </a:t>
            </a:r>
            <a:r>
              <a:rPr lang="pl-PL" dirty="0"/>
              <a:t>– prowadzi do pełnego uniezależnienia odpowiedzialności współdziałających (podżegacza, pomocnika) od odpowiedzialności sprawcy głównego. Odpowiedzialność za poszczególne postacie sprawstwa możliwa jest także wówczas, gdy sprawcy głównemu nie da się przypisać dokonania lub usiłowania popełnienia czynu zabronionego. W przypadku współdziałania w popełnieniu wykroczenia/przestępstwa każdy ze współdziałających popełnia swoje własne wykroczenie/przestępstwo. Z uwagi na uznanie wszystkich postaci współdziałania za sprawstwo, możliwe jest usiłowanie poszczególnych odmian sprawstwa na zasadach ogólnych.</a:t>
            </a:r>
          </a:p>
          <a:p>
            <a:endParaRPr lang="pl-PL" dirty="0"/>
          </a:p>
        </p:txBody>
      </p:sp>
    </p:spTree>
    <p:extLst>
      <p:ext uri="{BB962C8B-B14F-4D97-AF65-F5344CB8AC3E}">
        <p14:creationId xmlns:p14="http://schemas.microsoft.com/office/powerpoint/2010/main" val="58885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16632"/>
            <a:ext cx="8229600" cy="6009531"/>
          </a:xfrm>
        </p:spPr>
        <p:txBody>
          <a:bodyPr>
            <a:normAutofit fontScale="92500" lnSpcReduction="20000"/>
          </a:bodyPr>
          <a:lstStyle/>
          <a:p>
            <a:pPr marL="0" indent="0">
              <a:buNone/>
            </a:pPr>
            <a:endParaRPr lang="pl-PL" dirty="0" smtClean="0"/>
          </a:p>
          <a:p>
            <a:pPr marL="0" indent="0">
              <a:buNone/>
            </a:pPr>
            <a:r>
              <a:rPr lang="pl-PL" b="1" dirty="0" smtClean="0"/>
              <a:t>Polska </a:t>
            </a:r>
            <a:r>
              <a:rPr lang="pl-PL" b="1" dirty="0"/>
              <a:t>koncepcja postaci zjawiskowych popełnienia </a:t>
            </a:r>
            <a:r>
              <a:rPr lang="pl-PL" b="1" dirty="0" smtClean="0"/>
              <a:t>przestępstwa/wykroczenia</a:t>
            </a:r>
            <a:endParaRPr lang="pl-PL" b="1" dirty="0"/>
          </a:p>
          <a:p>
            <a:pPr marL="0" indent="0">
              <a:buNone/>
            </a:pPr>
            <a:r>
              <a:rPr lang="pl-PL" dirty="0" smtClean="0"/>
              <a:t>Istotą </a:t>
            </a:r>
            <a:r>
              <a:rPr lang="pl-PL" dirty="0"/>
              <a:t>tej koncepcji jest krańcowe uniezależnienie odpowiedzialności podżegacza i pomocnika od odpowiedzialności sprawcy, oparte na zasadzie odpowiedzialności indywidualnej. Każdy z wymienionych podmiotów odpowiada za własne przestępstwo, tzn. sprawca za sprawstwo, podżegacz za nakłanianie, pomocnik zaś za udzielanie pomocy. Prowadzi to do przypisania każdemu ze współdziałających odrębnego przestępstwa, którego  znamiona określone są zarówno w art. </a:t>
            </a:r>
            <a:r>
              <a:rPr lang="pl-PL" dirty="0" smtClean="0"/>
              <a:t>9 § 1 </a:t>
            </a:r>
            <a:r>
              <a:rPr lang="pl-PL" dirty="0" err="1" smtClean="0"/>
              <a:t>k.k.s</a:t>
            </a:r>
            <a:r>
              <a:rPr lang="pl-PL" dirty="0" smtClean="0"/>
              <a:t>., </a:t>
            </a:r>
            <a:r>
              <a:rPr lang="pl-PL" dirty="0"/>
              <a:t>jak i odpowiednim przepisie części szczególnej. </a:t>
            </a:r>
          </a:p>
          <a:p>
            <a:endParaRPr lang="pl-PL" dirty="0"/>
          </a:p>
        </p:txBody>
      </p:sp>
    </p:spTree>
    <p:extLst>
      <p:ext uri="{BB962C8B-B14F-4D97-AF65-F5344CB8AC3E}">
        <p14:creationId xmlns:p14="http://schemas.microsoft.com/office/powerpoint/2010/main" val="246494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332656"/>
            <a:ext cx="8229600" cy="5793507"/>
          </a:xfrm>
        </p:spPr>
        <p:txBody>
          <a:bodyPr/>
          <a:lstStyle/>
          <a:p>
            <a:pPr marL="0" indent="0">
              <a:buNone/>
            </a:pPr>
            <a:r>
              <a:rPr lang="pl-PL" dirty="0"/>
              <a:t>Zgodnie z art. 9</a:t>
            </a:r>
            <a:r>
              <a:rPr lang="pl-PL" dirty="0" smtClean="0"/>
              <a:t> </a:t>
            </a:r>
            <a:r>
              <a:rPr lang="pl-PL" dirty="0"/>
              <a:t>§ 1 k.k. odpowiada za sprawstwo nie tylko ten, kto wykonuje czyn zabroniony sam albo wspólnie i w porozumieniu z inną osobą, ale także ten, kto kieruje wykonaniem czynu zabronionego przez inną osobę lub – wykorzystując uzależnienie innej osoby od siebie – poleca jej wykonanie takiego czynu.</a:t>
            </a:r>
          </a:p>
          <a:p>
            <a:endParaRPr lang="pl-PL" dirty="0"/>
          </a:p>
        </p:txBody>
      </p:sp>
    </p:spTree>
    <p:extLst>
      <p:ext uri="{BB962C8B-B14F-4D97-AF65-F5344CB8AC3E}">
        <p14:creationId xmlns:p14="http://schemas.microsoft.com/office/powerpoint/2010/main" val="3602495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548680"/>
            <a:ext cx="8229600" cy="6048672"/>
          </a:xfrm>
        </p:spPr>
        <p:txBody>
          <a:bodyPr>
            <a:normAutofit/>
          </a:bodyPr>
          <a:lstStyle/>
          <a:p>
            <a:pPr marL="0" indent="0" hangingPunct="0">
              <a:buNone/>
            </a:pPr>
            <a:r>
              <a:rPr lang="pl-PL" b="1" dirty="0" smtClean="0"/>
              <a:t>Sprawstwo pojedyncze </a:t>
            </a:r>
            <a:r>
              <a:rPr lang="pl-PL" dirty="0" smtClean="0"/>
              <a:t>- sprawca sam realizuje wszystkie ustawowe znamiona przestępstwa skarbowego lub wykroczenia skarbowego </a:t>
            </a:r>
          </a:p>
          <a:p>
            <a:pPr marL="0" indent="0" hangingPunct="0">
              <a:buNone/>
            </a:pPr>
            <a:endParaRPr lang="pl-PL" b="1" dirty="0" smtClean="0"/>
          </a:p>
          <a:p>
            <a:pPr marL="0" indent="0" hangingPunct="0">
              <a:buNone/>
            </a:pPr>
            <a:r>
              <a:rPr lang="pl-PL" b="1" dirty="0" smtClean="0"/>
              <a:t>Sprawstwo równoległe (</a:t>
            </a:r>
            <a:r>
              <a:rPr lang="pl-PL" b="1" dirty="0" err="1" smtClean="0"/>
              <a:t>koincydentalne</a:t>
            </a:r>
            <a:r>
              <a:rPr lang="pl-PL" b="1" dirty="0" smtClean="0"/>
              <a:t>) </a:t>
            </a:r>
            <a:r>
              <a:rPr lang="pl-PL" dirty="0" smtClean="0"/>
              <a:t>- gdy dwie lub więcej osób popełnia w tym samym czasie i miejscu taki sam czyn bez porozumienia (np. przemyt celny, którego przedmiot ujawniono w dwóch bagażach należących do dwóch różnych osób, choć znajdujących się w jednym autokarze)</a:t>
            </a:r>
          </a:p>
          <a:p>
            <a:endParaRPr lang="pl-PL"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667</TotalTime>
  <Words>2025</Words>
  <Application>Microsoft Office PowerPoint</Application>
  <PresentationFormat>Pokaz na ekranie (4:3)</PresentationFormat>
  <Paragraphs>117</Paragraphs>
  <Slides>28</Slides>
  <Notes>1</Notes>
  <HiddenSlides>0</HiddenSlides>
  <MMClips>0</MMClips>
  <ScaleCrop>false</ScaleCrop>
  <HeadingPairs>
    <vt:vector size="4" baseType="variant">
      <vt:variant>
        <vt:lpstr>Motyw</vt:lpstr>
      </vt:variant>
      <vt:variant>
        <vt:i4>2</vt:i4>
      </vt:variant>
      <vt:variant>
        <vt:lpstr>Tytuły slajdów</vt:lpstr>
      </vt:variant>
      <vt:variant>
        <vt:i4>28</vt:i4>
      </vt:variant>
    </vt:vector>
  </HeadingPairs>
  <TitlesOfParts>
    <vt:vector size="30" baseType="lpstr">
      <vt:lpstr>Motyw pakietu Office</vt:lpstr>
      <vt:lpstr>1_Motyw pakietu Office</vt:lpstr>
      <vt:lpstr>Prezentacja programu PowerPoint</vt:lpstr>
      <vt:lpstr> Formy współdziałania w popełnieniu przestępstwa i wykroczenia skarbowego </vt:lpstr>
      <vt:lpstr>Prezentacja programu PowerPoint</vt:lpstr>
      <vt:lpstr>Koncepcje odpowiedzialności za przestępcze współdziałanie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Szczególne formy współdziałania </vt:lpstr>
      <vt:lpstr>Prezentacja programu PowerPoint</vt:lpstr>
      <vt:lpstr>Prezentacja programu PowerPoint</vt:lpstr>
      <vt:lpstr>Zjawiskowe formy współdziałania przestępczego  </vt:lpstr>
      <vt:lpstr>Prezentacja programu PowerPoint</vt:lpstr>
      <vt:lpstr>Prezentacja programu PowerPoint</vt:lpstr>
      <vt:lpstr>Prezentacja programu PowerPoint</vt:lpstr>
      <vt:lpstr>Prezentacja programu PowerPoint</vt:lpstr>
      <vt:lpstr>Quasi - sprawstwo</vt:lpstr>
      <vt:lpstr>Podstawa zastępstwa prawnego  </vt:lpstr>
      <vt:lpstr>Prezentacja programu PowerPoint</vt:lpstr>
      <vt:lpstr>Formy stadialne (iter delicti) </vt:lpstr>
      <vt:lpstr>Usiłowanie </vt:lpstr>
      <vt:lpstr>Prezentacja programu PowerPoint</vt:lpstr>
      <vt:lpstr>Prezentacja programu PowerPoint</vt:lpstr>
      <vt:lpstr>Prezentacja programu PowerPoint</vt:lpstr>
      <vt:lpstr>Prezentacja programu PowerPoint</vt:lpstr>
      <vt:lpstr>Dokonanie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Formy popełnienia czynu zabronionego:</dc:title>
  <dc:creator>Mika</dc:creator>
  <cp:lastModifiedBy>Kasia</cp:lastModifiedBy>
  <cp:revision>44</cp:revision>
  <dcterms:created xsi:type="dcterms:W3CDTF">2013-03-26T18:20:32Z</dcterms:created>
  <dcterms:modified xsi:type="dcterms:W3CDTF">2015-05-29T21:42:40Z</dcterms:modified>
</cp:coreProperties>
</file>