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4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D87DD-90F9-4A7A-8C62-11CB9A349FA2}" type="datetimeFigureOut">
              <a:rPr lang="pl-PL"/>
              <a:pPr>
                <a:defRPr/>
              </a:pPr>
              <a:t>2015-11-16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1670D-33E7-414A-BE16-1A949825E8F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912C9-7FD0-4208-9C13-0D8A9292B72F}" type="datetimeFigureOut">
              <a:rPr lang="pl-PL"/>
              <a:pPr>
                <a:defRPr/>
              </a:pPr>
              <a:t>2015-11-16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6F6AE-A17C-4A8F-8BB9-E6C033107FD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7E8CD-4E58-4C7B-B5C4-1993B22B60F1}" type="datetimeFigureOut">
              <a:rPr lang="pl-PL"/>
              <a:pPr>
                <a:defRPr/>
              </a:pPr>
              <a:t>2015-11-16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A2864-EA62-4099-A0ED-AC21A4FE25A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FE689-C58A-4C81-955A-B853A89F2D15}" type="datetimeFigureOut">
              <a:rPr lang="pl-PL"/>
              <a:pPr>
                <a:defRPr/>
              </a:pPr>
              <a:t>2015-11-16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435F1-F89A-4F46-9362-9217D6EE5D3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5531C-454D-426C-9664-FB54DF4A7D17}" type="datetimeFigureOut">
              <a:rPr lang="pl-PL"/>
              <a:pPr>
                <a:defRPr/>
              </a:pPr>
              <a:t>2015-11-16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65E37-2677-46F1-95D1-41F912DCE43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329C7-4E94-45A7-AE1B-C6037D0A26A2}" type="datetimeFigureOut">
              <a:rPr lang="pl-PL"/>
              <a:pPr>
                <a:defRPr/>
              </a:pPr>
              <a:t>2015-11-16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5A9B1-873C-476C-9913-9EBCE665DB0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70E7B-643E-4976-A049-94C466B3D555}" type="datetimeFigureOut">
              <a:rPr lang="pl-PL"/>
              <a:pPr>
                <a:defRPr/>
              </a:pPr>
              <a:t>2015-11-16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3D4E5-A109-41BE-8DE8-2EA9C05036E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B21F5-B7F1-42B2-8CF6-2013113B4105}" type="datetimeFigureOut">
              <a:rPr lang="pl-PL"/>
              <a:pPr>
                <a:defRPr/>
              </a:pPr>
              <a:t>2015-11-16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B465E-4D90-4131-8873-C3D8BADD5A1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DBEFF-7F0E-4CCC-B8E5-D03F83B53715}" type="datetimeFigureOut">
              <a:rPr lang="pl-PL"/>
              <a:pPr>
                <a:defRPr/>
              </a:pPr>
              <a:t>2015-11-16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68872-3337-46D9-B1AC-8D5B4E1A5D6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66D34-CA4E-4B5F-98E5-FDF170E822BB}" type="datetimeFigureOut">
              <a:rPr lang="pl-PL"/>
              <a:pPr>
                <a:defRPr/>
              </a:pPr>
              <a:t>2015-11-16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41A55-C9CF-42A6-A564-95085B78AED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19F96-7954-4378-867F-C96BCCFF7AEC}" type="datetimeFigureOut">
              <a:rPr lang="pl-PL"/>
              <a:pPr>
                <a:defRPr/>
              </a:pPr>
              <a:t>2015-11-16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6987A-2FB2-4A38-BE2D-72BC25F6C3A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1A64949-3F7A-4897-87CD-384F53DDE679}" type="datetimeFigureOut">
              <a:rPr lang="pl-PL"/>
              <a:pPr>
                <a:defRPr/>
              </a:pPr>
              <a:t>2015-11-16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E38681-9241-434A-9587-39BF7B05117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343025" y="955675"/>
            <a:ext cx="9144000" cy="23876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dirty="0" smtClean="0"/>
              <a:t>Trybunał Konstytucyjny</a:t>
            </a:r>
            <a:br>
              <a:rPr lang="pl-PL" dirty="0" smtClean="0"/>
            </a:br>
            <a:r>
              <a:rPr lang="pl-PL" dirty="0" smtClean="0"/>
              <a:t>Zasada demokratycznego państwa prawa w </a:t>
            </a:r>
            <a:r>
              <a:rPr lang="pl-PL" dirty="0"/>
              <a:t>o</a:t>
            </a:r>
            <a:r>
              <a:rPr lang="pl-PL" dirty="0" smtClean="0"/>
              <a:t>rzecznictwie TK</a:t>
            </a:r>
            <a:endParaRPr lang="pl-PL" dirty="0"/>
          </a:p>
        </p:txBody>
      </p:sp>
      <p:sp>
        <p:nvSpPr>
          <p:cNvPr id="2051" name="pole tekstowe 3"/>
          <p:cNvSpPr txBox="1">
            <a:spLocks noChangeArrowheads="1"/>
          </p:cNvSpPr>
          <p:nvPr/>
        </p:nvSpPr>
        <p:spPr bwMode="auto">
          <a:xfrm>
            <a:off x="3409950" y="3554413"/>
            <a:ext cx="52895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l-PL" sz="2400">
                <a:latin typeface="Calibri" pitchFamily="34" charset="0"/>
              </a:rPr>
              <a:t>SNA II (I)</a:t>
            </a:r>
          </a:p>
          <a:p>
            <a:pPr algn="ctr"/>
            <a:r>
              <a:rPr lang="pl-PL" sz="2400">
                <a:latin typeface="Calibri" pitchFamily="34" charset="0"/>
              </a:rPr>
              <a:t>Prezentacje przygotowała mgr Iwona Dyś</a:t>
            </a:r>
          </a:p>
          <a:p>
            <a:pPr algn="ctr"/>
            <a:r>
              <a:rPr lang="pl-PL" sz="2400">
                <a:latin typeface="Calibri" pitchFamily="34" charset="0"/>
              </a:rPr>
              <a:t>iwona.dys@prawo.uni.wroc.pl</a:t>
            </a:r>
          </a:p>
        </p:txBody>
      </p:sp>
      <p:sp>
        <p:nvSpPr>
          <p:cNvPr id="2052" name="pole tekstowe 4"/>
          <p:cNvSpPr txBox="1">
            <a:spLocks noChangeArrowheads="1"/>
          </p:cNvSpPr>
          <p:nvPr/>
        </p:nvSpPr>
        <p:spPr bwMode="auto">
          <a:xfrm>
            <a:off x="10136188" y="6015038"/>
            <a:ext cx="13763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000">
                <a:latin typeface="Calibri" pitchFamily="34" charset="0"/>
              </a:rPr>
              <a:t>Zajęcia nr 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900113" y="725488"/>
            <a:ext cx="3914775" cy="1939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latin typeface="+mn-lt"/>
                <a:cs typeface="+mn-cs"/>
              </a:rPr>
              <a:t>Skutki prawne orzeczeń TK: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Pozytywne, negatywne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Ostateczne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Ex nunc, pro futuro, ex </a:t>
            </a:r>
            <a:r>
              <a:rPr lang="pl-PL" sz="2400" dirty="0" err="1">
                <a:latin typeface="+mn-lt"/>
                <a:cs typeface="+mn-cs"/>
              </a:rPr>
              <a:t>tunc</a:t>
            </a:r>
            <a:endParaRPr lang="pl-PL" sz="2400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Pośrednie, bezpośrednie</a:t>
            </a:r>
            <a:endParaRPr lang="pl-PL" sz="24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ytuł 1"/>
          <p:cNvSpPr>
            <a:spLocks noGrp="1"/>
          </p:cNvSpPr>
          <p:nvPr>
            <p:ph type="ctrTitle"/>
          </p:nvPr>
        </p:nvSpPr>
        <p:spPr>
          <a:xfrm>
            <a:off x="1509713" y="134938"/>
            <a:ext cx="9144000" cy="4524375"/>
          </a:xfrm>
        </p:spPr>
        <p:txBody>
          <a:bodyPr/>
          <a:lstStyle/>
          <a:p>
            <a:r>
              <a:rPr lang="pl-PL" smtClean="0"/>
              <a:t>Zasada demokratycznego państwa prawa w orzecznictwie TK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479425" y="711200"/>
            <a:ext cx="11015663" cy="52625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latin typeface="+mn-lt"/>
                <a:cs typeface="+mn-cs"/>
              </a:rPr>
              <a:t>Na zasadę demokratycznego państwa prawa składają się następujące zasady: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Zasada ochrony </a:t>
            </a:r>
            <a:r>
              <a:rPr lang="pl-PL" sz="2400" dirty="0">
                <a:latin typeface="+mn-lt"/>
                <a:cs typeface="+mn-cs"/>
              </a:rPr>
              <a:t>życia ludzkiego w każdej fazie rozwoju </a:t>
            </a:r>
            <a:endParaRPr lang="pl-PL" sz="2400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Zasada zaufania obywateli do państwa (a tym samym i prawa przez nie stanowionego)  i bezpieczeństwa prawnego </a:t>
            </a:r>
            <a:r>
              <a:rPr lang="pl-PL" sz="2400" dirty="0">
                <a:latin typeface="+mn-lt"/>
                <a:cs typeface="+mn-cs"/>
              </a:rPr>
              <a:t>obywateli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Zasada ochrony praw nabytych </a:t>
            </a:r>
            <a:endParaRPr lang="pl-PL" sz="2400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Zasada niedziałania prawa wstecz </a:t>
            </a:r>
            <a:endParaRPr lang="pl-PL" sz="2400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Zasada dostatecznej określoności </a:t>
            </a:r>
            <a:endParaRPr lang="pl-PL" sz="2400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Zakaz stanowienia aktów normatywnych sprzecznych z aktami wyższego rzędu oraz nakaz działania wyłącznie w granicach prawem określonej </a:t>
            </a:r>
            <a:r>
              <a:rPr lang="pl-PL" sz="2400" dirty="0">
                <a:latin typeface="+mn-lt"/>
                <a:cs typeface="+mn-cs"/>
              </a:rPr>
              <a:t>kompetencji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Zasada dochowania ustawowego trybu uchwalania </a:t>
            </a:r>
            <a:r>
              <a:rPr lang="pl-PL" sz="2400" dirty="0">
                <a:latin typeface="+mn-lt"/>
                <a:cs typeface="+mn-cs"/>
              </a:rPr>
              <a:t>ustaw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Zasada domniemania niewinności </a:t>
            </a:r>
            <a:endParaRPr lang="pl-PL" sz="2400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Zasada </a:t>
            </a:r>
            <a:r>
              <a:rPr lang="pl-PL" sz="2400" dirty="0">
                <a:latin typeface="+mn-lt"/>
                <a:cs typeface="+mn-cs"/>
              </a:rPr>
              <a:t>proporcjonalności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Reguła przyzwoitej legislacji </a:t>
            </a:r>
            <a:endParaRPr lang="pl-PL" sz="2400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Zasada praworządności </a:t>
            </a:r>
            <a:r>
              <a:rPr lang="pl-PL" sz="2400" dirty="0">
                <a:latin typeface="+mn-lt"/>
                <a:cs typeface="+mn-cs"/>
              </a:rPr>
              <a:t> </a:t>
            </a:r>
            <a:endParaRPr lang="pl-PL" sz="240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996950" y="682625"/>
            <a:ext cx="10302875" cy="62166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b="1" dirty="0">
                <a:latin typeface="+mn-lt"/>
                <a:cs typeface="+mn-cs"/>
              </a:rPr>
              <a:t>Ad. Kazus nr 1 Zasada demokratycznego państwa prawnego i zasady prawidłowej legislacji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000" b="1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TK podkreśla konieczność oddzielenia dnia ogłoszenia aktu normatywnego od dnia jego wejścia w życie odpowiednio długim okresem. Zachowanie takiego okresu, określanego vacatio legis, ma na celu umożliwienie adresatom aktu prawnego zapoznanie się z treścią nowych unormowań i dostosowanie do nich swych przyszłych </a:t>
            </a:r>
            <a:r>
              <a:rPr lang="pl-PL" sz="2000" dirty="0" err="1">
                <a:latin typeface="+mn-lt"/>
                <a:cs typeface="+mn-cs"/>
              </a:rPr>
              <a:t>zachowań</a:t>
            </a:r>
            <a:r>
              <a:rPr lang="pl-PL" sz="2000" dirty="0">
                <a:latin typeface="+mn-lt"/>
                <a:cs typeface="+mn-cs"/>
              </a:rPr>
              <a:t>. Podstawę ciążącego na prawodawcy obowiązku zachowania vacatio legis TK upatruje w zasadzie demokratycznego państwa prawnego.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Szczególnie TK akcentuje to w odniesieniu do przepisów prawa </a:t>
            </a:r>
            <a:r>
              <a:rPr lang="pl-PL" sz="2000" dirty="0" err="1">
                <a:latin typeface="+mn-lt"/>
                <a:cs typeface="+mn-cs"/>
              </a:rPr>
              <a:t>daninowego</a:t>
            </a:r>
            <a:r>
              <a:rPr lang="pl-PL" sz="2000" dirty="0">
                <a:latin typeface="+mn-lt"/>
                <a:cs typeface="+mn-cs"/>
              </a:rPr>
              <a:t>, gospodarczego oraz przepisów regulujących sytuacje osób, których zdolność adaptacyjna do nowych warunków jest szczególnie utrudniona np. bezrobotni, emeryci, renciści.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Zasada odpowiedniego vacatio legis jest jednocześnie częścią zasady ochrony zaufania obywateli do państwa i prawa przez nie stanowionego. W szczególnych przypadkach ustawodawca może odstąpić od tej zasady. Co do zasady jednak okres dostosowawczy powinien zostać zachowany.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„Odpowiedniość” vacatio legis należy rozpatrywać w związku z możliwością pokierowania swoimi sprawami, w taki sposób aby uwzględnić nową regulację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„Odpowiedniość” zależy od całokształtu okoliczności – przedmiotu, treści przepisów i stopnia zmiany dotychczasowych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14325" y="1065213"/>
            <a:ext cx="5240338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4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Rozporządzenie: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Akt prawa powszechnie obowiązującego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Wydawany na podstawie szczegółowego upoważnienia ustawowego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Obowiązuje wszystkie jednostki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Ogłaszane w Dzienniku Ustaw</a:t>
            </a:r>
            <a:endParaRPr lang="pl-PL" sz="2400" dirty="0">
              <a:latin typeface="+mn-lt"/>
              <a:cs typeface="+mn-cs"/>
            </a:endParaRPr>
          </a:p>
        </p:txBody>
      </p:sp>
      <p:sp>
        <p:nvSpPr>
          <p:cNvPr id="15363" name="pole tekstowe 2"/>
          <p:cNvSpPr txBox="1">
            <a:spLocks noChangeArrowheads="1"/>
          </p:cNvSpPr>
          <p:nvPr/>
        </p:nvSpPr>
        <p:spPr bwMode="auto">
          <a:xfrm>
            <a:off x="314325" y="627063"/>
            <a:ext cx="1076960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400">
                <a:latin typeface="Calibri" pitchFamily="34" charset="0"/>
              </a:rPr>
              <a:t>A</a:t>
            </a:r>
            <a:r>
              <a:rPr lang="pl-PL" sz="2400" b="1">
                <a:latin typeface="Calibri" pitchFamily="34" charset="0"/>
              </a:rPr>
              <a:t>d. Kazus nr 2 Prawo powszechnie obowiązujące a akty wewnętrznie obowiązujące</a:t>
            </a:r>
          </a:p>
          <a:p>
            <a:endParaRPr lang="pl-PL">
              <a:latin typeface="Calibri" pitchFamily="34" charset="0"/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5391150" y="1384300"/>
            <a:ext cx="631825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Zarządzenie: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Akt prawa wewnętrznie obowiązującego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Wydawane na podstawie upoważnienia ogólnego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Obowiązują jednostki organizacyjne podległe organowi wydającemu akt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Nie mogą być podstawą praw i obowiązków wszystkich jednostek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Mogą być ogłaszane w dziennikach urzędowych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Charakter ustrojowy TK</a:t>
            </a:r>
          </a:p>
        </p:txBody>
      </p:sp>
      <p:sp>
        <p:nvSpPr>
          <p:cNvPr id="3075" name="pole tekstowe 2"/>
          <p:cNvSpPr txBox="1">
            <a:spLocks noChangeArrowheads="1"/>
          </p:cNvSpPr>
          <p:nvPr/>
        </p:nvSpPr>
        <p:spPr bwMode="auto">
          <a:xfrm>
            <a:off x="709613" y="1690688"/>
            <a:ext cx="9202737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pl-PL" dirty="0">
                <a:latin typeface="Calibri" pitchFamily="34" charset="0"/>
              </a:rPr>
              <a:t>Konstytucja z dnia 2 kwietnia 1997r. art. 188-197</a:t>
            </a:r>
          </a:p>
          <a:p>
            <a:pPr marL="285750" indent="-285750">
              <a:buFont typeface="Arial" charset="0"/>
              <a:buChar char="•"/>
            </a:pPr>
            <a:r>
              <a:rPr lang="pl-PL" b="1" dirty="0">
                <a:latin typeface="Calibri" pitchFamily="34" charset="0"/>
              </a:rPr>
              <a:t>Ustawa o Trybunale Konstytucyjnym z </a:t>
            </a:r>
            <a:r>
              <a:rPr lang="pl-PL" b="1" dirty="0" smtClean="0">
                <a:latin typeface="Calibri" pitchFamily="34" charset="0"/>
              </a:rPr>
              <a:t>dnia 25 czerwca 2015r. ( Dz. U. poz. 1064)</a:t>
            </a:r>
            <a:endParaRPr lang="pl-PL" b="1" dirty="0">
              <a:latin typeface="Calibri" pitchFamily="34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pl-PL" dirty="0"/>
              <a:t>Trybunał Konstytucyjny, zwany dalej „Trybunałem”, jest organem władzy sądowniczej powołanym w celu wykonywania kompetencji określonych w Konstytucji i ustawach</a:t>
            </a:r>
            <a:r>
              <a:rPr lang="pl-PL" dirty="0" smtClean="0">
                <a:latin typeface="Calibri" pitchFamily="34" charset="0"/>
              </a:rPr>
              <a:t>( </a:t>
            </a:r>
            <a:r>
              <a:rPr lang="pl-PL" dirty="0">
                <a:latin typeface="Calibri" pitchFamily="34" charset="0"/>
              </a:rPr>
              <a:t>art. 1 </a:t>
            </a:r>
            <a:r>
              <a:rPr lang="pl-PL" dirty="0" smtClean="0">
                <a:latin typeface="Calibri" pitchFamily="34" charset="0"/>
              </a:rPr>
              <a:t>TKU</a:t>
            </a:r>
            <a:r>
              <a:rPr lang="pl-PL" dirty="0">
                <a:latin typeface="Calibri" pitchFamily="34" charset="0"/>
              </a:rPr>
              <a:t>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pl-PL" dirty="0">
                <a:latin typeface="Calibri" pitchFamily="34" charset="0"/>
              </a:rPr>
              <a:t>Jest organem niezależnym od innych władz i odrębnym ( art. 173 Konstytucji)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pl-PL" dirty="0">
                <a:latin typeface="Calibri" pitchFamily="34" charset="0"/>
              </a:rPr>
              <a:t>Cechy TK odróżniające go od sądu: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pl-PL" dirty="0">
                <a:latin typeface="Calibri" pitchFamily="34" charset="0"/>
              </a:rPr>
              <a:t>Tryb powoływania sędziów – zasada ich kadencyjności ( art. 194 Konstytucji 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pl-PL" dirty="0">
                <a:latin typeface="Calibri" pitchFamily="34" charset="0"/>
              </a:rPr>
              <a:t>Niepodleganie nadzorowi judykacyjnemu Sądu Najwyższego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pl-PL" dirty="0">
                <a:latin typeface="Calibri" pitchFamily="34" charset="0"/>
              </a:rPr>
              <a:t>Niewystępowanie związków między TK a KRS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pl-PL" dirty="0">
                <a:latin typeface="Calibri" pitchFamily="34" charset="0"/>
              </a:rPr>
              <a:t>Brak zasady dwuinstancyjności postępowania przed TK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pl-PL" dirty="0">
                <a:latin typeface="Calibri" pitchFamily="34" charset="0"/>
              </a:rPr>
              <a:t>Gwarancje niezawisłości sędziów TK: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pl-PL" dirty="0">
                <a:latin typeface="Calibri" pitchFamily="34" charset="0"/>
              </a:rPr>
              <a:t>Wymóg posiadania wyróżniającej się wiedzy prawniczej,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pl-PL" dirty="0">
                <a:latin typeface="Calibri" pitchFamily="34" charset="0"/>
              </a:rPr>
              <a:t>Materialna niezależność sędziów,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pl-PL" dirty="0">
                <a:latin typeface="Calibri" pitchFamily="34" charset="0"/>
              </a:rPr>
              <a:t>Immunitet sędziowski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pl-PL" dirty="0">
                <a:latin typeface="Calibri" pitchFamily="34" charset="0"/>
              </a:rPr>
              <a:t>Zasada </a:t>
            </a:r>
            <a:r>
              <a:rPr lang="pl-PL" dirty="0" err="1">
                <a:latin typeface="Calibri" pitchFamily="34" charset="0"/>
              </a:rPr>
              <a:t>incompatibilitias</a:t>
            </a:r>
            <a:endParaRPr lang="pl-PL" dirty="0">
              <a:latin typeface="Calibri" pitchFamily="34" charset="0"/>
            </a:endParaRPr>
          </a:p>
          <a:p>
            <a:pPr marL="285750" indent="-285750">
              <a:buFont typeface="Wingdings" pitchFamily="2" charset="2"/>
              <a:buChar char="v"/>
            </a:pPr>
            <a:endParaRPr lang="pl-PL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ole tekstowe 1"/>
          <p:cNvSpPr txBox="1">
            <a:spLocks noChangeArrowheads="1"/>
          </p:cNvSpPr>
          <p:nvPr/>
        </p:nvSpPr>
        <p:spPr bwMode="auto">
          <a:xfrm>
            <a:off x="282575" y="322263"/>
            <a:ext cx="1044575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pl-PL" sz="2400" b="1" dirty="0">
                <a:latin typeface="Calibri" pitchFamily="34" charset="0"/>
              </a:rPr>
              <a:t>Immunitet </a:t>
            </a:r>
            <a:r>
              <a:rPr lang="pl-PL" sz="2400" b="1" dirty="0" smtClean="0">
                <a:latin typeface="Calibri" pitchFamily="34" charset="0"/>
              </a:rPr>
              <a:t>sędziowski</a:t>
            </a:r>
            <a:r>
              <a:rPr lang="pl-PL" sz="2400" dirty="0" smtClean="0">
                <a:latin typeface="Calibri" pitchFamily="34" charset="0"/>
              </a:rPr>
              <a:t>: art. 24-27 ustawy o TK </a:t>
            </a:r>
          </a:p>
          <a:p>
            <a:pPr marL="285750" indent="-285750">
              <a:buFont typeface="Arial" charset="0"/>
              <a:buChar char="•"/>
            </a:pPr>
            <a:endParaRPr lang="pl-PL" sz="2400" dirty="0">
              <a:latin typeface="Calibri" pitchFamily="34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pl-PL" sz="2400" b="1" dirty="0">
                <a:latin typeface="Calibri" pitchFamily="34" charset="0"/>
              </a:rPr>
              <a:t>Kary dyscyplinarne: </a:t>
            </a:r>
            <a:r>
              <a:rPr lang="pl-PL" sz="2400" dirty="0">
                <a:latin typeface="Calibri" pitchFamily="34" charset="0"/>
              </a:rPr>
              <a:t>upomnienie, nagana, </a:t>
            </a:r>
            <a:r>
              <a:rPr lang="pl-PL" sz="2400" dirty="0" smtClean="0">
                <a:latin typeface="Calibri" pitchFamily="34" charset="0"/>
              </a:rPr>
              <a:t>złożenie z urzędu: art. 31 ustawy o TK</a:t>
            </a:r>
          </a:p>
          <a:p>
            <a:pPr marL="285750" indent="-285750"/>
            <a:r>
              <a:rPr lang="pl-PL" sz="2400" dirty="0" smtClean="0">
                <a:latin typeface="Calibri" pitchFamily="34" charset="0"/>
              </a:rPr>
              <a:t> </a:t>
            </a:r>
            <a:endParaRPr lang="pl-PL" sz="2400" b="1" dirty="0">
              <a:latin typeface="Calibri" pitchFamily="34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pl-PL" sz="2400" b="1" dirty="0">
                <a:latin typeface="Calibri" pitchFamily="34" charset="0"/>
              </a:rPr>
              <a:t>Zasada wybieralności sędziów TK. </a:t>
            </a:r>
            <a:r>
              <a:rPr lang="pl-PL" sz="2400" dirty="0">
                <a:latin typeface="Calibri" pitchFamily="34" charset="0"/>
              </a:rPr>
              <a:t>Kandydatów przedstawia co najmniej 50 posłów lub Prezydium Sejmu. Uchwała Sejmu o wyborze </a:t>
            </a:r>
            <a:r>
              <a:rPr lang="pl-PL" sz="2400" dirty="0" err="1">
                <a:latin typeface="Calibri" pitchFamily="34" charset="0"/>
              </a:rPr>
              <a:t>bezwględną</a:t>
            </a:r>
            <a:r>
              <a:rPr lang="pl-PL" sz="2400" dirty="0">
                <a:latin typeface="Calibri" pitchFamily="34" charset="0"/>
              </a:rPr>
              <a:t> większością głosów w obecności co najmniej połowy ogólnej liczby posłów. Ponowny wybór </a:t>
            </a:r>
            <a:r>
              <a:rPr lang="pl-PL" sz="2400" dirty="0" smtClean="0">
                <a:latin typeface="Calibri" pitchFamily="34" charset="0"/>
              </a:rPr>
              <a:t>niedopuszczalny: art. 17-21 ustawy o TK</a:t>
            </a:r>
          </a:p>
          <a:p>
            <a:pPr marL="285750" indent="-285750">
              <a:buFont typeface="Arial" charset="0"/>
              <a:buChar char="•"/>
            </a:pPr>
            <a:endParaRPr lang="pl-PL" sz="2400" dirty="0">
              <a:latin typeface="Calibri" pitchFamily="34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pl-PL" sz="2400" b="1" dirty="0">
                <a:latin typeface="Calibri" pitchFamily="34" charset="0"/>
              </a:rPr>
              <a:t>Zasada kadencyjności.</a:t>
            </a:r>
            <a:r>
              <a:rPr lang="pl-PL" sz="2400" dirty="0">
                <a:latin typeface="Calibri" pitchFamily="34" charset="0"/>
              </a:rPr>
              <a:t> Wybierani przez Sejm na 9 letnią </a:t>
            </a:r>
            <a:r>
              <a:rPr lang="pl-PL" sz="2400" dirty="0" smtClean="0">
                <a:latin typeface="Calibri" pitchFamily="34" charset="0"/>
              </a:rPr>
              <a:t>kadencję: art. 17 ustawy o TK</a:t>
            </a:r>
          </a:p>
          <a:p>
            <a:pPr marL="285750" indent="-285750">
              <a:buFont typeface="Arial" charset="0"/>
              <a:buChar char="•"/>
            </a:pPr>
            <a:endParaRPr lang="pl-PL" sz="2400" dirty="0">
              <a:latin typeface="Calibri" pitchFamily="34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pl-PL" sz="2400" b="1" dirty="0">
                <a:latin typeface="Calibri" pitchFamily="34" charset="0"/>
              </a:rPr>
              <a:t>Zasada kolegialności. </a:t>
            </a:r>
            <a:endParaRPr lang="pl-PL" sz="2400" b="1" dirty="0" smtClean="0">
              <a:latin typeface="Calibri" pitchFamily="34" charset="0"/>
            </a:endParaRPr>
          </a:p>
          <a:p>
            <a:pPr marL="285750" indent="-285750">
              <a:buFont typeface="Arial" charset="0"/>
              <a:buChar char="•"/>
            </a:pPr>
            <a:endParaRPr lang="pl-PL" sz="2400" dirty="0">
              <a:latin typeface="Calibri" pitchFamily="34" charset="0"/>
            </a:endParaRPr>
          </a:p>
          <a:p>
            <a:pPr marL="285750" indent="-285750">
              <a:buFont typeface="Arial" charset="0"/>
              <a:buChar char="•"/>
            </a:pPr>
            <a:endParaRPr lang="pl-PL" b="1" dirty="0">
              <a:latin typeface="Calibri" pitchFamily="34" charset="0"/>
            </a:endParaRPr>
          </a:p>
          <a:p>
            <a:pPr marL="285750" indent="-285750">
              <a:buFont typeface="Arial" charset="0"/>
              <a:buChar char="•"/>
            </a:pPr>
            <a:endParaRPr lang="pl-PL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ytuł 1"/>
          <p:cNvSpPr>
            <a:spLocks noGrp="1"/>
          </p:cNvSpPr>
          <p:nvPr>
            <p:ph type="title"/>
          </p:nvPr>
        </p:nvSpPr>
        <p:spPr>
          <a:xfrm>
            <a:off x="2795588" y="287338"/>
            <a:ext cx="10515600" cy="1325562"/>
          </a:xfrm>
        </p:spPr>
        <p:txBody>
          <a:bodyPr/>
          <a:lstStyle/>
          <a:p>
            <a:r>
              <a:rPr lang="pl-PL" smtClean="0"/>
              <a:t>Struktura TK</a:t>
            </a:r>
            <a:br>
              <a:rPr lang="pl-PL" smtClean="0"/>
            </a:br>
            <a:endParaRPr lang="pl-PL" smtClean="0"/>
          </a:p>
        </p:txBody>
      </p:sp>
      <p:sp>
        <p:nvSpPr>
          <p:cNvPr id="4" name="pole tekstowe 3"/>
          <p:cNvSpPr txBox="1"/>
          <p:nvPr/>
        </p:nvSpPr>
        <p:spPr>
          <a:xfrm>
            <a:off x="811213" y="1258888"/>
            <a:ext cx="9010650" cy="489364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  <a:cs typeface="+mn-cs"/>
              </a:rPr>
              <a:t>Organy: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b="1" dirty="0">
                <a:latin typeface="+mn-lt"/>
                <a:cs typeface="+mn-cs"/>
              </a:rPr>
              <a:t>1. Zgromadzenie Ogólne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dirty="0">
                <a:latin typeface="+mn-lt"/>
                <a:cs typeface="+mn-cs"/>
              </a:rPr>
              <a:t>Składa się z sędziów TK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dirty="0">
                <a:latin typeface="+mn-lt"/>
                <a:cs typeface="+mn-cs"/>
              </a:rPr>
              <a:t>Zwołuje je Prezes </a:t>
            </a:r>
            <a:r>
              <a:rPr lang="pl-PL" dirty="0" smtClean="0">
                <a:latin typeface="+mn-lt"/>
                <a:cs typeface="+mn-cs"/>
              </a:rPr>
              <a:t>Trybunału i on mu przewodniczy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dirty="0" smtClean="0"/>
              <a:t>Prezes </a:t>
            </a:r>
            <a:r>
              <a:rPr lang="pl-PL" dirty="0"/>
              <a:t>Trybunału corocznie zwołuje publiczne posiedzenie Zgromadzenia Ogólnego, podczas którego są omawiane istotne problemy wynikające z działalności i orzecznictwa Trybunału, przedstawione w informacji, o której mowa w art. 6 ust. 1.</a:t>
            </a:r>
            <a:endParaRPr lang="pl-PL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dirty="0" smtClean="0"/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dirty="0" smtClean="0"/>
              <a:t>Kompetencje: zatwierdzanie </a:t>
            </a:r>
            <a:r>
              <a:rPr lang="pl-PL" dirty="0"/>
              <a:t>informacji, o której mowa w art. 6 ust. </a:t>
            </a:r>
            <a:r>
              <a:rPr lang="pl-PL" dirty="0" smtClean="0"/>
              <a:t>1, wybór </a:t>
            </a:r>
            <a:r>
              <a:rPr lang="pl-PL" dirty="0"/>
              <a:t>kandydatów na stanowiska Prezesa i Wiceprezesa </a:t>
            </a:r>
            <a:r>
              <a:rPr lang="pl-PL" dirty="0" smtClean="0"/>
              <a:t>Trybunału, wyrażanie </a:t>
            </a:r>
            <a:r>
              <a:rPr lang="pl-PL" dirty="0"/>
              <a:t>zgody na pociągnięcie do odpowiedzialności karnej oraz pozbawienie wolności sędziego </a:t>
            </a:r>
            <a:r>
              <a:rPr lang="pl-PL" dirty="0" smtClean="0"/>
              <a:t>Trybunału, stwierdzanie </a:t>
            </a:r>
            <a:r>
              <a:rPr lang="pl-PL" dirty="0"/>
              <a:t>wygaśnięcia mandatu sędziego </a:t>
            </a:r>
            <a:r>
              <a:rPr lang="pl-PL" dirty="0" smtClean="0"/>
              <a:t>Trybunału</a:t>
            </a:r>
            <a:r>
              <a:rPr lang="pl-PL" dirty="0"/>
              <a:t>,</a:t>
            </a:r>
            <a:r>
              <a:rPr lang="pl-PL" dirty="0" smtClean="0"/>
              <a:t> </a:t>
            </a:r>
            <a:r>
              <a:rPr lang="pl-PL" dirty="0"/>
              <a:t>stwierdzanie utraty statusu sędziego Trybunału w stanie </a:t>
            </a:r>
            <a:r>
              <a:rPr lang="pl-PL" dirty="0" smtClean="0"/>
              <a:t>spoczynku, uchwalanie </a:t>
            </a:r>
            <a:r>
              <a:rPr lang="pl-PL" dirty="0"/>
              <a:t>regulaminu </a:t>
            </a:r>
            <a:r>
              <a:rPr lang="pl-PL" dirty="0" smtClean="0"/>
              <a:t>Trybunału, uchwalanie </a:t>
            </a:r>
            <a:r>
              <a:rPr lang="pl-PL" dirty="0"/>
              <a:t>statutu Biura </a:t>
            </a:r>
            <a:r>
              <a:rPr lang="pl-PL" dirty="0" smtClean="0"/>
              <a:t>Trybunału, uchwalanie </a:t>
            </a:r>
            <a:r>
              <a:rPr lang="pl-PL" dirty="0"/>
              <a:t>projektu dochodów i wydatków </a:t>
            </a:r>
            <a:r>
              <a:rPr lang="pl-PL" dirty="0" smtClean="0"/>
              <a:t>Trybunału, wykonywanie </a:t>
            </a:r>
            <a:r>
              <a:rPr lang="pl-PL" dirty="0"/>
              <a:t>innych czynności, przewidzianych dla Zgromadzenia Ogólnego w ustawie i regulaminie Trybunału.</a:t>
            </a: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927100" y="708025"/>
            <a:ext cx="9979025" cy="38164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dirty="0">
                <a:latin typeface="+mn-lt"/>
                <a:cs typeface="+mn-cs"/>
              </a:rPr>
              <a:t>2. Prezes Trybunału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Nominuje go Prezydent spośród kandydatów (2) wskazanych przez ZO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Zwołuje ZO i przewodniczy jego obradom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 smtClean="0">
                <a:latin typeface="+mn-lt"/>
                <a:cs typeface="+mn-cs"/>
              </a:rPr>
              <a:t>Kieruje pracami Trybunału i reprezentuje TK na zewnątrz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 smtClean="0">
                <a:latin typeface="+mn-lt"/>
                <a:cs typeface="+mn-cs"/>
              </a:rPr>
              <a:t>W </a:t>
            </a:r>
            <a:r>
              <a:rPr lang="pl-PL" sz="2800" dirty="0">
                <a:latin typeface="+mn-lt"/>
                <a:cs typeface="+mn-cs"/>
              </a:rPr>
              <a:t>czasie nieobecności zastępuje go wiceprezes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800" dirty="0">
                <a:latin typeface="+mn-lt"/>
                <a:cs typeface="+mn-cs"/>
              </a:rPr>
              <a:t>Uprawnienia administracyjne, organizacyjne, reprezentacyjne, nie ingeruje w orzecznictwo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>
                <a:latin typeface="+mn-lt"/>
                <a:cs typeface="+mn-cs"/>
              </a:rPr>
              <a:t> </a:t>
            </a: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ytuł 1"/>
          <p:cNvSpPr>
            <a:spLocks noGrp="1"/>
          </p:cNvSpPr>
          <p:nvPr>
            <p:ph type="title"/>
          </p:nvPr>
        </p:nvSpPr>
        <p:spPr>
          <a:xfrm>
            <a:off x="2732088" y="68263"/>
            <a:ext cx="8524875" cy="1219200"/>
          </a:xfrm>
        </p:spPr>
        <p:txBody>
          <a:bodyPr/>
          <a:lstStyle/>
          <a:p>
            <a:r>
              <a:rPr lang="pl-PL" smtClean="0"/>
              <a:t>Kompetencje TK 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466725" y="960438"/>
            <a:ext cx="10790238" cy="61245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b="1" dirty="0">
                <a:latin typeface="+mn-lt"/>
                <a:cs typeface="+mn-cs"/>
              </a:rPr>
              <a:t>Konstytucja: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Art</a:t>
            </a:r>
            <a:r>
              <a:rPr lang="pl-PL" sz="2000" dirty="0">
                <a:latin typeface="+mn-lt"/>
                <a:cs typeface="+mn-cs"/>
              </a:rPr>
              <a:t>. </a:t>
            </a:r>
            <a:r>
              <a:rPr lang="pl-PL" sz="2000" dirty="0">
                <a:latin typeface="+mn-lt"/>
                <a:cs typeface="+mn-cs"/>
              </a:rPr>
              <a:t>188</a:t>
            </a:r>
            <a:endParaRPr lang="pl-PL" sz="2000" dirty="0">
              <a:latin typeface="+mn-lt"/>
              <a:cs typeface="+mn-cs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Trybunał Konstytucyjny orzeka w sprawach: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1)zgodności ustaw i umów międzynarodowych z Konstytucją,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2)zgodności ustaw z ratyfikowanymi umowami międzynarodowymi, których ratyfikacja wymagała uprzedniej zgody wyrażonej w ustawie,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3)zgodności przepisów prawa, wydawanych przez centralne organy państwowe, z Konstytucją, ratyfikowanymi umowami międzynarodowymi i ustawami,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4)zgodności z Konstytucją celów lub działalności partii politycznych,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5)skargi konstytucyjnej, o której mowa w art. 79 ust. 1</a:t>
            </a:r>
            <a:r>
              <a:rPr lang="pl-PL" sz="2000" dirty="0">
                <a:latin typeface="+mn-lt"/>
                <a:cs typeface="+mn-cs"/>
              </a:rPr>
              <a:t>.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Art. 189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Trybunał Konstytucyjny rozstrzyga spory kompetencyjne pomiędzy centralnymi konstytucyjnymi organami państwa</a:t>
            </a:r>
            <a:r>
              <a:rPr lang="pl-PL" sz="2000" dirty="0">
                <a:latin typeface="+mn-lt"/>
                <a:cs typeface="+mn-cs"/>
              </a:rPr>
              <a:t>.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Art.193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Każdy sąd może przedstawić Trybunałowi Konstytucyjnemu pytanie prawne co do zgodności aktu normatywnego z Konstytucją, ratyfikowanymi umowami międzynarodowymi lub ustawą, jeżeli od odpowiedzi na pytanie prawne zależy rozstrzygnięcie sprawy toczącej się przed sądem</a:t>
            </a:r>
            <a:r>
              <a:rPr lang="pl-PL" sz="2000" dirty="0">
                <a:latin typeface="+mn-lt"/>
                <a:cs typeface="+mn-cs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47663" y="258763"/>
            <a:ext cx="10342562" cy="58785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Art. 122 ust. 3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Przed podpisaniem ustawy Prezydent Rzeczypospolitej może wystąpić do Trybunału Konstytucyjnego z wnioskiem w sprawie zgodności ustawy z Konstytucją. Prezydent Rzeczypospolitej nie może odmówić podpisania ustawy, którą Trybunał Konstytucyjny uznał za zgodną z Konstytucją</a:t>
            </a:r>
            <a:r>
              <a:rPr lang="pl-PL" sz="2000" dirty="0">
                <a:latin typeface="+mn-lt"/>
                <a:cs typeface="+mn-cs"/>
              </a:rPr>
              <a:t>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Art. 133 ust. 2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Prezydent Rzeczypospolitej przed ratyfikowaniem umowy międzynarodowej może zwrócić się do Trybunału Konstytucyjnego z wnioskiem w sprawie jej zgodności z Konstytucją</a:t>
            </a:r>
            <a:endParaRPr lang="pl-PL" sz="2000" dirty="0">
              <a:latin typeface="+mn-lt"/>
              <a:cs typeface="+mn-cs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000" dirty="0">
                <a:latin typeface="+mn-lt"/>
                <a:cs typeface="+mn-cs"/>
              </a:rPr>
              <a:t>Art.132 </a:t>
            </a:r>
            <a:r>
              <a:rPr lang="pl-PL" sz="2000" dirty="0">
                <a:latin typeface="+mn-lt"/>
                <a:cs typeface="+mn-cs"/>
              </a:rPr>
              <a:t>ust. 1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latin typeface="+mn-lt"/>
                <a:cs typeface="+mn-cs"/>
              </a:rPr>
              <a:t>Jeżeli Prezydent Rzeczypospolitej nie może przejściowo sprawować urzędu, zawiadamia o tym Marszałka Sejmu, który tymczasowo przejmuje obowiązki Prezydenta Rzeczypospolitej. Gdy Prezydent Rzeczypospolitej nie jest w stanie zawiadomić Marszałka Sejmu o niemożności sprawowania urzędu, wówczas o stwierdzeniu przeszkody w sprawowaniu urzędu przez Prezydenta Rzeczypospolitej rozstrzyga Trybunał Konstytucyjny na wniosek Marszałka Sejmu. W razie uznania przejściowej niemożności sprawowania urzędu przez Prezydenta Rzeczypospolitej Trybunał Konstytucyjny powierza Marszałkowi Sejmu tymczasowe wykonywanie obowiązków Prezydenta Rzeczypospolitej</a:t>
            </a:r>
            <a:r>
              <a:rPr lang="pl-PL" sz="2000" dirty="0">
                <a:latin typeface="+mn-lt"/>
                <a:cs typeface="+mn-cs"/>
              </a:rPr>
              <a:t>.</a:t>
            </a:r>
          </a:p>
          <a:p>
            <a:pPr marL="285750" indent="-285750" algn="just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l-PL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595313" y="395288"/>
            <a:ext cx="11331575" cy="5355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b="1" dirty="0">
                <a:latin typeface="+mn-lt"/>
                <a:cs typeface="+mn-cs"/>
              </a:rPr>
              <a:t>Ustawa TKU: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dirty="0">
                <a:latin typeface="+mn-lt"/>
                <a:cs typeface="+mn-cs"/>
              </a:rPr>
              <a:t>Art. </a:t>
            </a:r>
            <a:r>
              <a:rPr lang="pl-PL" dirty="0">
                <a:latin typeface="+mn-lt"/>
                <a:cs typeface="+mn-cs"/>
              </a:rPr>
              <a:t>3</a:t>
            </a:r>
            <a:endParaRPr lang="pl-PL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/>
              <a:t>1. Trybunał orzeka w sprawach zgodności:</a:t>
            </a:r>
            <a:br>
              <a:rPr lang="pl-PL" dirty="0"/>
            </a:br>
            <a:r>
              <a:rPr lang="pl-PL" dirty="0"/>
              <a:t>1) ustaw i umów międzynarodowych z Konstytucją;</a:t>
            </a:r>
            <a:br>
              <a:rPr lang="pl-PL" dirty="0"/>
            </a:br>
            <a:r>
              <a:rPr lang="pl-PL" dirty="0"/>
              <a:t>2) ustaw z ratyfikowanymi umowami międzynarodowymi, których ratyfikacja wymagała uprzedniej zgody wyrażonej w ustawie;</a:t>
            </a:r>
            <a:br>
              <a:rPr lang="pl-PL" dirty="0"/>
            </a:br>
            <a:r>
              <a:rPr lang="pl-PL" dirty="0"/>
              <a:t>3) przepisów prawa, wydawanych przez centralne organy państwowe, z Konstytucją, ratyfikowanymi umowami międzynarodowymi i ustawami.</a:t>
            </a:r>
            <a:br>
              <a:rPr lang="pl-PL" dirty="0"/>
            </a:br>
            <a:r>
              <a:rPr lang="pl-PL" dirty="0"/>
              <a:t>2. Trybunał orzeka w sprawach zgodności z Konstytucją ustawy lub innego aktu normatywnego kwestionowanego w skardze konstytucyjnej, o której mowa w art. 79 ust. 1 Konstytucji.</a:t>
            </a:r>
            <a:br>
              <a:rPr lang="pl-PL" dirty="0"/>
            </a:br>
            <a:r>
              <a:rPr lang="pl-PL" dirty="0"/>
              <a:t>3. Trybunał orzeka w sprawach zgodności z Konstytucją, ratyfikowanymi umowami międzynarodowymi lub ustawą aktu normatywnego kwestionowanego w pytaniu prawnym, o którym mowa w art. 193 Konstytucji.</a:t>
            </a:r>
            <a:br>
              <a:rPr lang="pl-PL" dirty="0"/>
            </a:br>
            <a:r>
              <a:rPr lang="pl-PL" dirty="0"/>
              <a:t>4. Trybunał orzeka w sprawach zgodności z Konstytucją celów lub działalności partii politycznych.</a:t>
            </a:r>
            <a:br>
              <a:rPr lang="pl-PL" dirty="0"/>
            </a:br>
            <a:r>
              <a:rPr lang="pl-PL" dirty="0"/>
              <a:t>5. Trybunał rozstrzyga spory kompetencyjne pomiędzy centralnymi konstytucyjnymi organami państwa.</a:t>
            </a:r>
            <a:br>
              <a:rPr lang="pl-PL" dirty="0"/>
            </a:br>
            <a:r>
              <a:rPr lang="pl-PL" dirty="0"/>
              <a:t>6. Trybunał rozstrzyga o stwierdzeniu przeszkody w sprawowaniu urzędu przez Prezydenta Rzeczypospolitej Polskiej. W razie uznania przejściowej niemożności sprawowania urzędu przez Prezydenta Rzeczypospolitej Polskiej Trybunał powierza Marszałkowi Sejmu tymczasowe wykonywanie obowiązków Prezydenta Rzeczypospolitej Polskiej. </a:t>
            </a:r>
            <a:r>
              <a:rPr lang="pl-PL" dirty="0">
                <a:latin typeface="+mn-lt"/>
                <a:cs typeface="+mn-cs"/>
              </a:rPr>
              <a:t> </a:t>
            </a:r>
            <a:endParaRPr lang="pl-PL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dirty="0" smtClean="0">
                <a:latin typeface="+mn-lt"/>
                <a:cs typeface="+mn-cs"/>
              </a:rPr>
              <a:t> </a:t>
            </a: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711200" y="420688"/>
            <a:ext cx="10290175" cy="554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latin typeface="+mn-lt"/>
                <a:cs typeface="+mn-cs"/>
              </a:rPr>
              <a:t>Charakter kontroli głównie następczy: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Art. 191 ust. 1 pkt. 1 Konstytucji -  podmioty legitymowane generalnie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Art. 191 ust. 1 pkt. 2 konstytucji -  KRS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Art. 191 ust. 1 pkt 3-5 Konstytucji - podmioty legitymowane indywidualnie, akt objęty och zakresem działania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Forma wystąpienia - wniosek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4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latin typeface="+mn-lt"/>
                <a:cs typeface="+mn-cs"/>
              </a:rPr>
              <a:t>Kontrola prewencyjna: 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l-PL" sz="2400" dirty="0">
                <a:latin typeface="+mn-lt"/>
                <a:cs typeface="+mn-cs"/>
              </a:rPr>
              <a:t>Art. 122 ust. 3 i 133 ust. 2 Konstytucji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latin typeface="+mn-lt"/>
                <a:cs typeface="+mn-cs"/>
              </a:rPr>
              <a:t>Kontrola abstrakcyjna </a:t>
            </a:r>
            <a:r>
              <a:rPr lang="pl-PL" sz="2400" dirty="0">
                <a:latin typeface="+mn-lt"/>
                <a:cs typeface="+mn-cs"/>
              </a:rPr>
              <a:t>- </a:t>
            </a:r>
            <a:r>
              <a:rPr lang="pl-PL" sz="2400" dirty="0">
                <a:latin typeface="+mn-lt"/>
                <a:cs typeface="+mn-cs"/>
              </a:rPr>
              <a:t>wystarczy </a:t>
            </a:r>
            <a:r>
              <a:rPr lang="pl-PL" sz="2400" dirty="0">
                <a:latin typeface="+mn-lt"/>
                <a:cs typeface="+mn-cs"/>
              </a:rPr>
              <a:t>ocena </a:t>
            </a:r>
            <a:r>
              <a:rPr lang="pl-PL" sz="2400" dirty="0">
                <a:latin typeface="+mn-lt"/>
                <a:cs typeface="+mn-cs"/>
              </a:rPr>
              <a:t>kwestionowanej normy jako niezgodnej z konstytucją i dążenie do zlikwidowania tej </a:t>
            </a:r>
            <a:r>
              <a:rPr lang="pl-PL" sz="2400" dirty="0">
                <a:latin typeface="+mn-lt"/>
                <a:cs typeface="+mn-cs"/>
              </a:rPr>
              <a:t>niezgodności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b="1" dirty="0">
                <a:latin typeface="+mn-lt"/>
                <a:cs typeface="+mn-cs"/>
              </a:rPr>
              <a:t>Kontrola konkretna </a:t>
            </a:r>
            <a:r>
              <a:rPr lang="pl-PL" sz="2400" dirty="0">
                <a:latin typeface="+mn-lt"/>
                <a:cs typeface="+mn-cs"/>
              </a:rPr>
              <a:t>– pytania prawne art. 193 Konstytucji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1038</Words>
  <Application>Microsoft Office PowerPoint</Application>
  <PresentationFormat>Niestandardowy</PresentationFormat>
  <Paragraphs>119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9" baseType="lpstr">
      <vt:lpstr>Calibri</vt:lpstr>
      <vt:lpstr>Arial</vt:lpstr>
      <vt:lpstr>Calibri Light</vt:lpstr>
      <vt:lpstr>Wingdings</vt:lpstr>
      <vt:lpstr>Motyw pakietu Office</vt:lpstr>
      <vt:lpstr>Trybunał Konstytucyjny Zasada demokratycznego państwa prawa w orzecznictwie TK</vt:lpstr>
      <vt:lpstr>Charakter ustrojowy TK</vt:lpstr>
      <vt:lpstr>Slajd 3</vt:lpstr>
      <vt:lpstr>Struktura TK </vt:lpstr>
      <vt:lpstr>Slajd 5</vt:lpstr>
      <vt:lpstr>Kompetencje TK </vt:lpstr>
      <vt:lpstr>Slajd 7</vt:lpstr>
      <vt:lpstr>Slajd 8</vt:lpstr>
      <vt:lpstr>Slajd 9</vt:lpstr>
      <vt:lpstr>Slajd 10</vt:lpstr>
      <vt:lpstr>Zasada demokratycznego państwa prawa w orzecznictwie TK</vt:lpstr>
      <vt:lpstr>Slajd 12</vt:lpstr>
      <vt:lpstr>Slajd 13</vt:lpstr>
      <vt:lpstr>Slajd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Trybunał Konstytucyjny Zasada demokratycznego państwa prawa w orzecznictwie TK</dc:title>
  <dc:creator>iwona dyś</dc:creator>
  <cp:lastModifiedBy>iwona dyś</cp:lastModifiedBy>
  <cp:revision>15</cp:revision>
  <dcterms:created xsi:type="dcterms:W3CDTF">2014-11-03T14:48:51Z</dcterms:created>
  <dcterms:modified xsi:type="dcterms:W3CDTF">2015-11-16T17:53:20Z</dcterms:modified>
</cp:coreProperties>
</file>