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3" r:id="rId3"/>
    <p:sldId id="264" r:id="rId4"/>
    <p:sldId id="259" r:id="rId5"/>
    <p:sldId id="261" r:id="rId6"/>
    <p:sldId id="256" r:id="rId7"/>
    <p:sldId id="257" r:id="rId8"/>
    <p:sldId id="260" r:id="rId9"/>
    <p:sldId id="262"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GB"/>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GB"/>
          </a:p>
        </p:txBody>
      </p:sp>
      <p:sp>
        <p:nvSpPr>
          <p:cNvPr id="4" name="Symbol zastępczy daty 3"/>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444496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1720858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GB"/>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65489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3591674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GB"/>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1720890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daty 4"/>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1328200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GB"/>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7" name="Symbol zastępczy daty 6"/>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8" name="Symbol zastępczy stopki 7"/>
          <p:cNvSpPr>
            <a:spLocks noGrp="1"/>
          </p:cNvSpPr>
          <p:nvPr>
            <p:ph type="ftr" sz="quarter" idx="11"/>
          </p:nvPr>
        </p:nvSpPr>
        <p:spPr/>
        <p:txBody>
          <a:bodyPr/>
          <a:lstStyle/>
          <a:p>
            <a:endParaRPr lang="en-GB"/>
          </a:p>
        </p:txBody>
      </p:sp>
      <p:sp>
        <p:nvSpPr>
          <p:cNvPr id="9" name="Symbol zastępczy numeru slajdu 8"/>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1760796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daty 2"/>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4" name="Symbol zastępczy stopki 3"/>
          <p:cNvSpPr>
            <a:spLocks noGrp="1"/>
          </p:cNvSpPr>
          <p:nvPr>
            <p:ph type="ftr" sz="quarter" idx="11"/>
          </p:nvPr>
        </p:nvSpPr>
        <p:spPr/>
        <p:txBody>
          <a:bodyPr/>
          <a:lstStyle/>
          <a:p>
            <a:endParaRPr lang="en-GB"/>
          </a:p>
        </p:txBody>
      </p:sp>
      <p:sp>
        <p:nvSpPr>
          <p:cNvPr id="5" name="Symbol zastępczy numeru slajdu 4"/>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3533544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3" name="Symbol zastępczy stopki 2"/>
          <p:cNvSpPr>
            <a:spLocks noGrp="1"/>
          </p:cNvSpPr>
          <p:nvPr>
            <p:ph type="ftr" sz="quarter" idx="11"/>
          </p:nvPr>
        </p:nvSpPr>
        <p:spPr/>
        <p:txBody>
          <a:bodyPr/>
          <a:lstStyle/>
          <a:p>
            <a:endParaRPr lang="en-GB"/>
          </a:p>
        </p:txBody>
      </p:sp>
      <p:sp>
        <p:nvSpPr>
          <p:cNvPr id="4" name="Symbol zastępczy numeru slajdu 3"/>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601656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GB"/>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3736768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GB"/>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CE6F289-B1DA-412E-8026-377643B2E279}" type="datetimeFigureOut">
              <a:rPr lang="en-GB" smtClean="0"/>
              <a:pPr/>
              <a:t>15/04/2015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613116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GB"/>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E6F289-B1DA-412E-8026-377643B2E279}" type="datetimeFigureOut">
              <a:rPr lang="en-GB" smtClean="0"/>
              <a:pPr/>
              <a:t>15/04/2015</a:t>
            </a:fld>
            <a:endParaRPr lang="en-GB"/>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097A00-04CB-42F0-8F0A-DD20D2191934}" type="slidenum">
              <a:rPr lang="en-GB" smtClean="0"/>
              <a:pPr/>
              <a:t>‹#›</a:t>
            </a:fld>
            <a:endParaRPr lang="en-GB"/>
          </a:p>
        </p:txBody>
      </p:sp>
    </p:spTree>
    <p:extLst>
      <p:ext uri="{BB962C8B-B14F-4D97-AF65-F5344CB8AC3E}">
        <p14:creationId xmlns:p14="http://schemas.microsoft.com/office/powerpoint/2010/main" xmlns="" val="2959387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Umowa zlecenia</a:t>
            </a:r>
            <a:endParaRPr lang="pl-PL" dirty="0"/>
          </a:p>
        </p:txBody>
      </p:sp>
      <p:sp>
        <p:nvSpPr>
          <p:cNvPr id="3" name="Symbol zastępczy zawartości 2"/>
          <p:cNvSpPr>
            <a:spLocks noGrp="1"/>
          </p:cNvSpPr>
          <p:nvPr>
            <p:ph sz="half" idx="1"/>
          </p:nvPr>
        </p:nvSpPr>
        <p:spPr/>
        <p:txBody>
          <a:bodyPr/>
          <a:lstStyle/>
          <a:p>
            <a:r>
              <a:rPr lang="pl-PL" dirty="0" smtClean="0"/>
              <a:t>Pełnomocnik	</a:t>
            </a:r>
          </a:p>
          <a:p>
            <a:r>
              <a:rPr lang="pl-PL" dirty="0" smtClean="0"/>
              <a:t>Forma 734 /2 </a:t>
            </a:r>
            <a:r>
              <a:rPr lang="pl-PL" dirty="0" err="1" smtClean="0"/>
              <a:t>kc</a:t>
            </a:r>
            <a:endParaRPr lang="pl-PL" dirty="0" smtClean="0"/>
          </a:p>
          <a:p>
            <a:endParaRPr lang="pl-PL" dirty="0"/>
          </a:p>
        </p:txBody>
      </p:sp>
      <p:sp>
        <p:nvSpPr>
          <p:cNvPr id="4" name="Symbol zastępczy zawartości 3"/>
          <p:cNvSpPr>
            <a:spLocks noGrp="1"/>
          </p:cNvSpPr>
          <p:nvPr>
            <p:ph sz="half" idx="2"/>
          </p:nvPr>
        </p:nvSpPr>
        <p:spPr/>
        <p:txBody>
          <a:bodyPr/>
          <a:lstStyle/>
          <a:p>
            <a:r>
              <a:rPr lang="pl-PL" dirty="0" smtClean="0"/>
              <a:t>Zastępca pośredni</a:t>
            </a:r>
          </a:p>
          <a:p>
            <a:r>
              <a:rPr lang="pl-PL" dirty="0" smtClean="0"/>
              <a:t>Prawa zbywalne</a:t>
            </a:r>
          </a:p>
          <a:p>
            <a:r>
              <a:rPr lang="pl-PL" dirty="0" smtClean="0"/>
              <a:t>387 niemożliwość prawna</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Wypowiedzenie</a:t>
            </a:r>
            <a:endParaRPr lang="pl-PL" dirty="0"/>
          </a:p>
        </p:txBody>
      </p:sp>
      <p:sp>
        <p:nvSpPr>
          <p:cNvPr id="3" name="Symbol zastępczy zawartości 2"/>
          <p:cNvSpPr>
            <a:spLocks noGrp="1"/>
          </p:cNvSpPr>
          <p:nvPr>
            <p:ph idx="1"/>
          </p:nvPr>
        </p:nvSpPr>
        <p:spPr/>
        <p:txBody>
          <a:bodyPr>
            <a:normAutofit/>
          </a:bodyPr>
          <a:lstStyle/>
          <a:p>
            <a:r>
              <a:rPr lang="pl-PL" dirty="0" smtClean="0"/>
              <a:t> </a:t>
            </a:r>
            <a:r>
              <a:rPr lang="pl-PL" b="1" dirty="0" smtClean="0"/>
              <a:t>Zakaz zawarcia w umowie zlecenia postanowień wyłączających możliwość jej </a:t>
            </a:r>
            <a:r>
              <a:rPr lang="pl-PL" b="1" dirty="0" smtClean="0"/>
              <a:t>rozwiązania</a:t>
            </a:r>
          </a:p>
          <a:p>
            <a:r>
              <a:rPr lang="pl-PL" dirty="0" smtClean="0"/>
              <a:t>Wyrok Sądu Najwyższego z </a:t>
            </a:r>
            <a:r>
              <a:rPr lang="pl-PL" dirty="0" smtClean="0"/>
              <a:t>dnia 15 października 2014 </a:t>
            </a:r>
            <a:r>
              <a:rPr lang="pl-PL" dirty="0" smtClean="0"/>
              <a:t>r. V </a:t>
            </a:r>
            <a:r>
              <a:rPr lang="pl-PL" dirty="0" smtClean="0"/>
              <a:t>CSK 684/13</a:t>
            </a:r>
          </a:p>
          <a:p>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92500" lnSpcReduction="20000"/>
          </a:bodyPr>
          <a:lstStyle/>
          <a:p>
            <a:r>
              <a:rPr lang="pl-PL" dirty="0" smtClean="0"/>
              <a:t>Strony mogą zastrzec karę umowną na wypadek wypowiedzenia umowy zlecenia z innych powodów aniżeli ważne. Kara umowna - jak wynika z art. 483 § 1 k.c. - może zostać zastrzeżona wyłącznie w odniesieniu do zobowiązania niepieniężnego</a:t>
            </a:r>
          </a:p>
          <a:p>
            <a:r>
              <a:rPr lang="pl-PL" smtClean="0"/>
              <a:t>Wyrok Sądu Najwyższego </a:t>
            </a:r>
            <a:r>
              <a:rPr lang="pl-PL" dirty="0" smtClean="0"/>
              <a:t> </a:t>
            </a:r>
          </a:p>
          <a:p>
            <a:r>
              <a:rPr lang="pl-PL" dirty="0" smtClean="0"/>
              <a:t>z dnia 21 sierpnia 2008 r.</a:t>
            </a:r>
          </a:p>
          <a:p>
            <a:r>
              <a:rPr lang="pl-PL" dirty="0" smtClean="0"/>
              <a:t> </a:t>
            </a:r>
          </a:p>
          <a:p>
            <a:r>
              <a:rPr lang="pl-PL" dirty="0" smtClean="0"/>
              <a:t>IV CSK 202/08</a:t>
            </a:r>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Zlecenie</a:t>
            </a:r>
            <a:endParaRPr lang="pl-PL" dirty="0"/>
          </a:p>
        </p:txBody>
      </p:sp>
      <p:sp>
        <p:nvSpPr>
          <p:cNvPr id="3" name="Symbol zastępczy zawartości 2"/>
          <p:cNvSpPr>
            <a:spLocks noGrp="1"/>
          </p:cNvSpPr>
          <p:nvPr>
            <p:ph sz="half" idx="1"/>
          </p:nvPr>
        </p:nvSpPr>
        <p:spPr/>
        <p:txBody>
          <a:bodyPr>
            <a:normAutofit lnSpcReduction="10000"/>
          </a:bodyPr>
          <a:lstStyle/>
          <a:p>
            <a:r>
              <a:rPr lang="pl-PL" dirty="0" smtClean="0"/>
              <a:t>Świadczenie usług	</a:t>
            </a:r>
          </a:p>
          <a:p>
            <a:r>
              <a:rPr lang="pl-PL" dirty="0" smtClean="0"/>
              <a:t>Art. 750 </a:t>
            </a:r>
            <a:r>
              <a:rPr lang="pl-PL" dirty="0" err="1" smtClean="0"/>
              <a:t>kc</a:t>
            </a:r>
            <a:endParaRPr lang="pl-PL" dirty="0" smtClean="0"/>
          </a:p>
          <a:p>
            <a:r>
              <a:rPr lang="pl-PL" dirty="0" smtClean="0"/>
              <a:t>Kontrakty menadżerskie</a:t>
            </a:r>
          </a:p>
          <a:p>
            <a:endParaRPr lang="pl-PL" dirty="0" smtClean="0"/>
          </a:p>
          <a:p>
            <a:endParaRPr lang="pl-PL" dirty="0" smtClean="0"/>
          </a:p>
          <a:p>
            <a:r>
              <a:rPr lang="pl-PL" dirty="0" smtClean="0"/>
              <a:t>Zlecenie a umowa agencyjna art. 758</a:t>
            </a:r>
          </a:p>
          <a:p>
            <a:r>
              <a:rPr lang="pl-PL" dirty="0" smtClean="0"/>
              <a:t>B – </a:t>
            </a:r>
            <a:r>
              <a:rPr lang="pl-PL" dirty="0" err="1" smtClean="0"/>
              <a:t>B</a:t>
            </a:r>
            <a:endParaRPr lang="pl-PL" dirty="0" smtClean="0"/>
          </a:p>
          <a:p>
            <a:r>
              <a:rPr lang="pl-PL" dirty="0" smtClean="0"/>
              <a:t>pośrednicząca</a:t>
            </a:r>
            <a:endParaRPr lang="pl-PL" dirty="0"/>
          </a:p>
        </p:txBody>
      </p:sp>
      <p:sp>
        <p:nvSpPr>
          <p:cNvPr id="4" name="Symbol zastępczy zawartości 3"/>
          <p:cNvSpPr>
            <a:spLocks noGrp="1"/>
          </p:cNvSpPr>
          <p:nvPr>
            <p:ph sz="half" idx="2"/>
          </p:nvPr>
        </p:nvSpPr>
        <p:spPr/>
        <p:txBody>
          <a:bodyPr>
            <a:normAutofit lnSpcReduction="10000"/>
          </a:bodyPr>
          <a:lstStyle/>
          <a:p>
            <a:r>
              <a:rPr lang="pl-PL" dirty="0" smtClean="0"/>
              <a:t>Czynność prawna – zlecenie sensu </a:t>
            </a:r>
            <a:r>
              <a:rPr lang="pl-PL" dirty="0" err="1" smtClean="0"/>
              <a:t>stricto</a:t>
            </a:r>
            <a:endParaRPr lang="pl-PL" dirty="0" smtClean="0"/>
          </a:p>
          <a:p>
            <a:endParaRPr lang="pl-PL" dirty="0" smtClean="0"/>
          </a:p>
          <a:p>
            <a:endParaRPr lang="pl-PL" dirty="0" smtClean="0"/>
          </a:p>
          <a:p>
            <a:r>
              <a:rPr lang="pl-PL" dirty="0" smtClean="0"/>
              <a:t>Umowa agencyjna przedstawicielska</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Solidarność art. 745 </a:t>
            </a:r>
            <a:r>
              <a:rPr lang="pl-PL" dirty="0" err="1" smtClean="0"/>
              <a:t>kc</a:t>
            </a:r>
            <a:endParaRPr lang="pl-PL" dirty="0"/>
          </a:p>
        </p:txBody>
      </p:sp>
      <p:sp>
        <p:nvSpPr>
          <p:cNvPr id="3" name="Symbol zastępczy zawartości 2"/>
          <p:cNvSpPr>
            <a:spLocks noGrp="1"/>
          </p:cNvSpPr>
          <p:nvPr>
            <p:ph sz="half" idx="1"/>
          </p:nvPr>
        </p:nvSpPr>
        <p:spPr/>
        <p:txBody>
          <a:bodyPr/>
          <a:lstStyle/>
          <a:p>
            <a:endParaRPr lang="pl-PL"/>
          </a:p>
        </p:txBody>
      </p:sp>
      <p:sp>
        <p:nvSpPr>
          <p:cNvPr id="4" name="Symbol zastępczy zawartości 3"/>
          <p:cNvSpPr>
            <a:spLocks noGrp="1"/>
          </p:cNvSpPr>
          <p:nvPr>
            <p:ph sz="half" idx="2"/>
          </p:nvPr>
        </p:nvSpPr>
        <p:spPr/>
        <p:txBody>
          <a:bodyPr/>
          <a:lstStyle/>
          <a:p>
            <a:endParaRPr lang="pl-P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Milczenie oblata</a:t>
            </a:r>
            <a:endParaRPr lang="pl-PL" dirty="0"/>
          </a:p>
        </p:txBody>
      </p:sp>
      <p:sp>
        <p:nvSpPr>
          <p:cNvPr id="3" name="Symbol zastępczy zawartości 2"/>
          <p:cNvSpPr>
            <a:spLocks noGrp="1"/>
          </p:cNvSpPr>
          <p:nvPr>
            <p:ph sz="half" idx="1"/>
          </p:nvPr>
        </p:nvSpPr>
        <p:spPr/>
        <p:txBody>
          <a:bodyPr/>
          <a:lstStyle/>
          <a:p>
            <a:r>
              <a:rPr lang="pl-PL" dirty="0" smtClean="0"/>
              <a:t>736 </a:t>
            </a:r>
            <a:r>
              <a:rPr lang="pl-PL" dirty="0" err="1" smtClean="0"/>
              <a:t>kc</a:t>
            </a:r>
            <a:r>
              <a:rPr lang="pl-PL" dirty="0" smtClean="0"/>
              <a:t>	</a:t>
            </a:r>
          </a:p>
          <a:p>
            <a:r>
              <a:rPr lang="pl-PL" dirty="0" smtClean="0"/>
              <a:t>Odpowiedzialność odszkodowawcza 415 </a:t>
            </a:r>
            <a:r>
              <a:rPr lang="pl-PL" dirty="0" err="1" smtClean="0"/>
              <a:t>kc</a:t>
            </a:r>
            <a:endParaRPr lang="pl-PL" dirty="0" smtClean="0"/>
          </a:p>
          <a:p>
            <a:r>
              <a:rPr lang="pl-PL" dirty="0" smtClean="0"/>
              <a:t>Ujemny interes umowny – liczył że zawrze umowę</a:t>
            </a:r>
          </a:p>
          <a:p>
            <a:endParaRPr lang="pl-PL" dirty="0"/>
          </a:p>
        </p:txBody>
      </p:sp>
      <p:sp>
        <p:nvSpPr>
          <p:cNvPr id="4" name="Symbol zastępczy zawartości 3"/>
          <p:cNvSpPr>
            <a:spLocks noGrp="1"/>
          </p:cNvSpPr>
          <p:nvPr>
            <p:ph sz="half" idx="2"/>
          </p:nvPr>
        </p:nvSpPr>
        <p:spPr/>
        <p:txBody>
          <a:bodyPr/>
          <a:lstStyle/>
          <a:p>
            <a:r>
              <a:rPr lang="pl-PL" dirty="0" smtClean="0"/>
              <a:t>68(2) </a:t>
            </a:r>
            <a:r>
              <a:rPr lang="pl-PL" dirty="0" err="1" smtClean="0"/>
              <a:t>kc</a:t>
            </a:r>
            <a:endParaRPr lang="pl-PL" dirty="0" smtClean="0"/>
          </a:p>
          <a:p>
            <a:r>
              <a:rPr lang="pl-PL" dirty="0" smtClean="0"/>
              <a:t>umowa</a:t>
            </a:r>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Art. 735 Wynagrodzenie</a:t>
            </a:r>
            <a:endParaRPr lang="pl-PL" dirty="0"/>
          </a:p>
        </p:txBody>
      </p:sp>
      <p:sp>
        <p:nvSpPr>
          <p:cNvPr id="3" name="Symbol zastępczy zawartości 2"/>
          <p:cNvSpPr>
            <a:spLocks noGrp="1"/>
          </p:cNvSpPr>
          <p:nvPr>
            <p:ph sz="half" idx="1"/>
          </p:nvPr>
        </p:nvSpPr>
        <p:spPr/>
        <p:txBody>
          <a:bodyPr/>
          <a:lstStyle/>
          <a:p>
            <a:r>
              <a:rPr lang="pl-PL" dirty="0" smtClean="0"/>
              <a:t>Określone w umowie</a:t>
            </a:r>
            <a:endParaRPr lang="pl-PL" dirty="0"/>
          </a:p>
        </p:txBody>
      </p:sp>
      <p:sp>
        <p:nvSpPr>
          <p:cNvPr id="4" name="Symbol zastępczy zawartości 3"/>
          <p:cNvSpPr>
            <a:spLocks noGrp="1"/>
          </p:cNvSpPr>
          <p:nvPr>
            <p:ph sz="half" idx="2"/>
          </p:nvPr>
        </p:nvSpPr>
        <p:spPr/>
        <p:txBody>
          <a:bodyPr/>
          <a:lstStyle/>
          <a:p>
            <a:r>
              <a:rPr lang="pl-PL" dirty="0" smtClean="0"/>
              <a:t>W innych regulacjach</a:t>
            </a:r>
          </a:p>
          <a:p>
            <a:r>
              <a:rPr lang="pl-PL" dirty="0" smtClean="0"/>
              <a:t>Taryfach</a:t>
            </a:r>
          </a:p>
          <a:p>
            <a:r>
              <a:rPr lang="pl-PL" dirty="0" smtClean="0"/>
              <a:t>Akty normatywne – rozporządzenie MS w sprawie opłat za czynności adwokackie… z 28 .09.2002 r.</a:t>
            </a:r>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611560" y="335846"/>
            <a:ext cx="8208912" cy="6001643"/>
          </a:xfrm>
          <a:prstGeom prst="rect">
            <a:avLst/>
          </a:prstGeom>
        </p:spPr>
        <p:txBody>
          <a:bodyPr wrap="square">
            <a:spAutoFit/>
          </a:bodyPr>
          <a:lstStyle/>
          <a:p>
            <a:r>
              <a:rPr lang="pl-PL" sz="2400" dirty="0" smtClean="0"/>
              <a:t>Przebywający w Barcelonie  Jan umówił się ze swoim bratankiem zamieszkałym </a:t>
            </a:r>
            <a:r>
              <a:rPr lang="pl-PL" sz="2400" smtClean="0"/>
              <a:t>we Wrocławiu, </a:t>
            </a:r>
            <a:r>
              <a:rPr lang="pl-PL" sz="2400" dirty="0" smtClean="0"/>
              <a:t>że ten za przelane na jego konto pieniądze kupi dla niego działkę rekreacyjną. Wspomniana umowa została zawarta 10.10.2009 r. w formie pisemnej. Na podstawie aktu notarialnego bratanek Jana zakupił za pieniądze wujka na swoje nazwisko nieruchomość. Ze względu na atrakcyjność gruntu, postanowił nie przenosić własności nieruchomości na zleceniodawcę. Jan dowiedziawszy się o tym 10.11.2009 r. twierdzi, że ponieważ nieruchomość została zakupiona na podstawie umowy zlecenia i za jego pieniądze stał się jej właścicielem. </a:t>
            </a:r>
          </a:p>
          <a:p>
            <a:r>
              <a:rPr lang="pl-PL" sz="2400" dirty="0" smtClean="0"/>
              <a:t>Pytanie 1: Czy zawarta między stronami umowa jest ważna i czy Jan może uzyskać  własność wymienionej nieruchomości? </a:t>
            </a:r>
          </a:p>
          <a:p>
            <a:r>
              <a:rPr lang="pl-PL" sz="2400" dirty="0" smtClean="0"/>
              <a:t>Pytanie 2: Czy roszczenie Jana  byłoby uzasadnione także wówczas, gdyby jego </a:t>
            </a:r>
          </a:p>
          <a:p>
            <a:r>
              <a:rPr lang="pl-PL" sz="2400" dirty="0" smtClean="0"/>
              <a:t>bratanek działał jawnie jego w imieniu? </a:t>
            </a:r>
            <a:endParaRPr lang="pl-PL" sz="2400" dirty="0"/>
          </a:p>
        </p:txBody>
      </p:sp>
    </p:spTree>
    <p:extLst>
      <p:ext uri="{BB962C8B-B14F-4D97-AF65-F5344CB8AC3E}">
        <p14:creationId xmlns:p14="http://schemas.microsoft.com/office/powerpoint/2010/main" xmlns="" val="2417069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2074"/>
          </a:xfrm>
        </p:spPr>
        <p:txBody>
          <a:bodyPr>
            <a:normAutofit fontScale="90000"/>
          </a:bodyPr>
          <a:lstStyle/>
          <a:p>
            <a:r>
              <a:rPr lang="pl-PL" dirty="0" smtClean="0"/>
              <a:t>Sąd Apelacyjny w Poznaniu</a:t>
            </a:r>
            <a:br>
              <a:rPr lang="pl-PL" dirty="0" smtClean="0"/>
            </a:br>
            <a:r>
              <a:rPr lang="en-GB" dirty="0" smtClean="0"/>
              <a:t>I </a:t>
            </a:r>
            <a:r>
              <a:rPr lang="en-GB" dirty="0" err="1" smtClean="0"/>
              <a:t>ACa</a:t>
            </a:r>
            <a:r>
              <a:rPr lang="en-GB" dirty="0" smtClean="0"/>
              <a:t> 513/05 </a:t>
            </a:r>
            <a:endParaRPr lang="en-GB" dirty="0"/>
          </a:p>
        </p:txBody>
      </p:sp>
      <p:sp>
        <p:nvSpPr>
          <p:cNvPr id="3" name="Symbol zastępczy zawartości 2"/>
          <p:cNvSpPr>
            <a:spLocks noGrp="1"/>
          </p:cNvSpPr>
          <p:nvPr>
            <p:ph idx="1"/>
          </p:nvPr>
        </p:nvSpPr>
        <p:spPr>
          <a:xfrm>
            <a:off x="539552" y="1052736"/>
            <a:ext cx="8424936" cy="5805264"/>
          </a:xfrm>
        </p:spPr>
        <p:txBody>
          <a:bodyPr>
            <a:normAutofit fontScale="85000" lnSpcReduction="10000"/>
          </a:bodyPr>
          <a:lstStyle/>
          <a:p>
            <a:r>
              <a:rPr lang="pl-PL" dirty="0" smtClean="0"/>
              <a:t>Jeżeli strony zawarły umowę zlecenia (art. 734 k.c.) na mocy której przyjmujący zlecenie zobowiązali się do nabycia we własnym imieniu nieruchomości i wybudowania na tej nieruchomości domu mieszkalnego za środki finansowe przekazane przez dającego zlecenie i przeniesienia własności nieruchomości (z wybudowanym domem mieszkalnym) na jego rzecz, to Umowa taka nie jest objęta hipotezą art. 158 k.c. i nie musi być zawarta w formie aktu notarialnego. Obowiązek przeniesienia własności wynika bowiem z ustawy, tj. 740 k.c. W razie niewykonania tego obowiązku przez przyjmującego zlecenie, dającemu zlecenie, przysługuje roszczenie o wydanie uzyskanych korzyści (art. 740 </a:t>
            </a:r>
            <a:r>
              <a:rPr lang="pl-PL" dirty="0" err="1" smtClean="0"/>
              <a:t>zd</a:t>
            </a:r>
            <a:r>
              <a:rPr lang="pl-PL" dirty="0" smtClean="0"/>
              <a:t>. drugie k.c. w zw. z art. 64 k.c. i 1047 k.p.c.).</a:t>
            </a:r>
            <a:endParaRPr lang="en-GB" dirty="0"/>
          </a:p>
        </p:txBody>
      </p:sp>
    </p:spTree>
    <p:extLst>
      <p:ext uri="{BB962C8B-B14F-4D97-AF65-F5344CB8AC3E}">
        <p14:creationId xmlns:p14="http://schemas.microsoft.com/office/powerpoint/2010/main" xmlns="" val="40376505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332656"/>
            <a:ext cx="8291264" cy="5793507"/>
          </a:xfrm>
        </p:spPr>
        <p:txBody>
          <a:bodyPr>
            <a:normAutofit fontScale="77500" lnSpcReduction="20000"/>
          </a:bodyPr>
          <a:lstStyle/>
          <a:p>
            <a:r>
              <a:rPr lang="pl-PL" dirty="0" smtClean="0"/>
              <a:t>Gmina zleciła </a:t>
            </a:r>
            <a:r>
              <a:rPr lang="pl-PL" dirty="0" smtClean="0"/>
              <a:t>drukarni wydrukowanie folderu promocyjnego wraz z mapą turystyczną. Po uzgodnieniu warunków płatności drukarnia przyjęła to zamówienie. Przy wykonywaniu folderu drukarnia posłużyła się podwykonawcami. Sama na wysokiej jakości papierze wydrukowała okładki, wydruk tekstu </a:t>
            </a:r>
            <a:br>
              <a:rPr lang="pl-PL" dirty="0" smtClean="0"/>
            </a:br>
            <a:r>
              <a:rPr lang="pl-PL" dirty="0" smtClean="0"/>
              <a:t>i zdjęć zleciła jednej specjalistycznej drukarni, natomiast wydruk mapy jeszcze innej - kartograficznej drukarni. Całość folderu została wydrukowana w odpowiedniej jakości </a:t>
            </a:r>
            <a:br>
              <a:rPr lang="pl-PL" dirty="0" smtClean="0"/>
            </a:br>
            <a:r>
              <a:rPr lang="pl-PL" dirty="0" smtClean="0"/>
              <a:t>i terminie. Władze </a:t>
            </a:r>
            <a:r>
              <a:rPr lang="pl-PL" dirty="0" smtClean="0"/>
              <a:t>gminy </a:t>
            </a:r>
            <a:r>
              <a:rPr lang="pl-PL" dirty="0" smtClean="0"/>
              <a:t>dowiedziały się o udziale w tym przedsięwzięciu podwykonawców i odmówiły przyjęcia folderu i zapłaty wynagrodzenia </a:t>
            </a:r>
            <a:r>
              <a:rPr lang="pl-PL" dirty="0" smtClean="0"/>
              <a:t>twierdząc, </a:t>
            </a:r>
            <a:r>
              <a:rPr lang="pl-PL" dirty="0" smtClean="0"/>
              <a:t>że umowa nie została należycie </a:t>
            </a:r>
            <a:r>
              <a:rPr lang="pl-PL" dirty="0" smtClean="0"/>
              <a:t>wykonana, powołały się przy tym na art. 738 </a:t>
            </a:r>
            <a:r>
              <a:rPr lang="pl-PL" dirty="0" err="1" smtClean="0"/>
              <a:t>kc</a:t>
            </a:r>
            <a:endParaRPr lang="pl-PL" dirty="0" smtClean="0"/>
          </a:p>
          <a:p>
            <a:endParaRPr lang="pl-PL" dirty="0" smtClean="0"/>
          </a:p>
          <a:p>
            <a:r>
              <a:rPr lang="pl-PL" dirty="0" smtClean="0"/>
              <a:t>Czy stanowisko </a:t>
            </a:r>
            <a:r>
              <a:rPr lang="pl-PL" dirty="0" smtClean="0"/>
              <a:t>gminy jest uzasadnione ?</a:t>
            </a:r>
            <a:endParaRPr lang="pl-PL" dirty="0" smtClean="0"/>
          </a:p>
          <a:p>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Substytucja ustawowa</a:t>
            </a:r>
            <a:endParaRPr lang="pl-PL" dirty="0"/>
          </a:p>
        </p:txBody>
      </p:sp>
      <p:sp>
        <p:nvSpPr>
          <p:cNvPr id="3" name="Symbol zastępczy zawartości 2"/>
          <p:cNvSpPr>
            <a:spLocks noGrp="1"/>
          </p:cNvSpPr>
          <p:nvPr>
            <p:ph idx="1"/>
          </p:nvPr>
        </p:nvSpPr>
        <p:spPr/>
        <p:txBody>
          <a:bodyPr/>
          <a:lstStyle/>
          <a:p>
            <a:r>
              <a:rPr lang="pl-PL" dirty="0" smtClean="0"/>
              <a:t>art. 25 </a:t>
            </a:r>
            <a:r>
              <a:rPr lang="pl-PL" dirty="0" err="1" smtClean="0"/>
              <a:t>pkt</a:t>
            </a:r>
            <a:r>
              <a:rPr lang="pl-PL" dirty="0" smtClean="0"/>
              <a:t> 3 prawo o adwokaturze, </a:t>
            </a:r>
            <a:endParaRPr lang="pl-PL" dirty="0" smtClean="0"/>
          </a:p>
          <a:p>
            <a:pPr>
              <a:buNone/>
            </a:pPr>
            <a:r>
              <a:rPr lang="pl-PL" dirty="0" smtClean="0"/>
              <a:t>W </a:t>
            </a:r>
            <a:r>
              <a:rPr lang="pl-PL" dirty="0" smtClean="0"/>
              <a:t>wypadku gdy adwokat prowadzący sprawę nie może wziąć osobiście udziału w rozprawie lub wykonać osobiście poszczególnych czynności w sprawie, może on udzielić substytucji</a:t>
            </a:r>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422</Words>
  <Application>Microsoft Office PowerPoint</Application>
  <PresentationFormat>Pokaz na ekranie (4:3)</PresentationFormat>
  <Paragraphs>51</Paragraphs>
  <Slides>11</Slides>
  <Notes>0</Notes>
  <HiddenSlides>0</HiddenSlides>
  <MMClips>0</MMClips>
  <ScaleCrop>false</ScaleCrop>
  <HeadingPairs>
    <vt:vector size="4" baseType="variant">
      <vt:variant>
        <vt:lpstr>Motyw</vt:lpstr>
      </vt:variant>
      <vt:variant>
        <vt:i4>1</vt:i4>
      </vt:variant>
      <vt:variant>
        <vt:lpstr>Tytuły slajdów</vt:lpstr>
      </vt:variant>
      <vt:variant>
        <vt:i4>11</vt:i4>
      </vt:variant>
    </vt:vector>
  </HeadingPairs>
  <TitlesOfParts>
    <vt:vector size="12" baseType="lpstr">
      <vt:lpstr>Motyw pakietu Office</vt:lpstr>
      <vt:lpstr>Umowa zlecenia</vt:lpstr>
      <vt:lpstr>Zlecenie</vt:lpstr>
      <vt:lpstr>Solidarność art. 745 kc</vt:lpstr>
      <vt:lpstr>Milczenie oblata</vt:lpstr>
      <vt:lpstr>Art. 735 Wynagrodzenie</vt:lpstr>
      <vt:lpstr>Slajd 6</vt:lpstr>
      <vt:lpstr>Sąd Apelacyjny w Poznaniu I ACa 513/05 </vt:lpstr>
      <vt:lpstr>Slajd 8</vt:lpstr>
      <vt:lpstr>Substytucja ustawowa</vt:lpstr>
      <vt:lpstr>Wypowiedzenie</vt:lpstr>
      <vt:lpstr>Slajd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aa</dc:creator>
  <cp:lastModifiedBy>drela</cp:lastModifiedBy>
  <cp:revision>9</cp:revision>
  <dcterms:created xsi:type="dcterms:W3CDTF">2015-04-15T11:51:10Z</dcterms:created>
  <dcterms:modified xsi:type="dcterms:W3CDTF">2015-04-15T15:02:36Z</dcterms:modified>
</cp:coreProperties>
</file>