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0" r:id="rId2"/>
    <p:sldId id="367" r:id="rId3"/>
    <p:sldId id="385" r:id="rId4"/>
    <p:sldId id="386" r:id="rId5"/>
    <p:sldId id="387" r:id="rId6"/>
    <p:sldId id="388" r:id="rId7"/>
    <p:sldId id="390" r:id="rId8"/>
    <p:sldId id="391" r:id="rId9"/>
    <p:sldId id="392" r:id="rId10"/>
    <p:sldId id="393" r:id="rId11"/>
    <p:sldId id="394" r:id="rId12"/>
    <p:sldId id="389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326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BD1"/>
    <a:srgbClr val="E68054"/>
    <a:srgbClr val="00A2AD"/>
    <a:srgbClr val="DCE4E7"/>
    <a:srgbClr val="96C3C9"/>
    <a:srgbClr val="1D62A5"/>
    <a:srgbClr val="014656"/>
    <a:srgbClr val="1D6EA5"/>
    <a:srgbClr val="447584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197A25-02FF-4833-B4B7-9D091BB6170D}" v="1" dt="2023-10-22T11:56:24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3837" autoAdjust="0"/>
  </p:normalViewPr>
  <p:slideViewPr>
    <p:cSldViewPr snapToGrid="0">
      <p:cViewPr varScale="1">
        <p:scale>
          <a:sx n="77" d="100"/>
          <a:sy n="77" d="100"/>
        </p:scale>
        <p:origin x="11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rad Lipiński" userId="52fd1604-1bfe-45dc-a091-b9d545542016" providerId="ADAL" clId="{BA197A25-02FF-4833-B4B7-9D091BB6170D}"/>
    <pc:docChg chg="undo redo custSel addSld delSld modSld sldOrd">
      <pc:chgData name="Konrad Lipiński" userId="52fd1604-1bfe-45dc-a091-b9d545542016" providerId="ADAL" clId="{BA197A25-02FF-4833-B4B7-9D091BB6170D}" dt="2023-10-22T12:07:40.163" v="10021" actId="20577"/>
      <pc:docMkLst>
        <pc:docMk/>
      </pc:docMkLst>
      <pc:sldChg chg="modSp mod">
        <pc:chgData name="Konrad Lipiński" userId="52fd1604-1bfe-45dc-a091-b9d545542016" providerId="ADAL" clId="{BA197A25-02FF-4833-B4B7-9D091BB6170D}" dt="2023-10-22T12:07:40.163" v="10021" actId="20577"/>
        <pc:sldMkLst>
          <pc:docMk/>
          <pc:sldMk cId="3243445181" sldId="310"/>
        </pc:sldMkLst>
        <pc:spChg chg="mod">
          <ac:chgData name="Konrad Lipiński" userId="52fd1604-1bfe-45dc-a091-b9d545542016" providerId="ADAL" clId="{BA197A25-02FF-4833-B4B7-9D091BB6170D}" dt="2023-10-22T12:07:40.163" v="10021" actId="20577"/>
          <ac:spMkLst>
            <pc:docMk/>
            <pc:sldMk cId="3243445181" sldId="310"/>
            <ac:spMk id="5" creationId="{A844DF5F-B1D0-46EF-BEB7-0E1A3A4FD2E2}"/>
          </ac:spMkLst>
        </pc:spChg>
      </pc:sldChg>
      <pc:sldChg chg="delSp modSp mod">
        <pc:chgData name="Konrad Lipiński" userId="52fd1604-1bfe-45dc-a091-b9d545542016" providerId="ADAL" clId="{BA197A25-02FF-4833-B4B7-9D091BB6170D}" dt="2023-10-22T12:05:05.917" v="9995" actId="20577"/>
        <pc:sldMkLst>
          <pc:docMk/>
          <pc:sldMk cId="1993118154" sldId="326"/>
        </pc:sldMkLst>
        <pc:spChg chg="mod">
          <ac:chgData name="Konrad Lipiński" userId="52fd1604-1bfe-45dc-a091-b9d545542016" providerId="ADAL" clId="{BA197A25-02FF-4833-B4B7-9D091BB6170D}" dt="2023-10-22T12:05:05.917" v="9995" actId="20577"/>
          <ac:spMkLst>
            <pc:docMk/>
            <pc:sldMk cId="1993118154" sldId="326"/>
            <ac:spMk id="6" creationId="{5784CECA-B240-42F9-9E82-B9F4650D652C}"/>
          </ac:spMkLst>
        </pc:spChg>
        <pc:picChg chg="del">
          <ac:chgData name="Konrad Lipiński" userId="52fd1604-1bfe-45dc-a091-b9d545542016" providerId="ADAL" clId="{BA197A25-02FF-4833-B4B7-9D091BB6170D}" dt="2023-10-22T11:59:35.759" v="9930" actId="478"/>
          <ac:picMkLst>
            <pc:docMk/>
            <pc:sldMk cId="1993118154" sldId="326"/>
            <ac:picMk id="4" creationId="{8BD354AA-9A6F-4799-B6DF-2EC6AD0F4D67}"/>
          </ac:picMkLst>
        </pc:picChg>
      </pc:sldChg>
      <pc:sldChg chg="modSp mod">
        <pc:chgData name="Konrad Lipiński" userId="52fd1604-1bfe-45dc-a091-b9d545542016" providerId="ADAL" clId="{BA197A25-02FF-4833-B4B7-9D091BB6170D}" dt="2023-10-22T11:47:56.435" v="8810" actId="6549"/>
        <pc:sldMkLst>
          <pc:docMk/>
          <pc:sldMk cId="2316560614" sldId="367"/>
        </pc:sldMkLst>
        <pc:spChg chg="mod">
          <ac:chgData name="Konrad Lipiński" userId="52fd1604-1bfe-45dc-a091-b9d545542016" providerId="ADAL" clId="{BA197A25-02FF-4833-B4B7-9D091BB6170D}" dt="2023-10-22T08:49:04.974" v="138" actId="255"/>
          <ac:spMkLst>
            <pc:docMk/>
            <pc:sldMk cId="2316560614" sldId="367"/>
            <ac:spMk id="2" creationId="{11F9223D-6458-4777-9302-C8FCB3B0920A}"/>
          </ac:spMkLst>
        </pc:spChg>
        <pc:spChg chg="mod">
          <ac:chgData name="Konrad Lipiński" userId="52fd1604-1bfe-45dc-a091-b9d545542016" providerId="ADAL" clId="{BA197A25-02FF-4833-B4B7-9D091BB6170D}" dt="2023-10-22T11:47:56.435" v="8810" actId="6549"/>
          <ac:spMkLst>
            <pc:docMk/>
            <pc:sldMk cId="2316560614" sldId="367"/>
            <ac:spMk id="3" creationId="{CE2803F7-C461-442C-A7A7-98ABAB7976AB}"/>
          </ac:spMkLst>
        </pc:spChg>
      </pc:sldChg>
      <pc:sldChg chg="del">
        <pc:chgData name="Konrad Lipiński" userId="52fd1604-1bfe-45dc-a091-b9d545542016" providerId="ADAL" clId="{BA197A25-02FF-4833-B4B7-9D091BB6170D}" dt="2023-10-22T08:46:06.225" v="26" actId="47"/>
        <pc:sldMkLst>
          <pc:docMk/>
          <pc:sldMk cId="2260941251" sldId="368"/>
        </pc:sldMkLst>
      </pc:sldChg>
      <pc:sldChg chg="del">
        <pc:chgData name="Konrad Lipiński" userId="52fd1604-1bfe-45dc-a091-b9d545542016" providerId="ADAL" clId="{BA197A25-02FF-4833-B4B7-9D091BB6170D}" dt="2023-10-22T08:59:13.185" v="1017" actId="2696"/>
        <pc:sldMkLst>
          <pc:docMk/>
          <pc:sldMk cId="168180691" sldId="369"/>
        </pc:sldMkLst>
      </pc:sldChg>
      <pc:sldChg chg="del">
        <pc:chgData name="Konrad Lipiński" userId="52fd1604-1bfe-45dc-a091-b9d545542016" providerId="ADAL" clId="{BA197A25-02FF-4833-B4B7-9D091BB6170D}" dt="2023-10-22T08:46:13.027" v="27" actId="47"/>
        <pc:sldMkLst>
          <pc:docMk/>
          <pc:sldMk cId="3077521076" sldId="370"/>
        </pc:sldMkLst>
      </pc:sldChg>
      <pc:sldChg chg="del">
        <pc:chgData name="Konrad Lipiński" userId="52fd1604-1bfe-45dc-a091-b9d545542016" providerId="ADAL" clId="{BA197A25-02FF-4833-B4B7-9D091BB6170D}" dt="2023-10-22T08:46:13.027" v="27" actId="47"/>
        <pc:sldMkLst>
          <pc:docMk/>
          <pc:sldMk cId="3632895922" sldId="371"/>
        </pc:sldMkLst>
      </pc:sldChg>
      <pc:sldChg chg="del">
        <pc:chgData name="Konrad Lipiński" userId="52fd1604-1bfe-45dc-a091-b9d545542016" providerId="ADAL" clId="{BA197A25-02FF-4833-B4B7-9D091BB6170D}" dt="2023-10-22T08:46:13.027" v="27" actId="47"/>
        <pc:sldMkLst>
          <pc:docMk/>
          <pc:sldMk cId="3094688621" sldId="372"/>
        </pc:sldMkLst>
      </pc:sldChg>
      <pc:sldChg chg="del">
        <pc:chgData name="Konrad Lipiński" userId="52fd1604-1bfe-45dc-a091-b9d545542016" providerId="ADAL" clId="{BA197A25-02FF-4833-B4B7-9D091BB6170D}" dt="2023-10-22T08:46:13.027" v="27" actId="47"/>
        <pc:sldMkLst>
          <pc:docMk/>
          <pc:sldMk cId="4069499526" sldId="373"/>
        </pc:sldMkLst>
      </pc:sldChg>
      <pc:sldChg chg="del">
        <pc:chgData name="Konrad Lipiński" userId="52fd1604-1bfe-45dc-a091-b9d545542016" providerId="ADAL" clId="{BA197A25-02FF-4833-B4B7-9D091BB6170D}" dt="2023-10-22T08:46:13.027" v="27" actId="47"/>
        <pc:sldMkLst>
          <pc:docMk/>
          <pc:sldMk cId="1060890265" sldId="374"/>
        </pc:sldMkLst>
      </pc:sldChg>
      <pc:sldChg chg="del">
        <pc:chgData name="Konrad Lipiński" userId="52fd1604-1bfe-45dc-a091-b9d545542016" providerId="ADAL" clId="{BA197A25-02FF-4833-B4B7-9D091BB6170D}" dt="2023-10-22T08:46:13.027" v="27" actId="47"/>
        <pc:sldMkLst>
          <pc:docMk/>
          <pc:sldMk cId="3655684501" sldId="375"/>
        </pc:sldMkLst>
      </pc:sldChg>
      <pc:sldChg chg="del">
        <pc:chgData name="Konrad Lipiński" userId="52fd1604-1bfe-45dc-a091-b9d545542016" providerId="ADAL" clId="{BA197A25-02FF-4833-B4B7-9D091BB6170D}" dt="2023-10-22T08:46:13.027" v="27" actId="47"/>
        <pc:sldMkLst>
          <pc:docMk/>
          <pc:sldMk cId="2154544273" sldId="376"/>
        </pc:sldMkLst>
      </pc:sldChg>
      <pc:sldChg chg="del">
        <pc:chgData name="Konrad Lipiński" userId="52fd1604-1bfe-45dc-a091-b9d545542016" providerId="ADAL" clId="{BA197A25-02FF-4833-B4B7-9D091BB6170D}" dt="2023-10-22T08:46:13.027" v="27" actId="47"/>
        <pc:sldMkLst>
          <pc:docMk/>
          <pc:sldMk cId="450173313" sldId="377"/>
        </pc:sldMkLst>
      </pc:sldChg>
      <pc:sldChg chg="del">
        <pc:chgData name="Konrad Lipiński" userId="52fd1604-1bfe-45dc-a091-b9d545542016" providerId="ADAL" clId="{BA197A25-02FF-4833-B4B7-9D091BB6170D}" dt="2023-10-22T08:46:13.027" v="27" actId="47"/>
        <pc:sldMkLst>
          <pc:docMk/>
          <pc:sldMk cId="3414259000" sldId="378"/>
        </pc:sldMkLst>
      </pc:sldChg>
      <pc:sldChg chg="del">
        <pc:chgData name="Konrad Lipiński" userId="52fd1604-1bfe-45dc-a091-b9d545542016" providerId="ADAL" clId="{BA197A25-02FF-4833-B4B7-9D091BB6170D}" dt="2023-10-22T08:46:13.027" v="27" actId="47"/>
        <pc:sldMkLst>
          <pc:docMk/>
          <pc:sldMk cId="3413469382" sldId="379"/>
        </pc:sldMkLst>
      </pc:sldChg>
      <pc:sldChg chg="del">
        <pc:chgData name="Konrad Lipiński" userId="52fd1604-1bfe-45dc-a091-b9d545542016" providerId="ADAL" clId="{BA197A25-02FF-4833-B4B7-9D091BB6170D}" dt="2023-10-22T08:46:13.027" v="27" actId="47"/>
        <pc:sldMkLst>
          <pc:docMk/>
          <pc:sldMk cId="3101782701" sldId="380"/>
        </pc:sldMkLst>
      </pc:sldChg>
      <pc:sldChg chg="del">
        <pc:chgData name="Konrad Lipiński" userId="52fd1604-1bfe-45dc-a091-b9d545542016" providerId="ADAL" clId="{BA197A25-02FF-4833-B4B7-9D091BB6170D}" dt="2023-10-22T08:46:13.027" v="27" actId="47"/>
        <pc:sldMkLst>
          <pc:docMk/>
          <pc:sldMk cId="3057915741" sldId="381"/>
        </pc:sldMkLst>
      </pc:sldChg>
      <pc:sldChg chg="del">
        <pc:chgData name="Konrad Lipiński" userId="52fd1604-1bfe-45dc-a091-b9d545542016" providerId="ADAL" clId="{BA197A25-02FF-4833-B4B7-9D091BB6170D}" dt="2023-10-22T08:46:13.027" v="27" actId="47"/>
        <pc:sldMkLst>
          <pc:docMk/>
          <pc:sldMk cId="707642594" sldId="382"/>
        </pc:sldMkLst>
      </pc:sldChg>
      <pc:sldChg chg="del">
        <pc:chgData name="Konrad Lipiński" userId="52fd1604-1bfe-45dc-a091-b9d545542016" providerId="ADAL" clId="{BA197A25-02FF-4833-B4B7-9D091BB6170D}" dt="2023-10-22T08:46:13.027" v="27" actId="47"/>
        <pc:sldMkLst>
          <pc:docMk/>
          <pc:sldMk cId="2484731774" sldId="383"/>
        </pc:sldMkLst>
      </pc:sldChg>
      <pc:sldChg chg="modSp add del mod">
        <pc:chgData name="Konrad Lipiński" userId="52fd1604-1bfe-45dc-a091-b9d545542016" providerId="ADAL" clId="{BA197A25-02FF-4833-B4B7-9D091BB6170D}" dt="2023-10-22T08:58:55.347" v="1016" actId="47"/>
        <pc:sldMkLst>
          <pc:docMk/>
          <pc:sldMk cId="799373511" sldId="384"/>
        </pc:sldMkLst>
        <pc:spChg chg="mod">
          <ac:chgData name="Konrad Lipiński" userId="52fd1604-1bfe-45dc-a091-b9d545542016" providerId="ADAL" clId="{BA197A25-02FF-4833-B4B7-9D091BB6170D}" dt="2023-10-22T08:58:49.450" v="1015" actId="20577"/>
          <ac:spMkLst>
            <pc:docMk/>
            <pc:sldMk cId="799373511" sldId="384"/>
            <ac:spMk id="2" creationId="{11F9223D-6458-4777-9302-C8FCB3B0920A}"/>
          </ac:spMkLst>
        </pc:spChg>
        <pc:spChg chg="mod">
          <ac:chgData name="Konrad Lipiński" userId="52fd1604-1bfe-45dc-a091-b9d545542016" providerId="ADAL" clId="{BA197A25-02FF-4833-B4B7-9D091BB6170D}" dt="2023-10-22T08:45:37.717" v="25" actId="20577"/>
          <ac:spMkLst>
            <pc:docMk/>
            <pc:sldMk cId="799373511" sldId="384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08:51:52.684" v="484" actId="20577"/>
        <pc:sldMkLst>
          <pc:docMk/>
          <pc:sldMk cId="1394391223" sldId="385"/>
        </pc:sldMkLst>
        <pc:spChg chg="mod">
          <ac:chgData name="Konrad Lipiński" userId="52fd1604-1bfe-45dc-a091-b9d545542016" providerId="ADAL" clId="{BA197A25-02FF-4833-B4B7-9D091BB6170D}" dt="2023-10-22T08:51:52.684" v="484" actId="20577"/>
          <ac:spMkLst>
            <pc:docMk/>
            <pc:sldMk cId="1394391223" sldId="385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09:43:44.531" v="2722" actId="20577"/>
        <pc:sldMkLst>
          <pc:docMk/>
          <pc:sldMk cId="3884285243" sldId="386"/>
        </pc:sldMkLst>
        <pc:spChg chg="mod">
          <ac:chgData name="Konrad Lipiński" userId="52fd1604-1bfe-45dc-a091-b9d545542016" providerId="ADAL" clId="{BA197A25-02FF-4833-B4B7-9D091BB6170D}" dt="2023-10-22T09:43:44.531" v="2722" actId="20577"/>
          <ac:spMkLst>
            <pc:docMk/>
            <pc:sldMk cId="3884285243" sldId="386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08:57:21.308" v="890" actId="5793"/>
        <pc:sldMkLst>
          <pc:docMk/>
          <pc:sldMk cId="662496670" sldId="387"/>
        </pc:sldMkLst>
        <pc:spChg chg="mod">
          <ac:chgData name="Konrad Lipiński" userId="52fd1604-1bfe-45dc-a091-b9d545542016" providerId="ADAL" clId="{BA197A25-02FF-4833-B4B7-9D091BB6170D}" dt="2023-10-22T08:57:21.308" v="890" actId="5793"/>
          <ac:spMkLst>
            <pc:docMk/>
            <pc:sldMk cId="662496670" sldId="387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09:31:54.803" v="1584" actId="20577"/>
        <pc:sldMkLst>
          <pc:docMk/>
          <pc:sldMk cId="3570012042" sldId="388"/>
        </pc:sldMkLst>
        <pc:spChg chg="mod">
          <ac:chgData name="Konrad Lipiński" userId="52fd1604-1bfe-45dc-a091-b9d545542016" providerId="ADAL" clId="{BA197A25-02FF-4833-B4B7-9D091BB6170D}" dt="2023-10-22T09:31:54.803" v="1584" actId="20577"/>
          <ac:spMkLst>
            <pc:docMk/>
            <pc:sldMk cId="3570012042" sldId="388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10:35:37.459" v="5936" actId="20577"/>
        <pc:sldMkLst>
          <pc:docMk/>
          <pc:sldMk cId="4164365625" sldId="389"/>
        </pc:sldMkLst>
        <pc:spChg chg="mod">
          <ac:chgData name="Konrad Lipiński" userId="52fd1604-1bfe-45dc-a091-b9d545542016" providerId="ADAL" clId="{BA197A25-02FF-4833-B4B7-9D091BB6170D}" dt="2023-10-22T10:35:37.459" v="5936" actId="20577"/>
          <ac:spMkLst>
            <pc:docMk/>
            <pc:sldMk cId="4164365625" sldId="389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09:36:47.509" v="2071" actId="20577"/>
        <pc:sldMkLst>
          <pc:docMk/>
          <pc:sldMk cId="1974196831" sldId="390"/>
        </pc:sldMkLst>
        <pc:spChg chg="mod">
          <ac:chgData name="Konrad Lipiński" userId="52fd1604-1bfe-45dc-a091-b9d545542016" providerId="ADAL" clId="{BA197A25-02FF-4833-B4B7-9D091BB6170D}" dt="2023-10-22T09:36:47.509" v="2071" actId="20577"/>
          <ac:spMkLst>
            <pc:docMk/>
            <pc:sldMk cId="1974196831" sldId="390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09:46:50.958" v="2863" actId="20577"/>
        <pc:sldMkLst>
          <pc:docMk/>
          <pc:sldMk cId="3061903574" sldId="391"/>
        </pc:sldMkLst>
        <pc:spChg chg="mod">
          <ac:chgData name="Konrad Lipiński" userId="52fd1604-1bfe-45dc-a091-b9d545542016" providerId="ADAL" clId="{BA197A25-02FF-4833-B4B7-9D091BB6170D}" dt="2023-10-22T09:46:50.958" v="2863" actId="20577"/>
          <ac:spMkLst>
            <pc:docMk/>
            <pc:sldMk cId="3061903574" sldId="391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09:49:18.700" v="3039" actId="20577"/>
        <pc:sldMkLst>
          <pc:docMk/>
          <pc:sldMk cId="1287186500" sldId="392"/>
        </pc:sldMkLst>
        <pc:spChg chg="mod">
          <ac:chgData name="Konrad Lipiński" userId="52fd1604-1bfe-45dc-a091-b9d545542016" providerId="ADAL" clId="{BA197A25-02FF-4833-B4B7-9D091BB6170D}" dt="2023-10-22T09:49:18.700" v="3039" actId="20577"/>
          <ac:spMkLst>
            <pc:docMk/>
            <pc:sldMk cId="1287186500" sldId="392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10:10:38.535" v="3732" actId="20577"/>
        <pc:sldMkLst>
          <pc:docMk/>
          <pc:sldMk cId="3687520845" sldId="393"/>
        </pc:sldMkLst>
        <pc:spChg chg="mod">
          <ac:chgData name="Konrad Lipiński" userId="52fd1604-1bfe-45dc-a091-b9d545542016" providerId="ADAL" clId="{BA197A25-02FF-4833-B4B7-9D091BB6170D}" dt="2023-10-22T10:10:38.535" v="3732" actId="20577"/>
          <ac:spMkLst>
            <pc:docMk/>
            <pc:sldMk cId="3687520845" sldId="393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10:14:27.264" v="4245" actId="20577"/>
        <pc:sldMkLst>
          <pc:docMk/>
          <pc:sldMk cId="3990326735" sldId="394"/>
        </pc:sldMkLst>
        <pc:spChg chg="mod">
          <ac:chgData name="Konrad Lipiński" userId="52fd1604-1bfe-45dc-a091-b9d545542016" providerId="ADAL" clId="{BA197A25-02FF-4833-B4B7-9D091BB6170D}" dt="2023-10-22T10:14:27.264" v="4245" actId="20577"/>
          <ac:spMkLst>
            <pc:docMk/>
            <pc:sldMk cId="3990326735" sldId="394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10:31:55.459" v="5659" actId="255"/>
        <pc:sldMkLst>
          <pc:docMk/>
          <pc:sldMk cId="937089624" sldId="395"/>
        </pc:sldMkLst>
        <pc:spChg chg="mod">
          <ac:chgData name="Konrad Lipiński" userId="52fd1604-1bfe-45dc-a091-b9d545542016" providerId="ADAL" clId="{BA197A25-02FF-4833-B4B7-9D091BB6170D}" dt="2023-10-22T10:31:55.459" v="5659" actId="255"/>
          <ac:spMkLst>
            <pc:docMk/>
            <pc:sldMk cId="937089624" sldId="395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10:23:19.549" v="4966" actId="114"/>
        <pc:sldMkLst>
          <pc:docMk/>
          <pc:sldMk cId="3922093134" sldId="396"/>
        </pc:sldMkLst>
        <pc:spChg chg="mod">
          <ac:chgData name="Konrad Lipiński" userId="52fd1604-1bfe-45dc-a091-b9d545542016" providerId="ADAL" clId="{BA197A25-02FF-4833-B4B7-9D091BB6170D}" dt="2023-10-22T10:23:19.549" v="4966" actId="114"/>
          <ac:spMkLst>
            <pc:docMk/>
            <pc:sldMk cId="3922093134" sldId="396"/>
            <ac:spMk id="3" creationId="{CE2803F7-C461-442C-A7A7-98ABAB7976AB}"/>
          </ac:spMkLst>
        </pc:spChg>
      </pc:sldChg>
      <pc:sldChg chg="modSp add mod ord">
        <pc:chgData name="Konrad Lipiński" userId="52fd1604-1bfe-45dc-a091-b9d545542016" providerId="ADAL" clId="{BA197A25-02FF-4833-B4B7-9D091BB6170D}" dt="2023-10-22T10:28:41.248" v="5472" actId="20577"/>
        <pc:sldMkLst>
          <pc:docMk/>
          <pc:sldMk cId="3346136847" sldId="397"/>
        </pc:sldMkLst>
        <pc:spChg chg="mod">
          <ac:chgData name="Konrad Lipiński" userId="52fd1604-1bfe-45dc-a091-b9d545542016" providerId="ADAL" clId="{BA197A25-02FF-4833-B4B7-9D091BB6170D}" dt="2023-10-22T10:28:41.248" v="5472" actId="20577"/>
          <ac:spMkLst>
            <pc:docMk/>
            <pc:sldMk cId="3346136847" sldId="397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10:38:06.251" v="6298" actId="20577"/>
        <pc:sldMkLst>
          <pc:docMk/>
          <pc:sldMk cId="1616491017" sldId="398"/>
        </pc:sldMkLst>
        <pc:spChg chg="mod">
          <ac:chgData name="Konrad Lipiński" userId="52fd1604-1bfe-45dc-a091-b9d545542016" providerId="ADAL" clId="{BA197A25-02FF-4833-B4B7-9D091BB6170D}" dt="2023-10-22T10:38:06.251" v="6298" actId="20577"/>
          <ac:spMkLst>
            <pc:docMk/>
            <pc:sldMk cId="1616491017" sldId="398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10:36:19.230" v="6079" actId="114"/>
        <pc:sldMkLst>
          <pc:docMk/>
          <pc:sldMk cId="1965182240" sldId="399"/>
        </pc:sldMkLst>
        <pc:spChg chg="mod">
          <ac:chgData name="Konrad Lipiński" userId="52fd1604-1bfe-45dc-a091-b9d545542016" providerId="ADAL" clId="{BA197A25-02FF-4833-B4B7-9D091BB6170D}" dt="2023-10-22T10:36:19.230" v="6079" actId="114"/>
          <ac:spMkLst>
            <pc:docMk/>
            <pc:sldMk cId="1965182240" sldId="399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10:42:18.571" v="6673" actId="20577"/>
        <pc:sldMkLst>
          <pc:docMk/>
          <pc:sldMk cId="2704018733" sldId="400"/>
        </pc:sldMkLst>
        <pc:spChg chg="mod">
          <ac:chgData name="Konrad Lipiński" userId="52fd1604-1bfe-45dc-a091-b9d545542016" providerId="ADAL" clId="{BA197A25-02FF-4833-B4B7-9D091BB6170D}" dt="2023-10-22T10:42:18.571" v="6673" actId="20577"/>
          <ac:spMkLst>
            <pc:docMk/>
            <pc:sldMk cId="2704018733" sldId="400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10:50:31.729" v="6928" actId="115"/>
        <pc:sldMkLst>
          <pc:docMk/>
          <pc:sldMk cId="913170746" sldId="401"/>
        </pc:sldMkLst>
        <pc:spChg chg="mod">
          <ac:chgData name="Konrad Lipiński" userId="52fd1604-1bfe-45dc-a091-b9d545542016" providerId="ADAL" clId="{BA197A25-02FF-4833-B4B7-9D091BB6170D}" dt="2023-10-22T10:50:31.729" v="6928" actId="115"/>
          <ac:spMkLst>
            <pc:docMk/>
            <pc:sldMk cId="913170746" sldId="401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10:58:26.056" v="7333" actId="20577"/>
        <pc:sldMkLst>
          <pc:docMk/>
          <pc:sldMk cId="2208168612" sldId="402"/>
        </pc:sldMkLst>
        <pc:spChg chg="mod">
          <ac:chgData name="Konrad Lipiński" userId="52fd1604-1bfe-45dc-a091-b9d545542016" providerId="ADAL" clId="{BA197A25-02FF-4833-B4B7-9D091BB6170D}" dt="2023-10-22T10:58:26.056" v="7333" actId="20577"/>
          <ac:spMkLst>
            <pc:docMk/>
            <pc:sldMk cId="2208168612" sldId="402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12:03:51.418" v="9959" actId="21"/>
        <pc:sldMkLst>
          <pc:docMk/>
          <pc:sldMk cId="49885872" sldId="403"/>
        </pc:sldMkLst>
        <pc:spChg chg="mod">
          <ac:chgData name="Konrad Lipiński" userId="52fd1604-1bfe-45dc-a091-b9d545542016" providerId="ADAL" clId="{BA197A25-02FF-4833-B4B7-9D091BB6170D}" dt="2023-10-22T12:03:51.418" v="9959" actId="21"/>
          <ac:spMkLst>
            <pc:docMk/>
            <pc:sldMk cId="49885872" sldId="403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11:05:01.297" v="8257" actId="20577"/>
        <pc:sldMkLst>
          <pc:docMk/>
          <pc:sldMk cId="191347762" sldId="404"/>
        </pc:sldMkLst>
        <pc:spChg chg="mod">
          <ac:chgData name="Konrad Lipiński" userId="52fd1604-1bfe-45dc-a091-b9d545542016" providerId="ADAL" clId="{BA197A25-02FF-4833-B4B7-9D091BB6170D}" dt="2023-10-22T11:05:01.297" v="8257" actId="20577"/>
          <ac:spMkLst>
            <pc:docMk/>
            <pc:sldMk cId="191347762" sldId="404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11:48:26.814" v="8838" actId="20577"/>
        <pc:sldMkLst>
          <pc:docMk/>
          <pc:sldMk cId="2742226996" sldId="405"/>
        </pc:sldMkLst>
        <pc:spChg chg="mod">
          <ac:chgData name="Konrad Lipiński" userId="52fd1604-1bfe-45dc-a091-b9d545542016" providerId="ADAL" clId="{BA197A25-02FF-4833-B4B7-9D091BB6170D}" dt="2023-10-22T11:48:26.814" v="8838" actId="20577"/>
          <ac:spMkLst>
            <pc:docMk/>
            <pc:sldMk cId="2742226996" sldId="405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11:57:41.116" v="9665" actId="20577"/>
        <pc:sldMkLst>
          <pc:docMk/>
          <pc:sldMk cId="4138314645" sldId="406"/>
        </pc:sldMkLst>
        <pc:spChg chg="mod">
          <ac:chgData name="Konrad Lipiński" userId="52fd1604-1bfe-45dc-a091-b9d545542016" providerId="ADAL" clId="{BA197A25-02FF-4833-B4B7-9D091BB6170D}" dt="2023-10-22T11:57:41.116" v="9665" actId="20577"/>
          <ac:spMkLst>
            <pc:docMk/>
            <pc:sldMk cId="4138314645" sldId="406"/>
            <ac:spMk id="3" creationId="{CE2803F7-C461-442C-A7A7-98ABAB7976AB}"/>
          </ac:spMkLst>
        </pc:spChg>
      </pc:sldChg>
      <pc:sldChg chg="modSp add mod">
        <pc:chgData name="Konrad Lipiński" userId="52fd1604-1bfe-45dc-a091-b9d545542016" providerId="ADAL" clId="{BA197A25-02FF-4833-B4B7-9D091BB6170D}" dt="2023-10-22T11:59:29.367" v="9929" actId="255"/>
        <pc:sldMkLst>
          <pc:docMk/>
          <pc:sldMk cId="190308940" sldId="407"/>
        </pc:sldMkLst>
        <pc:spChg chg="mod">
          <ac:chgData name="Konrad Lipiński" userId="52fd1604-1bfe-45dc-a091-b9d545542016" providerId="ADAL" clId="{BA197A25-02FF-4833-B4B7-9D091BB6170D}" dt="2023-10-22T11:59:29.367" v="9929" actId="255"/>
          <ac:spMkLst>
            <pc:docMk/>
            <pc:sldMk cId="190308940" sldId="407"/>
            <ac:spMk id="3" creationId="{CE2803F7-C461-442C-A7A7-98ABAB7976A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FCD5-BAB8-44AE-8DA3-39CCA1E70B16}" type="datetimeFigureOut">
              <a:rPr lang="pl-PL" smtClean="0"/>
              <a:t>22.10.2023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67DF-108C-4D85-8905-FF28D22F6F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0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67DF-108C-4D85-8905-FF28D22F6F4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46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22.10.2023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5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22.10.2023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4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22.10.2023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1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22.10.2023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0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22.10.2023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22.10.2023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2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22.10.2023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1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22.10.2023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5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22.10.2023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8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22.10.2023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22.10.2023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8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E58C-751E-4F02-A8DE-1FA936D79869}" type="datetimeFigureOut">
              <a:rPr lang="pl-PL" smtClean="0"/>
              <a:t>22.10.2023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91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4336"/>
            <a:ext cx="12193057" cy="8126672"/>
          </a:xfrm>
          <a:prstGeom prst="rect">
            <a:avLst/>
          </a:prstGeom>
        </p:spPr>
      </p:pic>
      <p:sp>
        <p:nvSpPr>
          <p:cNvPr id="9" name="Prostokąt 8"/>
          <p:cNvSpPr>
            <a:spLocks noChangeAspect="1"/>
          </p:cNvSpPr>
          <p:nvPr/>
        </p:nvSpPr>
        <p:spPr>
          <a:xfrm>
            <a:off x="-127491" y="-1187408"/>
            <a:ext cx="1558727" cy="2475659"/>
          </a:xfrm>
          <a:prstGeom prst="rect">
            <a:avLst/>
          </a:prstGeom>
          <a:solidFill>
            <a:srgbClr val="4475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>
            <a:spLocks noChangeAspect="1"/>
          </p:cNvSpPr>
          <p:nvPr/>
        </p:nvSpPr>
        <p:spPr>
          <a:xfrm>
            <a:off x="1431237" y="-1181382"/>
            <a:ext cx="2880000" cy="2469633"/>
          </a:xfrm>
          <a:prstGeom prst="rect">
            <a:avLst/>
          </a:prstGeom>
          <a:solidFill>
            <a:srgbClr val="96C3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>
            <a:spLocks noChangeAspect="1"/>
          </p:cNvSpPr>
          <p:nvPr/>
        </p:nvSpPr>
        <p:spPr>
          <a:xfrm>
            <a:off x="-127491" y="1282225"/>
            <a:ext cx="1558728" cy="2880000"/>
          </a:xfrm>
          <a:prstGeom prst="rect">
            <a:avLst/>
          </a:prstGeom>
          <a:solidFill>
            <a:srgbClr val="E6805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>
            <a:spLocks noChangeAspect="1"/>
          </p:cNvSpPr>
          <p:nvPr/>
        </p:nvSpPr>
        <p:spPr>
          <a:xfrm>
            <a:off x="711236" y="568250"/>
            <a:ext cx="5384764" cy="6924086"/>
          </a:xfrm>
          <a:prstGeom prst="rect">
            <a:avLst/>
          </a:prstGeom>
          <a:solidFill>
            <a:srgbClr val="DCE4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90" y="630885"/>
            <a:ext cx="3690710" cy="170525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844DF5F-B1D0-46EF-BEB7-0E1A3A4FD2E2}"/>
              </a:ext>
            </a:extLst>
          </p:cNvPr>
          <p:cNvSpPr txBox="1"/>
          <p:nvPr/>
        </p:nvSpPr>
        <p:spPr>
          <a:xfrm>
            <a:off x="927117" y="2142057"/>
            <a:ext cx="49530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Odpowiedzialność karna w obrocie gospodarczym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E68054"/>
              </a:solidFill>
              <a:latin typeface="Century Gothic" panose="020B0502020202020204" pitchFamily="34" charset="0"/>
            </a:endParaRPr>
          </a:p>
          <a:p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Dr Konrad Lipiński</a:t>
            </a:r>
          </a:p>
          <a:p>
            <a:r>
              <a:rPr lang="pl-PL" sz="2000" dirty="0">
                <a:latin typeface="Century Gothic" panose="020B0502020202020204" pitchFamily="34" charset="0"/>
              </a:rPr>
              <a:t>Katedra Prawa Karnego Materialnego</a:t>
            </a:r>
            <a:endParaRPr lang="pl-PL" sz="1400" dirty="0">
              <a:latin typeface="Century Gothic" panose="020B0502020202020204" pitchFamily="34" charset="0"/>
            </a:endParaRP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Funkcje prawa karnego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Funkcja gwarancyjna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zabezpieczenie jednostki przed zakusami państwa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system gwarancji uniemożliwiających nieuzasadnioną ingerencję w prawa i wolności obywatelskie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m.in. zasada wyłączności ustawy (</a:t>
            </a:r>
            <a:r>
              <a:rPr lang="pl-PL" sz="2200" i="1" dirty="0">
                <a:latin typeface="Century Gothic" panose="020B0502020202020204" pitchFamily="34" charset="0"/>
              </a:rPr>
              <a:t>nullum crimen sine lege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w aktach </a:t>
            </a:r>
            <a:r>
              <a:rPr lang="pl-PL" sz="1800" dirty="0" err="1">
                <a:latin typeface="Century Gothic" panose="020B0502020202020204" pitchFamily="34" charset="0"/>
              </a:rPr>
              <a:t>podustawowych</a:t>
            </a:r>
            <a:r>
              <a:rPr lang="pl-PL" sz="1800" dirty="0">
                <a:latin typeface="Century Gothic" panose="020B0502020202020204" pitchFamily="34" charset="0"/>
              </a:rPr>
              <a:t> – co najwyżej doprecyzowanie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konstytucyjne wymogi określoności typu czynu zabronionego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uprzedniość normy prawnokarnej względem czynu zabronionego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wzajemna równowaga funkcji ochronnej i gwarancyjnej jako probierz systemu politycznego państwa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funkcja ochronna &gt; funkcja gwarancyjna </a:t>
            </a:r>
            <a:r>
              <a:rPr lang="pl-PL" sz="1800" dirty="0">
                <a:latin typeface="Century Gothic" panose="020B0502020202020204" pitchFamily="34" charset="0"/>
                <a:sym typeface="Wingdings" panose="05000000000000000000" pitchFamily="2" charset="2"/>
              </a:rPr>
              <a:t> państwo autorytarne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Funkcje prawa karnego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Funkcja kompensacyjna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problematyka sprawiedliwości naprawczej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usunięcie szkód i krzywd wywołanych popełnieniem przestępstwa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zniwelowanie konfliktu między sprawcą a pokrzywdzonym oraz między sprawcą a ogółem społeczeństwa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przykłady regulacji Kodeksu karnego realizujących funkcję kompensacyjną</a:t>
            </a:r>
          </a:p>
          <a:p>
            <a:pPr lvl="2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środki kompensacyjne przewidziane w rozdziale </a:t>
            </a:r>
            <a:r>
              <a:rPr lang="pl-PL" sz="1600" dirty="0" err="1">
                <a:latin typeface="Century Gothic" panose="020B0502020202020204" pitchFamily="34" charset="0"/>
              </a:rPr>
              <a:t>Va</a:t>
            </a:r>
            <a:r>
              <a:rPr lang="pl-PL" sz="1600" dirty="0">
                <a:latin typeface="Century Gothic" panose="020B0502020202020204" pitchFamily="34" charset="0"/>
              </a:rPr>
              <a:t> k.k.</a:t>
            </a:r>
          </a:p>
          <a:p>
            <a:pPr lvl="2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obowiązek naprawienia szkody jako element środków probacyjnych</a:t>
            </a:r>
          </a:p>
          <a:p>
            <a:pPr lvl="2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uchylony art. 59a k.k.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Zasady prawa karnego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zasada ostateczności (</a:t>
            </a:r>
            <a:r>
              <a:rPr lang="pl-PL" sz="2400" i="1" dirty="0">
                <a:latin typeface="Century Gothic" panose="020B0502020202020204" pitchFamily="34" charset="0"/>
              </a:rPr>
              <a:t>ultima ratio</a:t>
            </a:r>
            <a:r>
              <a:rPr lang="pl-PL" sz="2400" dirty="0">
                <a:latin typeface="Century Gothic" panose="020B0502020202020204" pitchFamily="34" charset="0"/>
              </a:rPr>
              <a:t>) prawa karnego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zasada humanitaryzmu</a:t>
            </a:r>
          </a:p>
          <a:p>
            <a:pPr algn="just">
              <a:lnSpc>
                <a:spcPct val="100000"/>
              </a:lnSpc>
            </a:pPr>
            <a:r>
              <a:rPr lang="pl-PL" sz="2400" i="1" dirty="0">
                <a:latin typeface="Century Gothic" panose="020B0502020202020204" pitchFamily="34" charset="0"/>
              </a:rPr>
              <a:t>nullum crimen, </a:t>
            </a:r>
            <a:r>
              <a:rPr lang="pl-PL" sz="2400" i="1" dirty="0" err="1">
                <a:latin typeface="Century Gothic" panose="020B0502020202020204" pitchFamily="34" charset="0"/>
              </a:rPr>
              <a:t>nulla</a:t>
            </a:r>
            <a:r>
              <a:rPr lang="pl-PL" sz="2400" i="1" dirty="0">
                <a:latin typeface="Century Gothic" panose="020B0502020202020204" pitchFamily="34" charset="0"/>
              </a:rPr>
              <a:t> poena sine lege</a:t>
            </a:r>
          </a:p>
          <a:p>
            <a:pPr lvl="1" algn="just">
              <a:lnSpc>
                <a:spcPct val="100000"/>
              </a:lnSpc>
            </a:pPr>
            <a:r>
              <a:rPr lang="pl-PL" sz="1600" i="1" dirty="0">
                <a:latin typeface="Century Gothic" panose="020B0502020202020204" pitchFamily="34" charset="0"/>
              </a:rPr>
              <a:t>nullum crimen sine lege </a:t>
            </a:r>
            <a:r>
              <a:rPr lang="pl-PL" sz="1600" i="1" dirty="0" err="1">
                <a:latin typeface="Century Gothic" panose="020B0502020202020204" pitchFamily="34" charset="0"/>
              </a:rPr>
              <a:t>scripta</a:t>
            </a:r>
            <a:endParaRPr lang="pl-PL" sz="1600" i="1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600" i="1" dirty="0">
                <a:latin typeface="Century Gothic" panose="020B0502020202020204" pitchFamily="34" charset="0"/>
              </a:rPr>
              <a:t>nullum crimen sine lege stricta</a:t>
            </a:r>
          </a:p>
          <a:p>
            <a:pPr lvl="1" algn="just">
              <a:lnSpc>
                <a:spcPct val="100000"/>
              </a:lnSpc>
            </a:pPr>
            <a:r>
              <a:rPr lang="pl-PL" sz="1600" i="1" dirty="0">
                <a:latin typeface="Century Gothic" panose="020B0502020202020204" pitchFamily="34" charset="0"/>
              </a:rPr>
              <a:t>nullum crimen sine lege certa</a:t>
            </a:r>
          </a:p>
          <a:p>
            <a:pPr lvl="1" algn="just">
              <a:lnSpc>
                <a:spcPct val="100000"/>
              </a:lnSpc>
            </a:pPr>
            <a:r>
              <a:rPr lang="pl-PL" sz="1600" i="1" dirty="0">
                <a:latin typeface="Century Gothic" panose="020B0502020202020204" pitchFamily="34" charset="0"/>
              </a:rPr>
              <a:t>nullum crimen sine lege </a:t>
            </a:r>
            <a:r>
              <a:rPr lang="pl-PL" sz="1600" i="1" dirty="0" err="1">
                <a:latin typeface="Century Gothic" panose="020B0502020202020204" pitchFamily="34" charset="0"/>
              </a:rPr>
              <a:t>praevia</a:t>
            </a:r>
            <a:endParaRPr lang="pl-PL" sz="1600" i="1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000" i="1" dirty="0">
                <a:latin typeface="Century Gothic" panose="020B0502020202020204" pitchFamily="34" charset="0"/>
              </a:rPr>
              <a:t>nullum crimen sine culpa</a:t>
            </a:r>
          </a:p>
          <a:p>
            <a:pPr algn="just">
              <a:lnSpc>
                <a:spcPct val="100000"/>
              </a:lnSpc>
            </a:pPr>
            <a:r>
              <a:rPr lang="pl-PL" sz="2000" i="1" dirty="0">
                <a:latin typeface="Century Gothic" panose="020B0502020202020204" pitchFamily="34" charset="0"/>
              </a:rPr>
              <a:t>nullum crimen sine </a:t>
            </a:r>
            <a:r>
              <a:rPr lang="pl-PL" sz="2000" i="1" dirty="0" err="1">
                <a:latin typeface="Century Gothic" panose="020B0502020202020204" pitchFamily="34" charset="0"/>
              </a:rPr>
              <a:t>periculo</a:t>
            </a:r>
            <a:r>
              <a:rPr lang="pl-PL" sz="2000" i="1" dirty="0">
                <a:latin typeface="Century Gothic" panose="020B0502020202020204" pitchFamily="34" charset="0"/>
              </a:rPr>
              <a:t> </a:t>
            </a:r>
            <a:r>
              <a:rPr lang="pl-PL" sz="2000" i="1" dirty="0" err="1">
                <a:latin typeface="Century Gothic" panose="020B0502020202020204" pitchFamily="34" charset="0"/>
              </a:rPr>
              <a:t>sociali</a:t>
            </a:r>
            <a:endParaRPr lang="pl-PL" sz="2000" i="1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0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Zasady prawa karnego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Ultima ratio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prawo karne jako gałąź prawa zabezpieczająca reguły ustanowione przez inne gałęzie prawa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co do zasady zbiór norm sankcjonujących, a nie sankcjonowanych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swoisty suplement systemu prawa</a:t>
            </a:r>
          </a:p>
          <a:p>
            <a:pPr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ostateczność wiązana z ingerencją w najważniejsze dobra jednostki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mienie, wolność, w niektórych systemach – życie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żadna inna gałąź prawa nie umożliwia pozbawienia jednostki wolności, potencjalnie dożywotnio</a:t>
            </a:r>
          </a:p>
          <a:p>
            <a:pPr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zasada wywodzona z art. 31 ust. 3 oraz art. 2 Konstytucji RP</a:t>
            </a:r>
          </a:p>
          <a:p>
            <a:pPr lvl="1" algn="just">
              <a:lnSpc>
                <a:spcPct val="100000"/>
              </a:lnSpc>
            </a:pPr>
            <a:endParaRPr lang="pl-PL" sz="1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8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Zasady prawa karnego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Ultima ratio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000" i="1" dirty="0">
                <a:latin typeface="Century Gothic" panose="020B0502020202020204" pitchFamily="34" charset="0"/>
              </a:rPr>
              <a:t>Jeśli (…) jakieś zjawisko pojawia czy wprost szerzy się w sposób, który alarmuje świadomość prawną, ujawniając jego społeczne niebezpieczeństwo, to w pierwszym rzędzie sięgać należy do źródeł tego zjawiska – wiedzieli już o tym dobrze pisarze okresu Oświecenia – i badać, czy drogą zasypania tych źródeł nie można usunąć tego, co z nich wypływa. A dopiero gdy to jest rzeczą niemożliwą, czyli gdy nie tylko można karać, ale i trzeba karać, bo innego sposobu zabezpieczenia nie ma, wtedy dopiero można myśleć o normie karnej, zdając sobie sprawę z tego, iż jej efektywność jest wprost proporcjonalna do intensywności owocnego ścigania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pl-PL" sz="2000" dirty="0">
                <a:latin typeface="Century Gothic" panose="020B0502020202020204" pitchFamily="34" charset="0"/>
              </a:rPr>
              <a:t>W. Wolter, </a:t>
            </a:r>
            <a:r>
              <a:rPr lang="pl-PL" sz="2000" i="1" dirty="0">
                <a:latin typeface="Century Gothic" panose="020B0502020202020204" pitchFamily="34" charset="0"/>
              </a:rPr>
              <a:t>Granice i zakres prawa karania</a:t>
            </a:r>
            <a:r>
              <a:rPr lang="pl-PL" sz="2000" dirty="0">
                <a:latin typeface="Century Gothic" panose="020B0502020202020204" pitchFamily="34" charset="0"/>
              </a:rPr>
              <a:t>, „Państwo i Prawo” 1957, z. 2, s. 244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Zasady prawa karnego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Zasada humanitaryzmu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wysłowiona w art. 3 k.k.: Kary oraz inne środki przewidziane w tym kodeksie stosuje się z uwzględnieniem zasad humanitaryzmu, w szczególności z poszanowaniem godności człowieka.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dotyczy „ostatniego kroku” – stosowania środków reakcji karnej, po stwierdzeniu, że doszło do popełnieniu przestępstwa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dopełnienie w art. 4 par. 1 k.k.w.: Kary, środki karne, środki kompensacyjne, przepadek, środki zabezpieczające i środki zapobiegawcze wykonuje się w sposób humanitarny, z poszanowaniem godności ludzkiej skazanego. Zakazuje się stosowania tortur lub nieludzkiego albo poniżającego traktowania i karania skazanego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nieco odmienne rozumienie: zakaz stawiania adresatom norm prawnych niespełnialnych wymagań (</a:t>
            </a:r>
            <a:r>
              <a:rPr lang="pl-PL" sz="2000" i="1" dirty="0">
                <a:latin typeface="Century Gothic" panose="020B0502020202020204" pitchFamily="34" charset="0"/>
              </a:rPr>
              <a:t>ad </a:t>
            </a:r>
            <a:r>
              <a:rPr lang="pl-PL" sz="2000" i="1" dirty="0" err="1">
                <a:latin typeface="Century Gothic" panose="020B0502020202020204" pitchFamily="34" charset="0"/>
              </a:rPr>
              <a:t>impossibilia</a:t>
            </a:r>
            <a:r>
              <a:rPr lang="pl-PL" sz="2000" i="1" dirty="0">
                <a:latin typeface="Century Gothic" panose="020B0502020202020204" pitchFamily="34" charset="0"/>
              </a:rPr>
              <a:t> </a:t>
            </a:r>
            <a:r>
              <a:rPr lang="pl-PL" sz="2000" i="1" dirty="0" err="1">
                <a:latin typeface="Century Gothic" panose="020B0502020202020204" pitchFamily="34" charset="0"/>
              </a:rPr>
              <a:t>nemo</a:t>
            </a:r>
            <a:r>
              <a:rPr lang="pl-PL" sz="2000" i="1" dirty="0">
                <a:latin typeface="Century Gothic" panose="020B0502020202020204" pitchFamily="34" charset="0"/>
              </a:rPr>
              <a:t> </a:t>
            </a:r>
            <a:r>
              <a:rPr lang="pl-PL" sz="2000" i="1" dirty="0" err="1">
                <a:latin typeface="Century Gothic" panose="020B0502020202020204" pitchFamily="34" charset="0"/>
              </a:rPr>
              <a:t>obligatur</a:t>
            </a:r>
            <a:r>
              <a:rPr lang="pl-PL" sz="2000" dirty="0"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zakorzeniona w art. 40 Konstytucji RP i art. 3 EKPC</a:t>
            </a:r>
            <a:endParaRPr lang="pl-PL" sz="20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1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Zasady prawa karnego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Nullum crimen sine lege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nie ma przestępstwa (</a:t>
            </a:r>
            <a:r>
              <a:rPr lang="pl-PL" sz="2400" i="1" dirty="0">
                <a:latin typeface="Century Gothic" panose="020B0502020202020204" pitchFamily="34" charset="0"/>
              </a:rPr>
              <a:t>nullum crimen</a:t>
            </a:r>
            <a:r>
              <a:rPr lang="pl-PL" sz="2400" dirty="0">
                <a:latin typeface="Century Gothic" panose="020B0502020202020204" pitchFamily="34" charset="0"/>
              </a:rPr>
              <a:t>) ani kary (</a:t>
            </a:r>
            <a:r>
              <a:rPr lang="pl-PL" sz="2400" i="1" dirty="0" err="1">
                <a:latin typeface="Century Gothic" panose="020B0502020202020204" pitchFamily="34" charset="0"/>
              </a:rPr>
              <a:t>nulla</a:t>
            </a:r>
            <a:r>
              <a:rPr lang="pl-PL" sz="2400" i="1" dirty="0">
                <a:latin typeface="Century Gothic" panose="020B0502020202020204" pitchFamily="34" charset="0"/>
              </a:rPr>
              <a:t> poena</a:t>
            </a:r>
            <a:r>
              <a:rPr lang="pl-PL" sz="2400" dirty="0">
                <a:latin typeface="Century Gothic" panose="020B0502020202020204" pitchFamily="34" charset="0"/>
              </a:rPr>
              <a:t>) bez ustawy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zasada zawarta w art. 1 par. 1 k.k. oraz art. 42 ust. 1 Konstytucji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k.k.: „Odpowiedzialności karnej podlega ten tylko, kto popełnia czyn zabroniony pod groźbą kary przez ustawę obowiązującą w czasie jego popełnienia”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Konstytucja RP: „Odpowiedzialności karnej podlega ten tylko, kto dopuścił się czynu zabronionego pod groźbą kary przez ustawę obowiązującą w czasie jego popełnienia. Zasada ta nie stoi na przeszkodzie ukaraniu za czyn, który w czasie jego popełnienia stanowił przestępstwo w myśl prawa międzynarodowego”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dlaczego w dwóch miejscach?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odmienny adresat (ustawodawca i organ stosujący prawo)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brak możliwości zmiany zasady przez ustawę zwykłą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klauzula norymberska (</a:t>
            </a:r>
            <a:r>
              <a:rPr lang="pl-PL" sz="2000" i="1" dirty="0" err="1">
                <a:latin typeface="Century Gothic" panose="020B0502020202020204" pitchFamily="34" charset="0"/>
              </a:rPr>
              <a:t>Nuremberg</a:t>
            </a:r>
            <a:r>
              <a:rPr lang="pl-PL" sz="2000" i="1" dirty="0">
                <a:latin typeface="Century Gothic" panose="020B0502020202020204" pitchFamily="34" charset="0"/>
              </a:rPr>
              <a:t> </a:t>
            </a:r>
            <a:r>
              <a:rPr lang="pl-PL" sz="2000" i="1" dirty="0" err="1">
                <a:latin typeface="Century Gothic" panose="020B0502020202020204" pitchFamily="34" charset="0"/>
              </a:rPr>
              <a:t>clause</a:t>
            </a:r>
            <a:r>
              <a:rPr lang="pl-PL" sz="2000" dirty="0">
                <a:latin typeface="Century Gothic" panose="020B0502020202020204" pitchFamily="34" charset="0"/>
              </a:rPr>
              <a:t>)</a:t>
            </a:r>
          </a:p>
          <a:p>
            <a:pPr lvl="1" algn="just">
              <a:lnSpc>
                <a:spcPct val="100000"/>
              </a:lnSpc>
            </a:pPr>
            <a:endParaRPr lang="pl-PL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Zasady prawa karnego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Nullum crimen sine lege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latin typeface="Century Gothic" panose="020B0502020202020204" pitchFamily="34" charset="0"/>
              </a:rPr>
              <a:t>składają się na nią cztery zasady szczegółowe (</a:t>
            </a:r>
            <a:r>
              <a:rPr lang="pl-PL" sz="2600" dirty="0" err="1">
                <a:latin typeface="Century Gothic" panose="020B0502020202020204" pitchFamily="34" charset="0"/>
              </a:rPr>
              <a:t>podzasady</a:t>
            </a:r>
            <a:r>
              <a:rPr lang="pl-PL" sz="2600" dirty="0">
                <a:latin typeface="Century Gothic" panose="020B0502020202020204" pitchFamily="34" charset="0"/>
              </a:rPr>
              <a:t>):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2600" i="1" dirty="0">
                <a:latin typeface="Century Gothic" panose="020B0502020202020204" pitchFamily="34" charset="0"/>
              </a:rPr>
              <a:t>nullum crimen sine lege </a:t>
            </a:r>
            <a:r>
              <a:rPr lang="pl-PL" sz="2600" i="1" dirty="0" err="1">
                <a:latin typeface="Century Gothic" panose="020B0502020202020204" pitchFamily="34" charset="0"/>
              </a:rPr>
              <a:t>scripta</a:t>
            </a:r>
            <a:endParaRPr lang="pl-PL" sz="2600" i="1" dirty="0">
              <a:latin typeface="Century Gothic" panose="020B0502020202020204" pitchFamily="34" charset="0"/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2600" i="1" dirty="0">
                <a:latin typeface="Century Gothic" panose="020B0502020202020204" pitchFamily="34" charset="0"/>
              </a:rPr>
              <a:t>nullum crimen sine lege stricta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2600" i="1" dirty="0">
                <a:latin typeface="Century Gothic" panose="020B0502020202020204" pitchFamily="34" charset="0"/>
              </a:rPr>
              <a:t>nullum crimen sine lege certa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2600" i="1" dirty="0">
                <a:latin typeface="Century Gothic" panose="020B0502020202020204" pitchFamily="34" charset="0"/>
              </a:rPr>
              <a:t>nullum crimen sine lege </a:t>
            </a:r>
            <a:r>
              <a:rPr lang="pl-PL" sz="2600" i="1" dirty="0" err="1">
                <a:latin typeface="Century Gothic" panose="020B0502020202020204" pitchFamily="34" charset="0"/>
              </a:rPr>
              <a:t>praevia</a:t>
            </a:r>
            <a:endParaRPr lang="pl-PL" sz="2600" i="1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Zasady prawa karnego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Nullum crimen sine lege </a:t>
            </a:r>
            <a:r>
              <a:rPr lang="pl-PL" sz="2600" i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scripta</a:t>
            </a:r>
            <a:endParaRPr lang="pl-PL" sz="2600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źródłem prawa karnego może być wyłącznie </a:t>
            </a:r>
            <a:r>
              <a:rPr lang="pl-PL" sz="2600" u="sng" dirty="0">
                <a:latin typeface="Century Gothic" panose="020B0502020202020204" pitchFamily="34" charset="0"/>
              </a:rPr>
              <a:t>ustawa w sensie formalnym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akt prawny ustanowiony przez Parlament w odpowiednim trybie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problematyka odpowiedniego ogłoszenia ustawy oraz </a:t>
            </a:r>
            <a:r>
              <a:rPr lang="pl-PL" sz="2200" i="1" dirty="0">
                <a:latin typeface="Century Gothic" panose="020B0502020202020204" pitchFamily="34" charset="0"/>
              </a:rPr>
              <a:t>vacatio legis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konieczność badania, czy norma w ogóle obowiązuje, w porządkującej fazie wykładni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wyrok „TK” z 14 lipca 2020 r., </a:t>
            </a:r>
            <a:r>
              <a:rPr lang="pl-PL" sz="2200" dirty="0" err="1">
                <a:latin typeface="Century Gothic" panose="020B0502020202020204" pitchFamily="34" charset="0"/>
              </a:rPr>
              <a:t>Kp</a:t>
            </a:r>
            <a:r>
              <a:rPr lang="pl-PL" sz="2200" dirty="0">
                <a:latin typeface="Century Gothic" panose="020B0502020202020204" pitchFamily="34" charset="0"/>
              </a:rPr>
              <a:t> 1/19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czy od 1 października 2023 r. obowiązuje zmieniony Kodeks karny?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M. Małecki, </a:t>
            </a:r>
            <a:r>
              <a:rPr lang="pl-PL" sz="1800" i="1" dirty="0">
                <a:latin typeface="Century Gothic" panose="020B0502020202020204" pitchFamily="34" charset="0"/>
              </a:rPr>
              <a:t>Niezmieniony Kodeks karny. Niekonstytucyjność vacatio legis nowelizacji Kodeksu karnego z 7 lipca 2022 r. i jej konsekwencje prawne</a:t>
            </a:r>
            <a:r>
              <a:rPr lang="pl-PL" sz="1800" dirty="0">
                <a:latin typeface="Century Gothic" panose="020B0502020202020204" pitchFamily="34" charset="0"/>
              </a:rPr>
              <a:t>, Kraków 2023</a:t>
            </a: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Zasady prawa karnego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Nullum crimen sine lege stricta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postulat pojawiający się na etapie stosowania prawa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zakaz stosowania wykładni rozszerzającej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zakaz stosowania analogii na niekorzyść sprawcy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niekiedy jednak ustawodawca wprost na to zezwala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art. 280 par. 2 k.k.: „Jeżeli sprawca rozboju posługuje się bronią palną, nożem lub innym </a:t>
            </a:r>
            <a:r>
              <a:rPr lang="pl-PL" sz="2000" u="sng" dirty="0">
                <a:latin typeface="Century Gothic" panose="020B0502020202020204" pitchFamily="34" charset="0"/>
              </a:rPr>
              <a:t>podobnie niebezpiecznym przedmiotem</a:t>
            </a:r>
            <a:r>
              <a:rPr lang="pl-PL" sz="2000" dirty="0">
                <a:latin typeface="Century Gothic" panose="020B0502020202020204" pitchFamily="34" charset="0"/>
              </a:rPr>
              <a:t> lub środkiem obezwładniającym albo działa w inny sposób bezpośrednio zagrażający życiu lub wspólnie z inną osobą, która posługuje się taką bronią, przedmiotem, środkiem lub sposobem, podlega karze pozbawienia wolności od lat 3 do 20”</a:t>
            </a: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Plan wykładu</a:t>
            </a:r>
          </a:p>
          <a:p>
            <a:pPr marL="514350" indent="-514350" algn="just">
              <a:lnSpc>
                <a:spcPct val="100000"/>
              </a:lnSpc>
              <a:buAutoNum type="arabicPeriod"/>
            </a:pPr>
            <a:r>
              <a:rPr lang="pl-PL" sz="2600" dirty="0">
                <a:latin typeface="Century Gothic" panose="020B0502020202020204" pitchFamily="34" charset="0"/>
              </a:rPr>
              <a:t>część organizacyjna</a:t>
            </a:r>
          </a:p>
          <a:p>
            <a:pPr marL="514350" indent="-514350" algn="just">
              <a:lnSpc>
                <a:spcPct val="100000"/>
              </a:lnSpc>
              <a:buAutoNum type="arabicPeriod"/>
            </a:pPr>
            <a:r>
              <a:rPr lang="pl-PL" sz="2600" dirty="0">
                <a:latin typeface="Century Gothic" panose="020B0502020202020204" pitchFamily="34" charset="0"/>
              </a:rPr>
              <a:t>prawo karne jako prawo represyjne</a:t>
            </a:r>
          </a:p>
          <a:p>
            <a:pPr marL="514350" indent="-514350" algn="just">
              <a:lnSpc>
                <a:spcPct val="100000"/>
              </a:lnSpc>
              <a:buAutoNum type="arabicPeriod"/>
            </a:pPr>
            <a:r>
              <a:rPr lang="pl-PL" sz="2600" dirty="0">
                <a:latin typeface="Century Gothic" panose="020B0502020202020204" pitchFamily="34" charset="0"/>
              </a:rPr>
              <a:t>miejsce prawa karnego w systemie prawa</a:t>
            </a:r>
          </a:p>
          <a:p>
            <a:pPr marL="514350" indent="-514350" algn="just">
              <a:lnSpc>
                <a:spcPct val="100000"/>
              </a:lnSpc>
              <a:buAutoNum type="arabicPeriod"/>
            </a:pPr>
            <a:r>
              <a:rPr lang="pl-PL" sz="2600" dirty="0">
                <a:latin typeface="Century Gothic" panose="020B0502020202020204" pitchFamily="34" charset="0"/>
              </a:rPr>
              <a:t>podstawowe zasady prawa karnego</a:t>
            </a:r>
          </a:p>
          <a:p>
            <a:pPr marL="514350" indent="-514350" algn="just">
              <a:lnSpc>
                <a:spcPct val="100000"/>
              </a:lnSpc>
              <a:buAutoNum type="arabicPeriod"/>
            </a:pPr>
            <a:r>
              <a:rPr lang="pl-PL" sz="2600" dirty="0">
                <a:latin typeface="Century Gothic" panose="020B0502020202020204" pitchFamily="34" charset="0"/>
              </a:rPr>
              <a:t>obowiązywanie ustawy karnej w czasie</a:t>
            </a:r>
          </a:p>
          <a:p>
            <a:pPr marL="514350" indent="-514350" algn="just">
              <a:lnSpc>
                <a:spcPct val="100000"/>
              </a:lnSpc>
              <a:buAutoNum type="arabicPeriod"/>
            </a:pPr>
            <a:r>
              <a:rPr lang="pl-PL" sz="2600" dirty="0">
                <a:latin typeface="Century Gothic" panose="020B0502020202020204" pitchFamily="34" charset="0"/>
              </a:rPr>
              <a:t>czyn człowieka jako podstawa odpowiedzialności karnej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Zasady prawa karnego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Nullum crimen sine lege certa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postulat pojawiający się na etapie tworzenia prawa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nakaz maksymalnej określoności tworzonych typów przestępstw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stosowanie pojęć możliwie jednoznacznych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pełna (absolutna) określoność jest nieosiągalna z uwagi na niedoskonałość języka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minimalizacja tzw. cienia semantycznego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przykłady negatywne: „znieważa” (art. 216 k.k.), „pomawia” (art. 212 k.k.), „treści pornograficzne” (art. 202 k.k.)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Zasady prawa karnego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Nullum crimen sine lege </a:t>
            </a:r>
            <a:r>
              <a:rPr lang="pl-PL" sz="2600" i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praevia</a:t>
            </a:r>
            <a:endParaRPr lang="pl-PL" sz="2600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wykluczenie wstecznego działania ustawy kryminalizującej</a:t>
            </a:r>
          </a:p>
          <a:p>
            <a:pPr algn="just">
              <a:lnSpc>
                <a:spcPct val="100000"/>
              </a:lnSpc>
            </a:pPr>
            <a:r>
              <a:rPr lang="pl-PL" sz="2600" i="1" dirty="0">
                <a:latin typeface="Century Gothic" panose="020B0502020202020204" pitchFamily="34" charset="0"/>
              </a:rPr>
              <a:t>lex retro non </a:t>
            </a:r>
            <a:r>
              <a:rPr lang="pl-PL" sz="2600" i="1" dirty="0" err="1">
                <a:latin typeface="Century Gothic" panose="020B0502020202020204" pitchFamily="34" charset="0"/>
              </a:rPr>
              <a:t>agit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postulat wiązany z: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tworzeniem prawa: nie można uznać za przestępstwa zachowań popełnionych w przeszłości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popełnieniu czynu, za zachowanie nieobjęte jej zakresem zastosowania w momencie jego wykonywania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Problematyka obowiązywania ustawy karnej w czasie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Art. 4 par. 1 k.k.: „Jeżeli w czasie orzekania obowiązuje ustawa inna niż w czasie popełnienia przestępstwa, stosuje się ustawę nową, jednakże należy stosować ustawę obowiązującą poprzednio, jeżeli jest względniejsza dla sprawcy”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art. 1 par. 1 k.k. –</a:t>
            </a:r>
            <a:r>
              <a:rPr lang="pl-PL" sz="2200" i="1" dirty="0">
                <a:latin typeface="Century Gothic" panose="020B0502020202020204" pitchFamily="34" charset="0"/>
              </a:rPr>
              <a:t> lex retro non </a:t>
            </a:r>
            <a:r>
              <a:rPr lang="pl-PL" sz="2200" i="1" dirty="0" err="1">
                <a:latin typeface="Century Gothic" panose="020B0502020202020204" pitchFamily="34" charset="0"/>
              </a:rPr>
              <a:t>agit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>
                <a:latin typeface="Century Gothic" panose="020B0502020202020204" pitchFamily="34" charset="0"/>
                <a:sym typeface="Wingdings" panose="05000000000000000000" pitchFamily="2" charset="2"/>
              </a:rPr>
              <a:t> zakaz wstecznego działania ustawy kryminalizującej</a:t>
            </a:r>
            <a:endParaRPr lang="pl-PL" sz="2200" i="1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art. 4 par. 1 k.k. – </a:t>
            </a:r>
            <a:r>
              <a:rPr lang="pl-PL" sz="2200" i="1" dirty="0">
                <a:latin typeface="Century Gothic" panose="020B0502020202020204" pitchFamily="34" charset="0"/>
              </a:rPr>
              <a:t>lex retro </a:t>
            </a:r>
            <a:r>
              <a:rPr lang="pl-PL" sz="2200" i="1" dirty="0" err="1">
                <a:latin typeface="Century Gothic" panose="020B0502020202020204" pitchFamily="34" charset="0"/>
              </a:rPr>
              <a:t>agit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>
                <a:latin typeface="Century Gothic" panose="020B0502020202020204" pitchFamily="34" charset="0"/>
                <a:sym typeface="Wingdings" panose="05000000000000000000" pitchFamily="2" charset="2"/>
              </a:rPr>
              <a:t> nakaz wstecznego stosowania ustawy względniejszej dla sprawcy (precyzowany w pozostałych jednostkach redakcyjnych art. 4 k.k.)</a:t>
            </a:r>
            <a:endParaRPr lang="pl-PL" sz="2200" i="1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Problematyka obowiązywania ustawy karnej w czasie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Art. 4 par. 1 k.k.: „Jeżeli w czasie orzekania obowiązuje ustawa inna niż w czasie popełnienia przestępstwa, stosuje się ustawę nową, jednakże należy stosować ustawę obowiązującą poprzednio, jeżeli jest względniejsza dla sprawcy”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„czas orzekania”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obie instancje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„czas popełnienia przestępstwa”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art. 6 par. 1 k.k.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zmiana ustawy może nastąpić w trakcie popełniania przestępstwa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„ustawa obowiązująca poprzednio”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problematyka ustawy pośredniej (ponad 100 nowelizacji aktualnego k.k.)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nie tylko ustawa karna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„ustawa względniejsza dla sprawcy”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obiektywnie czy subiektywnie? Przykład art. 37a k.k.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Czyn człowieka jako podstawa odpowiedzialności karnej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czyn = działanie lub zaniechanie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normatywny charakter zaniechania – nie ma zaniechania bez obowiązku działania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zachowanie ≠ czyn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koncepcje czynu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naturalistyczno-kauzalna – psychicznie kierowana aktywność woli w postaci kompleksu ruchów zewnętrznych lub zahamowanych ruchów zewnętrznych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socjologiczna – fragment aktywności wyodrębniony z uwagi na kontakt człowieka z otaczającym go życiem społecznym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finalistyczna – zachowanie powstałe pod wpływem aktywnej roli świadomości, powstałe w wyniku decyzji podjętej ze względu na określony cel, uzewnętrznione w postaci działania (czy zaniechanie jest czynem?)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1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Czyn człowieka jako podstawa odpowiedzialności karnej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ontologiczny i normatywny wymiar czynu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problem jedności (tożsamości czynu)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czyn jako model-wzór o charakterze postulatywnym, a nie model-odwzorowanie (M. Rodzynkiewicz)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dwa podstawowe elementy czynu: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dowolność (psychiczne sterowanie)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wykonalność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771525" y="2864490"/>
            <a:ext cx="6910135" cy="2847120"/>
          </a:xfrm>
          <a:prstGeom prst="rect">
            <a:avLst/>
          </a:prstGeom>
          <a:solidFill>
            <a:srgbClr val="96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1539618" y="724364"/>
            <a:ext cx="6910135" cy="2503199"/>
          </a:xfrm>
          <a:prstGeom prst="rect">
            <a:avLst/>
          </a:prstGeom>
          <a:solidFill>
            <a:srgbClr val="00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447584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53" y="0"/>
            <a:ext cx="3740727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051429" y="1089976"/>
            <a:ext cx="6184710" cy="86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sz="4800" kern="150" dirty="0">
              <a:solidFill>
                <a:schemeClr val="bg1"/>
              </a:solidFill>
              <a:latin typeface="Century Gothic" panose="020B0502020202020204" pitchFamily="34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BD838F9-0E27-4BD6-BB0B-1EB75A601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89" y="0"/>
            <a:ext cx="3135510" cy="144872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DBD9352-B3C4-4015-9FD5-F814265FAD8D}"/>
              </a:ext>
            </a:extLst>
          </p:cNvPr>
          <p:cNvSpPr txBox="1"/>
          <p:nvPr/>
        </p:nvSpPr>
        <p:spPr>
          <a:xfrm>
            <a:off x="1276090" y="3170994"/>
            <a:ext cx="640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pPr algn="just"/>
            <a:endParaRPr lang="pl-PL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784CECA-B240-42F9-9E82-B9F4650D652C}"/>
              </a:ext>
            </a:extLst>
          </p:cNvPr>
          <p:cNvSpPr txBox="1"/>
          <p:nvPr/>
        </p:nvSpPr>
        <p:spPr>
          <a:xfrm>
            <a:off x="2051429" y="1077010"/>
            <a:ext cx="56302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entury Gothic" panose="020B0502020202020204" pitchFamily="34" charset="0"/>
              </a:rPr>
              <a:t>Na kolejnym wykładzie: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>
                <a:latin typeface="Century Gothic" panose="020B0502020202020204" pitchFamily="34" charset="0"/>
              </a:rPr>
              <a:t>przestępstwo i jego struktura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>
                <a:latin typeface="Century Gothic" panose="020B0502020202020204" pitchFamily="34" charset="0"/>
              </a:rPr>
              <a:t>przedmiot prawnokarnej ochrony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>
                <a:latin typeface="Century Gothic" panose="020B0502020202020204" pitchFamily="34" charset="0"/>
              </a:rPr>
              <a:t>obrót </a:t>
            </a:r>
            <a:r>
              <a:rPr lang="pl-PL" sz="2000" dirty="0">
                <a:latin typeface="Century Gothic" panose="020B0502020202020204" pitchFamily="34" charset="0"/>
              </a:rPr>
              <a:t>gospodarczy jako dobro prawnie chronione</a:t>
            </a:r>
          </a:p>
        </p:txBody>
      </p:sp>
    </p:spTree>
    <p:extLst>
      <p:ext uri="{BB962C8B-B14F-4D97-AF65-F5344CB8AC3E}">
        <p14:creationId xmlns:p14="http://schemas.microsoft.com/office/powerpoint/2010/main" val="19931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Część organizacyjna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Prowadzący: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dr Konrad Lipiński – pierwsza część semestru, powszechne prawo karne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dr Anna Płońska – druga część semestru, prawo karne skarbowe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Zajęcia: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wykłady – 10, obecność nieobowiązkowa (częściowo online)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ćwiczenia – 5, obecność obowiązkowa</a:t>
            </a:r>
          </a:p>
          <a:p>
            <a:pPr algn="just">
              <a:lnSpc>
                <a:spcPct val="100000"/>
              </a:lnSpc>
            </a:pPr>
            <a:endParaRPr 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Część organizacyjna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Zasady zaliczenia: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wykłady – egzamin, 50 pytań testowych jednokrotnego wyboru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zakres wymaganej wiedzy – zob. plan wykładów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ćwiczenia – prezentacje według listy + aktywność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Uwaga! Przedstawienie prezentacji jest warunkiem </a:t>
            </a:r>
            <a:r>
              <a:rPr lang="pl-PL" sz="2000" i="1" dirty="0">
                <a:latin typeface="Century Gothic" panose="020B0502020202020204" pitchFamily="34" charset="0"/>
              </a:rPr>
              <a:t>sine qua non</a:t>
            </a:r>
            <a:r>
              <a:rPr lang="pl-PL" sz="2000" dirty="0">
                <a:latin typeface="Century Gothic" panose="020B0502020202020204" pitchFamily="34" charset="0"/>
              </a:rPr>
              <a:t> uzyskania zaliczenia ćwiczeń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harmonogram wrzucony na grupy w MS </a:t>
            </a:r>
            <a:r>
              <a:rPr lang="pl-PL" sz="2000" dirty="0" err="1">
                <a:latin typeface="Century Gothic" panose="020B0502020202020204" pitchFamily="34" charset="0"/>
              </a:rPr>
              <a:t>Teams</a:t>
            </a:r>
            <a:endParaRPr lang="pl-PL" sz="20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8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Część organizacyjna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Rekomendowane podręczniki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400" dirty="0">
                <a:latin typeface="Century Gothic" panose="020B0502020202020204" pitchFamily="34" charset="0"/>
              </a:rPr>
              <a:t>Powszechne prawo karne</a:t>
            </a:r>
          </a:p>
          <a:p>
            <a:pPr lvl="1" algn="just">
              <a:lnSpc>
                <a:spcPct val="100000"/>
              </a:lnSpc>
            </a:pPr>
            <a:r>
              <a:rPr lang="pl-PL" dirty="0">
                <a:latin typeface="Century Gothic" panose="020B0502020202020204" pitchFamily="34" charset="0"/>
              </a:rPr>
              <a:t>M. Bojarski, J. Giezek, Z. Sienkiewicz, Prawo karne materialne. Część ogólna i szczególna, Warszawa 2023</a:t>
            </a:r>
          </a:p>
          <a:p>
            <a:pPr lvl="1" algn="just">
              <a:lnSpc>
                <a:spcPct val="100000"/>
              </a:lnSpc>
            </a:pPr>
            <a:r>
              <a:rPr lang="pl-PL" dirty="0">
                <a:latin typeface="Century Gothic" panose="020B0502020202020204" pitchFamily="34" charset="0"/>
              </a:rPr>
              <a:t>W. Wróbel, A. Zoll, Polskie prawo karne, Kraków 2014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400" dirty="0">
                <a:latin typeface="Century Gothic" panose="020B0502020202020204" pitchFamily="34" charset="0"/>
              </a:rPr>
              <a:t>Prawo karne skarbowe</a:t>
            </a:r>
          </a:p>
          <a:p>
            <a:pPr lvl="1" algn="just">
              <a:lnSpc>
                <a:spcPct val="100000"/>
              </a:lnSpc>
            </a:pPr>
            <a:r>
              <a:rPr lang="pl-PL" dirty="0">
                <a:latin typeface="Century Gothic" panose="020B0502020202020204" pitchFamily="34" charset="0"/>
              </a:rPr>
              <a:t>J. Sawicki, G. Skowronek, Prawo karne skarbowe. Zagadnienia materialnoprawne, procesowe i wykonawcze, Warszawa 2021</a:t>
            </a:r>
          </a:p>
          <a:p>
            <a:pPr lvl="1" algn="just">
              <a:lnSpc>
                <a:spcPct val="100000"/>
              </a:lnSpc>
            </a:pPr>
            <a:r>
              <a:rPr lang="pl-PL" dirty="0">
                <a:latin typeface="Century Gothic" panose="020B0502020202020204" pitchFamily="34" charset="0"/>
              </a:rPr>
              <a:t> L. Wilk, J. Zagrodnik, Prawo i proces karny skarbowy, Warszawa 2023</a:t>
            </a:r>
          </a:p>
          <a:p>
            <a:pPr algn="just">
              <a:lnSpc>
                <a:spcPct val="100000"/>
              </a:lnSpc>
            </a:pPr>
            <a:endParaRPr 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Prawo karne jako prawo represyjne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czym jest prawo represyjne?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czym jest prawo?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czym jest represja?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kara jako zło (przemoc, agresja)</a:t>
            </a:r>
          </a:p>
          <a:p>
            <a:pPr algn="just">
              <a:lnSpc>
                <a:spcPct val="1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szczególna inwazyjność prawa karnego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prawo karne jako prawo publiczne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relacja państwo – jednostka w demokratycznym państwie prawnym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dobra jednostki naruszane przez prawo karne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prawo karne jako zinstytucjonalizowana przemoc (zło konieczne)</a:t>
            </a: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stąd wynika nam ostateczność (</a:t>
            </a:r>
            <a:r>
              <a:rPr lang="pl-PL" sz="2000" i="1" dirty="0">
                <a:latin typeface="Century Gothic" panose="020B0502020202020204" pitchFamily="34" charset="0"/>
              </a:rPr>
              <a:t>ultima ratio</a:t>
            </a:r>
            <a:r>
              <a:rPr lang="pl-PL" sz="2000" dirty="0">
                <a:latin typeface="Century Gothic" panose="020B0502020202020204" pitchFamily="34" charset="0"/>
              </a:rPr>
              <a:t>) prawa karnego</a:t>
            </a:r>
          </a:p>
          <a:p>
            <a:pPr lvl="1" algn="just">
              <a:lnSpc>
                <a:spcPct val="100000"/>
              </a:lnSpc>
            </a:pPr>
            <a:endParaRPr lang="pl-PL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Funkcje prawa karnego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2600" dirty="0">
                <a:latin typeface="Century Gothic" panose="020B0502020202020204" pitchFamily="34" charset="0"/>
              </a:rPr>
              <a:t>funkcja ochronna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2600" dirty="0">
                <a:latin typeface="Century Gothic" panose="020B0502020202020204" pitchFamily="34" charset="0"/>
              </a:rPr>
              <a:t>funkcja sprawiedliwościowa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2600" dirty="0">
                <a:latin typeface="Century Gothic" panose="020B0502020202020204" pitchFamily="34" charset="0"/>
              </a:rPr>
              <a:t>funkcja gwarancyjna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2600" dirty="0">
                <a:latin typeface="Century Gothic" panose="020B0502020202020204" pitchFamily="34" charset="0"/>
              </a:rPr>
              <a:t>funkcja kompensacyjna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Funkcje prawa karnego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Funkcja ochronna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ochrona wartości szczególnie istotnych dla społeczeństwa (dóbr prawnych)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zagrożenie karą jako </a:t>
            </a:r>
            <a:r>
              <a:rPr lang="pl-PL" sz="2200" dirty="0" err="1">
                <a:latin typeface="Century Gothic" panose="020B0502020202020204" pitchFamily="34" charset="0"/>
              </a:rPr>
              <a:t>przeciwmotyw</a:t>
            </a:r>
            <a:r>
              <a:rPr lang="pl-PL" sz="2200" dirty="0">
                <a:latin typeface="Century Gothic" panose="020B0502020202020204" pitchFamily="34" charset="0"/>
              </a:rPr>
              <a:t> podjęcia się zachowania naruszającego dobra prawne</a:t>
            </a:r>
          </a:p>
          <a:p>
            <a:pPr lvl="2" algn="just">
              <a:lnSpc>
                <a:spcPct val="100000"/>
              </a:lnSpc>
            </a:pPr>
            <a:r>
              <a:rPr lang="pl-PL" sz="1800" i="1" dirty="0">
                <a:latin typeface="Century Gothic" panose="020B0502020202020204" pitchFamily="34" charset="0"/>
              </a:rPr>
              <a:t>a contrario</a:t>
            </a:r>
            <a:r>
              <a:rPr lang="pl-PL" sz="1800" dirty="0">
                <a:latin typeface="Century Gothic" panose="020B0502020202020204" pitchFamily="34" charset="0"/>
              </a:rPr>
              <a:t>: motyw do działania zgodnego z prawem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chodzi tu o nieuchronność reakcji, a nie o jej (niewspółmierną) surowość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uwaga: prawo karne ma tu działanie subsydiarne i nie może być </a:t>
            </a:r>
            <a:r>
              <a:rPr lang="pl-PL" sz="1800" i="1" dirty="0">
                <a:latin typeface="Century Gothic" panose="020B0502020202020204" pitchFamily="34" charset="0"/>
              </a:rPr>
              <a:t>prima ratio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w tym sensie funkcja ochronna jest zarazem funkcją prewencyjną (skierowaną ku przyszłości)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 w obrocie gospodarczym</a:t>
            </a:r>
            <a:endParaRPr lang="de-DE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Funkcje prawa karnego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Funkcja sprawiedliwościowa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potępienie (</a:t>
            </a:r>
            <a:r>
              <a:rPr lang="pl-PL" sz="2200" i="1" dirty="0" err="1">
                <a:latin typeface="Century Gothic" panose="020B0502020202020204" pitchFamily="34" charset="0"/>
              </a:rPr>
              <a:t>censure</a:t>
            </a:r>
            <a:r>
              <a:rPr lang="pl-PL" sz="2200" dirty="0">
                <a:latin typeface="Century Gothic" panose="020B0502020202020204" pitchFamily="34" charset="0"/>
              </a:rPr>
              <a:t>) jako istotny element prawa karnego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miarkowana reakcja na dokonane zło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ograniczenie zemsty i czynników emocjonalnych (cywilizacyjny aspekt funkcji sprawiedliwościowej)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funkcja skierowana ku przeszłości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problem populizmu penalnego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8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7801</TotalTime>
  <Words>1929</Words>
  <Application>Microsoft Office PowerPoint</Application>
  <PresentationFormat>Panoramiczny</PresentationFormat>
  <Paragraphs>223</Paragraphs>
  <Slides>26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Motyw pakietu Office</vt:lpstr>
      <vt:lpstr>Prezentacja programu PowerPoint</vt:lpstr>
      <vt:lpstr>Prawo karne w obrocie gospodarczym</vt:lpstr>
      <vt:lpstr>Prawo karne w obrocie gospodarczym</vt:lpstr>
      <vt:lpstr>Prawo karne w obrocie gospodarczym</vt:lpstr>
      <vt:lpstr>Prawo karne w obrocie gospodarczym</vt:lpstr>
      <vt:lpstr>Prawo karne w obrocie gospodarczym</vt:lpstr>
      <vt:lpstr>Prawo karne w obrocie gospodarczym</vt:lpstr>
      <vt:lpstr>Prawo karne w obrocie gospodarczym</vt:lpstr>
      <vt:lpstr>Prawo karne w obrocie gospodarczym</vt:lpstr>
      <vt:lpstr>Prawo karne w obrocie gospodarczym</vt:lpstr>
      <vt:lpstr>Prawo karne w obrocie gospodarczym</vt:lpstr>
      <vt:lpstr>Prawo karne w obrocie gospodarczym</vt:lpstr>
      <vt:lpstr>Prawo karne w obrocie gospodarczym</vt:lpstr>
      <vt:lpstr>Prawo karne w obrocie gospodarczym</vt:lpstr>
      <vt:lpstr>Prawo karne w obrocie gospodarczym</vt:lpstr>
      <vt:lpstr>Prawo karne w obrocie gospodarczym</vt:lpstr>
      <vt:lpstr>Prawo karne w obrocie gospodarczym</vt:lpstr>
      <vt:lpstr>Prawo karne w obrocie gospodarczym</vt:lpstr>
      <vt:lpstr>Prawo karne w obrocie gospodarczym</vt:lpstr>
      <vt:lpstr>Prawo karne w obrocie gospodarczym</vt:lpstr>
      <vt:lpstr>Prawo karne w obrocie gospodarczym</vt:lpstr>
      <vt:lpstr>Prawo karne w obrocie gospodarczym</vt:lpstr>
      <vt:lpstr>Prawo karne w obrocie gospodarczym</vt:lpstr>
      <vt:lpstr>Prawo karne w obrocie gospodarczym</vt:lpstr>
      <vt:lpstr>Prawo karne w obrocie gospodarczym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Draus</dc:creator>
  <cp:lastModifiedBy>Konrad Lipiński</cp:lastModifiedBy>
  <cp:revision>626</cp:revision>
  <dcterms:created xsi:type="dcterms:W3CDTF">2018-10-22T06:25:53Z</dcterms:created>
  <dcterms:modified xsi:type="dcterms:W3CDTF">2023-10-22T12:07:46Z</dcterms:modified>
</cp:coreProperties>
</file>