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67" r:id="rId6"/>
    <p:sldId id="271" r:id="rId7"/>
    <p:sldId id="270" r:id="rId8"/>
    <p:sldId id="269" r:id="rId9"/>
    <p:sldId id="268" r:id="rId10"/>
    <p:sldId id="276" r:id="rId11"/>
    <p:sldId id="275" r:id="rId12"/>
    <p:sldId id="279" r:id="rId13"/>
    <p:sldId id="277" r:id="rId14"/>
    <p:sldId id="274" r:id="rId15"/>
    <p:sldId id="282" r:id="rId16"/>
    <p:sldId id="281" r:id="rId17"/>
    <p:sldId id="280" r:id="rId18"/>
    <p:sldId id="273" r:id="rId19"/>
    <p:sldId id="286" r:id="rId20"/>
    <p:sldId id="285" r:id="rId21"/>
    <p:sldId id="287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A36B7F-DEC3-4078-A212-5C170808D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E8C33E5-275B-49F9-A020-F23F200FC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E46C20-5F3F-41A7-95EE-CC79F036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A6C268-A521-4781-8CE9-CFF5BB72D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2290E3-F28E-486F-9B32-126A8BD3F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37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5429DB-7663-4CCE-8885-32A024B3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B815B6F-7852-48E3-8802-1D8B5378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18555CA-0B50-4F44-8D70-16EBEAB79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93940B-2209-4939-A732-54786BD2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3A56EE-9347-4AB5-8FD0-D6CD0A324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70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B6347D-B919-4629-92EE-5158C3AEB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0F10690-32FA-40D0-A2AA-6BB1852C7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0A5428-C8DD-42A2-B92A-5B8202BB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4A0FBC-EADD-4448-A7FB-298A8B83B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6E89EA-8B9C-4FBD-B65F-AC276AD0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49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F1587F-4E70-4A91-B93F-2F61146F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604DD9-4D00-4498-A0FA-2FB6C267B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F09B41A-C58D-466D-9F42-FFBCA76D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4AEB44-810E-4A65-9812-7B5C2DB02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ABBA30-76EF-4982-9C2E-E953B054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960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ADD942-7F68-49A1-A023-8F33BC58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440FC9-B999-487A-A5FB-393970EC1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D667B9-5099-4617-BFCB-EA845815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B4F600-07E7-4E21-9258-484D70193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1C8D4F-1578-4429-812D-50FA1570F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951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B5DE8A-F5B7-4561-B579-5A0B9E18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7B01C7-BA34-448F-BD46-363E4F1E3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D81FA27-F506-4405-93E2-BE70863AD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9774D4-1D3A-416B-89A0-B254145BB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58BBAB2-0F06-4E3F-87B3-525BA1904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FFF291-39DD-4B91-BD22-5F33E1257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523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0A17B3-4836-44E0-ACAC-5F01A55A1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E83BB0-B73B-4296-81E0-42906A44A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B85E888-51B6-4508-9B42-F687D88F0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4A9478E-8967-4D5F-8A82-899AB3DA2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FE13DE4-5754-4881-A2EB-B137BDF194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BC44655-F135-446E-B1B5-3523C52A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4810E1A-F653-45A3-8E49-6D7299D9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822F80C-1A10-462E-B46E-B1BBB28D6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87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8D3744-301E-48DE-BFD1-B78FC99E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78DFE4-CC59-43A9-AF8C-D46FF3EB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DFD0BB8-6E0F-42F3-A730-A2BE07F4C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8BDC72-A376-4079-B9A0-DDF358F4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3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C6B344E-0CD9-42C5-A07A-93188D0BF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5047E03-D321-4A0F-BC95-73050999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68250E2-9A0C-4170-819C-443BCE1FD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651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619CC0-E7D1-48E7-AD9A-037E9F93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D79529-F644-4F91-9F15-D92A606B3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5E403D-CA14-43A7-8B1A-5E82E28C8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55996E7-E344-4BB6-A2E8-1D8E5264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94409CB-DD7A-4DF0-8120-8A872F80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8066DA3-C9F9-415F-B138-E0BB7E42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13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5D02CF-D047-44A5-926C-52389E6D2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AEB972E-4AAF-4BEC-AAD4-4EE89805F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2EB42F-CABE-4BF1-91AF-0BEAAE8A7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ED212C6-5E71-41AA-9A6F-4D25DA668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D584251-CB76-4C78-9DFF-AD51865E5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91C02D-D971-4494-9C16-A099018E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751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E3F51E1-E7A1-4E58-9326-CE619A607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AB84DDF-D7B8-481D-BD27-C3B905BCF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CAE7C9-E3A1-4303-866B-AEB68FF7E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2E55-EC88-4709-9EDF-555B8776698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9DC729-7B9E-4ABB-868D-9DF0B651E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25BF96-8D13-4981-B33B-CC98395FF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514E-FAAA-4B9D-B9C6-F9DB32295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85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470079-F491-4DD7-B53D-2C56861B1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Wprowadzenie do prawa administracyjnego materialnego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93A59D2-55DF-48A5-BE24-45ABCEA550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5218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Proporcjonalność ingerencji Ingerencja w prawa i obowiązki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Test proporcjonalności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Zgodnie z ustalonym na tle art. 31 ust. 3 Konstytucji orzecznictwem Trybunału Konstytucyjnego, zarzut braku proporcjonalności wymaga przeprowadzenia testu, polegającego na udzieleniu odpowiedzi na trzy pytania dotyczące analizowanej normy: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1) czy jest ona w stanie doprowadzić do zamierzonych przez ustawodawcę skutków (przydatność normy);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2) czy jest ona niezbędna (konieczna) dla ochrony interesu publicznego, z którym jest powiązana (konieczność podjęcia przez ustawodawcę działania);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3) czy jej efekty pozostają w proporcji do nałożonych przez nią na obywatela ciężarów lub ograniczeń (proporcjonalność sensu stricto). Wskazane postulaty przydatności, niezbędności i proporcjonalności sensu stricto składają się na treść wyrażonej w art. 31 ust. 3 Konstytucji "konieczności".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Wyrok TK z dnia 13 marca 2007 r., K 8/07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408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Ochrona interesów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- sytuacja prawna jednostki jest określana przez powszechnie obowiązujące źródła prawa powszechnie obowiązującego; </a:t>
            </a:r>
          </a:p>
          <a:p>
            <a:pPr marL="0" indent="0">
              <a:buNone/>
            </a:pPr>
            <a:r>
              <a:rPr lang="pl-PL" dirty="0"/>
              <a:t>- ingerencja administracji publicznej ma miejsce w formie wskazanej przez przepisy prawa (forma decyzji administracyjnej, milczenia administracji); </a:t>
            </a:r>
          </a:p>
          <a:p>
            <a:pPr marL="0" indent="0">
              <a:buNone/>
            </a:pPr>
            <a:r>
              <a:rPr lang="pl-PL" dirty="0"/>
              <a:t>- prawo określa zakres ingerencji ze strony administracji publicznej.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4390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Normatywny sposób ingerencji w sytuację prawną jednostki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3600" dirty="0"/>
          </a:p>
          <a:p>
            <a:pPr marL="0" indent="0">
              <a:buNone/>
            </a:pPr>
            <a:r>
              <a:rPr lang="pl-PL" sz="3600" dirty="0"/>
              <a:t>1.Ogólny zakaz z zastrzeżeniem pozwolenia </a:t>
            </a:r>
          </a:p>
          <a:p>
            <a:pPr marL="0" indent="0">
              <a:buNone/>
            </a:pPr>
            <a:r>
              <a:rPr lang="pl-PL" sz="3600" dirty="0"/>
              <a:t>2. Swoboda podejmowania działań / czynności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8037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Normatywny sposób ingerencji w sytuację prawną jednostki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Ad. 1 Ogólny zakaz z zastrzeżeniem pozwolenia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prawodawca wyraża ogólny zakaz wykonywania działań / czynności (zakaz ma charakter generalny i abstrakcyjny) </a:t>
            </a:r>
          </a:p>
          <a:p>
            <a:pPr marL="0" indent="0">
              <a:buNone/>
            </a:pPr>
            <a:r>
              <a:rPr lang="pl-PL" dirty="0"/>
              <a:t>- organ administracji publicznej może wydać zgodę (indywidulaną i konkretną) </a:t>
            </a:r>
          </a:p>
          <a:p>
            <a:pPr marL="0" indent="0">
              <a:buNone/>
            </a:pPr>
            <a:r>
              <a:rPr lang="pl-PL" dirty="0"/>
              <a:t>- zgoda organu administracji publicznej ma dwie funkcje: </a:t>
            </a:r>
          </a:p>
          <a:p>
            <a:pPr marL="0" indent="0">
              <a:buNone/>
            </a:pPr>
            <a:r>
              <a:rPr lang="pl-PL" dirty="0"/>
              <a:t>  A. uchyla ogólny zakaz; </a:t>
            </a:r>
          </a:p>
          <a:p>
            <a:pPr marL="0" indent="0">
              <a:buNone/>
            </a:pPr>
            <a:r>
              <a:rPr lang="pl-PL" dirty="0"/>
              <a:t>  B. nadaje uprawnienie.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8326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Normatywny sposób ingerencji w sytuację prawną jednostki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Ad. 2 Swoboda podejmowania działań / czynności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prawodawca ustanawia swobodę podejmowania działań/ czynności </a:t>
            </a:r>
          </a:p>
          <a:p>
            <a:pPr marL="0" indent="0">
              <a:buNone/>
            </a:pPr>
            <a:r>
              <a:rPr lang="pl-PL" dirty="0"/>
              <a:t>- dwie płaszczyzny swobody: </a:t>
            </a:r>
          </a:p>
          <a:p>
            <a:pPr marL="0" indent="0">
              <a:buNone/>
            </a:pPr>
            <a:r>
              <a:rPr lang="pl-PL" dirty="0"/>
              <a:t>  A. płaszczyzna pozytywna – ochrona państwa związana z wykonywaniem działań / czynności; </a:t>
            </a:r>
          </a:p>
          <a:p>
            <a:pPr marL="0" indent="0">
              <a:buNone/>
            </a:pPr>
            <a:r>
              <a:rPr lang="pl-PL" dirty="0"/>
              <a:t>  B. płaszczyzna negatywna – prawodawca ograniczenia formy i zakres ingerencji państwa w działania / czynności jednostki.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6021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Środki ingerencji w sytuację prawną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Środki nadzoru: </a:t>
            </a:r>
          </a:p>
          <a:p>
            <a:pPr marL="0" indent="0">
              <a:buNone/>
            </a:pPr>
            <a:r>
              <a:rPr lang="pl-PL" dirty="0"/>
              <a:t>- prewencyjnego </a:t>
            </a:r>
          </a:p>
          <a:p>
            <a:pPr marL="0" indent="0">
              <a:buNone/>
            </a:pPr>
            <a:r>
              <a:rPr lang="pl-PL" dirty="0"/>
              <a:t>- bieżącego </a:t>
            </a:r>
          </a:p>
          <a:p>
            <a:pPr marL="0" indent="0">
              <a:buNone/>
            </a:pPr>
            <a:r>
              <a:rPr lang="pl-PL" dirty="0"/>
              <a:t>- następczego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2174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Środki ingerencji w sytuację prawną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Środki nadzoru prewencyjnego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Przykład </a:t>
            </a:r>
          </a:p>
          <a:p>
            <a:pPr marL="0" indent="0">
              <a:buNone/>
            </a:pPr>
            <a:r>
              <a:rPr lang="pl-PL" i="1" dirty="0"/>
              <a:t>Przewóz osób w zakresie publicznego transportu zbiorowego niebędący przewozem o charakterze użyteczności publicznej może być wykonywany przez </a:t>
            </a:r>
            <a:r>
              <a:rPr lang="pl-PL" b="1" i="1" dirty="0"/>
              <a:t>przedsiębiorcę po dokonaniu zgłoszenia o zamiarze wykonywania takiego przewozu</a:t>
            </a:r>
            <a:r>
              <a:rPr lang="pl-PL" i="1" dirty="0"/>
              <a:t> do organizatora właściwego ze względu na obszar lub zasięg przewozów i wydaniu przez tego organizatora potwierdzenia zgłoszenia przewozu.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30 ust. 1 ustawy o publicznym transporcie zbiorowym)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1784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Środki ingerencji w sytuację prawną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Środki nadzoru bieżącego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Przykład </a:t>
            </a:r>
          </a:p>
          <a:p>
            <a:pPr marL="0" indent="0">
              <a:buNone/>
            </a:pPr>
            <a:r>
              <a:rPr lang="pl-PL" i="1" dirty="0"/>
              <a:t>Organizator, w drodze decyzji administracyjnej, cofa potwierdzenie zgłoszenia przewozu w przypadku: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1)rażącego naruszenia przez przewoźnika zasad funkcjonowania publicznego transportu zbiorowego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2) rażącego naruszenia warunków wykonywania przewozu określonych w potwierdzeniu zgłoszenia przewozu, w tym w rozkładzie jazdy;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3) rażącego naruszenia zasad korzystania z przystanków;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4) odstąpienia potwierdzenia osobie trzeciej, przy czym nie jest odstąpieniem potwierdzenia powierzenie wykonania przewozu innemu przewoźnikowi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(art. 35 ust. 4 pkt. 1-4 ustawy o publicznym transporcie zbiorowym)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808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Środki ingerencji w sytuację prawną jednostki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Środek nadzoru następczego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Organizator, w drodze decyzji administracyjnej, cofa potwierdzenie zgłoszenia przewozu w przypadku: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- niewykonywania przez przedsiębiorcę przewozu.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35 ust. 4 pkt. 5 ustawy o publicznym transporcie zbiorowym)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30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77D061-2E69-4972-AD73-350C01BD8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Sankcja administracyjno-prawna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3D1D72-33FE-454B-8A11-A128FAFA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Pojęcie sankcji administracyjno-prawnej – ujemna konsekwencja naruszenia przez jednostkę wymogu prawnego odnoszącego się do niewykonywania obowiązków prawnych lub przekroczeniu uprawnień.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b="1" dirty="0"/>
              <a:t>Sankcja w zależności od rodzaju ingerencji w sytuację prawną jednostki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 1.Ogólny zakaz z zastrzeżeniem pozwolenia – sankcja w postaci cofnięcia lub ograniczenia uprawnienia </a:t>
            </a:r>
          </a:p>
          <a:p>
            <a:pPr marL="0" indent="0">
              <a:buNone/>
            </a:pPr>
            <a:r>
              <a:rPr lang="pl-PL" dirty="0"/>
              <a:t>  2. Swoboda podejmowania działań / czynności – sankcja w postaci nakazu zaniechania wykonywania działań / czynności, które przekraczają granice swobody podejmowania tych działań / czynności.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601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Triada norm prawa administracyjnego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Trójpodział prawa administracyjnego</a:t>
            </a:r>
            <a:endParaRPr lang="pl-PL" dirty="0"/>
          </a:p>
          <a:p>
            <a:pPr lvl="0"/>
            <a:r>
              <a:rPr lang="pl-PL" dirty="0"/>
              <a:t>prawo ustrojowe  </a:t>
            </a:r>
          </a:p>
          <a:p>
            <a:pPr lvl="0"/>
            <a:r>
              <a:rPr lang="pl-PL" dirty="0"/>
              <a:t>prawo procesowe </a:t>
            </a:r>
          </a:p>
          <a:p>
            <a:pPr lvl="0"/>
            <a:r>
              <a:rPr lang="pl-PL" dirty="0"/>
              <a:t>prawo materialne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9312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77D061-2E69-4972-AD73-350C01BD8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Sankcja administracyjno-prawna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3D1D72-33FE-454B-8A11-A128FAFA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Funkcje sankcji administracyjno-prawnych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funkcja prewencyjna </a:t>
            </a:r>
          </a:p>
          <a:p>
            <a:pPr marL="0" indent="0">
              <a:buNone/>
            </a:pPr>
            <a:r>
              <a:rPr lang="pl-PL" dirty="0"/>
              <a:t>- funkcja represyjna </a:t>
            </a:r>
          </a:p>
          <a:p>
            <a:pPr marL="0" indent="0">
              <a:buNone/>
            </a:pPr>
            <a:r>
              <a:rPr lang="pl-PL" dirty="0"/>
              <a:t>- funkcja restytucyjna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4307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E106FB-BAF2-41D4-8182-F25B23D88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04C3E1D-6610-4981-B336-43E4921FA3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92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Triada norm prawa administracyjnego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Trójpodział norm prawa administracyjnego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lvl="0"/>
            <a:r>
              <a:rPr lang="pl-PL" dirty="0"/>
              <a:t>norma ustrojowa – określa podmiot podejmujący rozstrzygnięcie </a:t>
            </a:r>
          </a:p>
          <a:p>
            <a:pPr lvl="0"/>
            <a:r>
              <a:rPr lang="pl-PL" dirty="0"/>
              <a:t>norma proceduralna – norma określająca procedurę rozstrzygnięcia </a:t>
            </a:r>
          </a:p>
          <a:p>
            <a:pPr lvl="0"/>
            <a:r>
              <a:rPr lang="pl-PL" dirty="0"/>
              <a:t>norma materialna – norma rozstrzygnięcia – czyli norma stanowiąca podstawę rozstrzygnięcia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Norma ustrojowa i norma proceduralna – mają charakter instrumentalny względem stosowania normy materialnej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5943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Normy prawa administracyjnego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Cechy prawa administracyjnego materialnego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rozległy obszar, którego zakres jest determinowany czynnikami prawnymi / pozaprawnymi (organizacyjnymi, społecznymi, ekonomicznymi, politycznymi) </a:t>
            </a:r>
          </a:p>
          <a:p>
            <a:pPr marL="0" indent="0">
              <a:buNone/>
            </a:pPr>
            <a:r>
              <a:rPr lang="pl-PL" dirty="0"/>
              <a:t>- zmienny charakter (zakres prawa administracyjnego materialnego ulega ciągłym zmianom)</a:t>
            </a:r>
          </a:p>
          <a:p>
            <a:pPr marL="0" indent="0">
              <a:buNone/>
            </a:pPr>
            <a:r>
              <a:rPr lang="pl-PL" dirty="0"/>
              <a:t>- reguluje sytuację podmiotów zewnętrznych wobec administracji publicznej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7743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Normy prawa administracyjnego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Cechy norm prawa materialnego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są wyrażone w przepisach prawa powszechnie obowiązującego; </a:t>
            </a:r>
          </a:p>
          <a:p>
            <a:pPr marL="0" indent="0">
              <a:buNone/>
            </a:pPr>
            <a:r>
              <a:rPr lang="pl-PL" dirty="0"/>
              <a:t>- określają treść praw i obowiązków adresatów tych norm prawnych; </a:t>
            </a:r>
          </a:p>
          <a:p>
            <a:pPr marL="0" indent="0">
              <a:buNone/>
            </a:pPr>
            <a:r>
              <a:rPr lang="pl-PL" dirty="0"/>
              <a:t>- określają status podmiotów podlegających ingerencji ze strony organów administracji publicznej.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575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Organ administracji publicznej jako adresat norm prawa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Jednostka samorządu terytorialnego może posiadać status strony postępowania administracyjnego.</a:t>
            </a:r>
          </a:p>
          <a:p>
            <a:pPr marL="0" indent="0">
              <a:buNone/>
            </a:pPr>
            <a:r>
              <a:rPr lang="pl-PL" i="1" dirty="0"/>
              <a:t>Jednostka samorządu terytorialnego jest stroną postępowania nadzwyczajnego (art. 28 k.p.a.) prowadzonego przez organ wyższego stopnia w przedmiocie decyzji ostatecznej organu tej jednostki, jeżeli postępowanie to dotyczy jej interesu prawnego i zostało wszczęte z inicjatywy legitymowanego podmiotu.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Wyrok NSA z dnia 7 maja 2015 r. I OSK 2188/13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2399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Organ administracji publicznej jako adresat norm prawa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Organ administracji publicznej, który wydał decyzję administracyjną nie posiada interesu prawnego w rozumieniu prawa administracyjnego materialnego do złożenia skargi do sądu administracyjnego. </a:t>
            </a:r>
          </a:p>
          <a:p>
            <a:pPr marL="0" indent="0">
              <a:buNone/>
            </a:pPr>
            <a:r>
              <a:rPr lang="pl-PL" i="1" dirty="0"/>
              <a:t>Biorąc pod uwagę, że pojęcie strony na gruncie przepisów kodeksu postępowania administracyjnego jest jednolite, niezależnie od trybu, w jakim postępowanie administracyjne jest prowadzone należy stwierdzić, że gmina nie ma legitymacji procesowej do wniesienia skargi o wznowienie postępowania na podstawie art. 145a Kpa w sprawie zakończonej decyzją ostateczną samorządowego kolegium odwoławczego</a:t>
            </a:r>
            <a:r>
              <a:rPr lang="pl-PL" dirty="0"/>
              <a:t> (uchwała NSA z dnia 9 października 2000 r., OPK 14/00).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723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Organ administracji publicznej jako adresat norm prawa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Gmina jako podmiot imperium i dominium </a:t>
            </a:r>
          </a:p>
          <a:p>
            <a:pPr marL="0" indent="0">
              <a:buNone/>
            </a:pPr>
            <a:r>
              <a:rPr lang="pl-PL" i="1" dirty="0"/>
              <a:t>Podsumowując, gmina posiada szczególną pozycję ustrojowo-prawną; z jednej strony przysługuje jej imperium (władztwo administracyjne), a z drugiej jest podmiotem dominium (własności). Te dwie role gminy są rozdzielne. Jeśli jednak wójt, burmistrz, prezydent miasta wystąpi w charakterze nosiciela imperium w stosunku do własnej gminy, to sytuacja ta rodzi ograniczenia w zakresie uprawnień procesowych gminy. Wówczas działa jedynie jako organ. W zakresie zatem w jakim wójt, burmistrz, prezydent miasta pełni funkcję organu administracji publicznej w stosunku do własnej gminy jako osoby prawnej, nie jest on ani żaden z innych organów uprawniony do reprezentowania jej interesu prawnego. Wobec tego powierzenie organowi jednostki samorządu terytorialnego właściwości do orzekania w sprawie indywidualnej w formie decyzji administracyjnej, wyłącza możliwość dochodzenia przez tę jednostkę jej interesu prawnego w postępowaniu administracyjnym i sądowo-administracyjnym.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(wyrok WSA w Warszawie z dnia 17 lipca 2018 r. VII SA/</a:t>
            </a:r>
            <a:r>
              <a:rPr lang="pl-PL" dirty="0" err="1"/>
              <a:t>Wa</a:t>
            </a:r>
            <a:r>
              <a:rPr lang="pl-PL" dirty="0"/>
              <a:t> 2664/17)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505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F220-4487-42EF-AA57-F5C92233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Proporcjonalność ingerencji Ingerencja w prawa i obowiązki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DEF46-4573-44FA-A500-310FB4DA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Ingerencja</a:t>
            </a:r>
            <a:r>
              <a:rPr lang="pl-PL" dirty="0"/>
              <a:t> w prawa i obowiązki adresatów norm prawa materialnego </a:t>
            </a:r>
            <a:r>
              <a:rPr lang="pl-PL" b="1" dirty="0"/>
              <a:t>powinna mieć proporcjonalny charakter.</a:t>
            </a:r>
            <a:r>
              <a:rPr lang="pl-PL" dirty="0"/>
              <a:t>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i="1" dirty="0"/>
              <a:t>Ograniczenia w zakresie korzystania z konstytucyjnych wolności i praw mogą być ustanawiane tylko w ustawie i tylko wtedy, gdy są konieczne w demokratycznym państwie dla jego bezpieczeństwa lub porządku publicznego, bądź dla ochrony środowiska, zdrowia i moralności publicznej, albo wolności i praw innych osób. Ograniczenia te nie mogą naruszać istoty wolności i praw.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31 ust. 3 Konstytucji RP)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0274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1254</Words>
  <Application>Microsoft Office PowerPoint</Application>
  <PresentationFormat>Panoramiczny</PresentationFormat>
  <Paragraphs>104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Motyw pakietu Office</vt:lpstr>
      <vt:lpstr>Wprowadzenie do prawa administracyjnego materialnego</vt:lpstr>
      <vt:lpstr>Triada norm prawa administracyjnego </vt:lpstr>
      <vt:lpstr>Triada norm prawa administracyjnego </vt:lpstr>
      <vt:lpstr>Normy prawa administracyjnego materialnego </vt:lpstr>
      <vt:lpstr>Normy prawa administracyjnego materialnego </vt:lpstr>
      <vt:lpstr>Organ administracji publicznej jako adresat norm prawa materialnego </vt:lpstr>
      <vt:lpstr>Organ administracji publicznej jako adresat norm prawa materialnego </vt:lpstr>
      <vt:lpstr>Organ administracji publicznej jako adresat norm prawa materialnego </vt:lpstr>
      <vt:lpstr>Proporcjonalność ingerencji Ingerencja w prawa i obowiązki </vt:lpstr>
      <vt:lpstr>Proporcjonalność ingerencji Ingerencja w prawa i obowiązki </vt:lpstr>
      <vt:lpstr>Ochrona interesów jednostki </vt:lpstr>
      <vt:lpstr>Normatywny sposób ingerencji w sytuację prawną jednostki</vt:lpstr>
      <vt:lpstr>Normatywny sposób ingerencji w sytuację prawną jednostki</vt:lpstr>
      <vt:lpstr>Normatywny sposób ingerencji w sytuację prawną jednostki</vt:lpstr>
      <vt:lpstr>Środki ingerencji w sytuację prawną jednostki </vt:lpstr>
      <vt:lpstr>Środki ingerencji w sytuację prawną jednostki </vt:lpstr>
      <vt:lpstr>Środki ingerencji w sytuację prawną jednostki </vt:lpstr>
      <vt:lpstr>Środki ingerencji w sytuację prawną jednostki </vt:lpstr>
      <vt:lpstr>Sankcja administracyjno-prawna</vt:lpstr>
      <vt:lpstr>Sankcja administracyjno-prawna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do prawa administracyjnego materialnego</dc:title>
  <dc:creator>Maciej Błażewski</dc:creator>
  <cp:lastModifiedBy>Maciej Błażewski</cp:lastModifiedBy>
  <cp:revision>1</cp:revision>
  <dcterms:created xsi:type="dcterms:W3CDTF">2022-03-02T23:34:00Z</dcterms:created>
  <dcterms:modified xsi:type="dcterms:W3CDTF">2023-03-11T22:27:11Z</dcterms:modified>
</cp:coreProperties>
</file>