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1" r:id="rId3"/>
    <p:sldId id="294" r:id="rId4"/>
    <p:sldId id="293" r:id="rId5"/>
    <p:sldId id="292" r:id="rId6"/>
    <p:sldId id="290" r:id="rId7"/>
    <p:sldId id="296" r:id="rId8"/>
    <p:sldId id="297" r:id="rId9"/>
    <p:sldId id="299" r:id="rId10"/>
    <p:sldId id="298" r:id="rId11"/>
    <p:sldId id="256" r:id="rId12"/>
    <p:sldId id="257" r:id="rId13"/>
    <p:sldId id="271" r:id="rId14"/>
    <p:sldId id="270" r:id="rId15"/>
    <p:sldId id="269" r:id="rId16"/>
    <p:sldId id="268" r:id="rId17"/>
    <p:sldId id="267" r:id="rId18"/>
    <p:sldId id="266" r:id="rId19"/>
    <p:sldId id="265" r:id="rId20"/>
    <p:sldId id="264" r:id="rId21"/>
    <p:sldId id="263" r:id="rId22"/>
    <p:sldId id="262" r:id="rId23"/>
    <p:sldId id="261" r:id="rId24"/>
    <p:sldId id="272" r:id="rId25"/>
    <p:sldId id="276" r:id="rId26"/>
    <p:sldId id="275" r:id="rId27"/>
    <p:sldId id="274" r:id="rId28"/>
    <p:sldId id="279" r:id="rId29"/>
    <p:sldId id="288" r:id="rId30"/>
    <p:sldId id="287" r:id="rId31"/>
    <p:sldId id="286" r:id="rId32"/>
    <p:sldId id="285" r:id="rId33"/>
    <p:sldId id="284" r:id="rId34"/>
    <p:sldId id="278" r:id="rId3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E67FF8-3EA4-4DE4-AC43-2EF5873AC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8E74A91-9258-4A76-997E-0804B025D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D3FC73-B8E8-4E35-B163-F4404B6BB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10AE348-C917-4F4C-B8E5-F3BFC0623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5473EF-B916-4E77-A88C-B5E7A85E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58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BE89CC-3F18-4616-A353-76B6E4B53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C52D25F-C145-4169-A92C-5E79817A2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176E4D-51DC-42F6-9EDF-EF4E2719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FDDA0F-2A83-4474-A373-3115C6DAC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E1DBF8-B07A-4878-8905-5CBC21355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017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0CC2E4E-22B9-4AEF-892C-7F29EB034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EE1CCF8-89CC-45A7-A5C5-F23BB8366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A85931-039E-4AF3-9BC6-57FB9F72F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86163D-982A-453A-BCF3-2AB1290E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FB080B-F760-4E75-A43C-1ACE04CE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53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3B7E52-F0F6-4624-9426-7528919D9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ED2C11-A77A-4B7B-99EB-A5A0272D5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F2A865-94CE-4BB3-9636-F6137A69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06BF55-40B1-4BFC-9619-403C94CA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628499-9AA4-418D-9C1E-57E93AB9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24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EC4F99-136B-428B-8564-038CEB70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CD93136-CD0F-4812-80ED-9090102C4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EBFB9F-D918-4A46-B01C-23491A37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E231A0-CC66-4816-A2C3-F607BCDC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8478B7-A1CD-4F9F-9651-2398E8444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9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0DE5DE-E211-4A28-93B8-C3B58644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6E2D47-BAF5-4A61-BB4E-A13EC32BF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597A9C-D413-400B-923E-946EEA926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22A354-3937-40DB-AAED-35445FE7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41C5E2F-C428-4B3E-ABDA-3708C1C8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C085E11-C655-48AA-99B9-6C6DDC49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970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7FAE55-07AC-47F5-867B-62717E23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9FA9D9-93C4-4672-9416-45597EF94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FBF34B-CAC0-4DDF-AAFF-ECC5CFC39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AFEBA91-A06B-4D88-BA92-B3CB18A9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4DC23C8-9686-47B9-843A-BCDA7F02E1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288A32F-6915-4E20-A818-41388A75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FDEFB8E-0A17-4EBC-BAB7-B1C1B141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49D725C-F9AA-41DC-80E5-A77A4572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253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B3142-C681-49EE-8893-3485093F4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F2D2EAC-679D-4567-AA96-4AF8BE02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D7E4506-A2E5-43AE-8A72-039E10967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443CAD6-09BA-4562-92EF-1CD40482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88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EB84F93-7A86-4945-AA67-3C6FDA04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09D9250-D8D4-4D2B-B890-A5EC78B0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AE44A8-6F36-44F2-A21C-2A945231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65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9EC24C-F5E5-4290-9F20-1654D833F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AE46D2-F855-41A4-8FD7-85D6F879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469F610-3FDB-4FC6-B885-C33B21727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2764912-111E-45D9-9286-28F2E632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09AA0D2-9DBA-4259-A99C-A3B70F0E1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960C92-5B9B-4129-AF85-4DE1FA30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244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D9F028-936B-423C-B031-C3144146D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B7EAA1F-2947-41F0-B5CD-75BCB75FF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90F2CDC-9F53-4FDB-82D4-8B5C62502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E63AA9-905F-482D-A35F-88A5523C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E6C3A0-B71F-41F4-B6FF-F3479BAFC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A5B082A-3E2D-4C66-B820-6B6ECE15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6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168954B-01AA-4D6C-B3B0-1C2C26B64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510097-E366-4AB6-ADAC-94ECEA45E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474898-4E3D-40D5-9335-5673D7BA3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424D-3FC4-4CEF-B411-203ED0E2E286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448584-2D93-4412-989B-1AABF43DE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5772D0-D5C3-42F1-815B-F3C87F188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6F1B-C1A8-4446-BCC9-916098C2F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736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95555E-92D9-4057-A91B-455E64BB7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ZAGADNIENIA WPROWADZAJĄCE STOSUNKI USTROJOWO-PRAWNE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FAD0183-B132-46A5-9EAE-B4D4FE1461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334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F6B85B-17EF-4F7F-8F97-5E5BE3FB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USTROJOWO-PRAWNY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8C794-14CC-4447-8821-3BDABE933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Rodzaje stosunków </a:t>
            </a:r>
            <a:r>
              <a:rPr lang="pl-PL" b="1" dirty="0" err="1"/>
              <a:t>ustrojowoprawnych</a:t>
            </a:r>
            <a:r>
              <a:rPr lang="pl-PL" b="1" dirty="0"/>
              <a:t>: </a:t>
            </a:r>
          </a:p>
          <a:p>
            <a:pPr marL="0" indent="0">
              <a:buNone/>
            </a:pPr>
            <a:r>
              <a:rPr lang="pl-PL" dirty="0"/>
              <a:t>- w układzie scentralizowanym – mają miejsce stosunki nadrzędności i podporządkowania; </a:t>
            </a:r>
          </a:p>
          <a:p>
            <a:pPr marL="0" indent="0">
              <a:buNone/>
            </a:pPr>
            <a:r>
              <a:rPr lang="pl-PL" dirty="0"/>
              <a:t>- w układzie zdecentralizowanym – mają miejsce stosunki o charakterze funkcjonalnym (zakładają względną samodzielność podmiotów administracji samorządowej)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Szczególne rodzaje stosunku </a:t>
            </a:r>
            <a:r>
              <a:rPr lang="pl-PL" b="1" dirty="0" err="1"/>
              <a:t>ustrojowoprawnego</a:t>
            </a:r>
            <a:r>
              <a:rPr lang="pl-PL" b="1" dirty="0"/>
              <a:t> </a:t>
            </a:r>
            <a:r>
              <a:rPr lang="pl-PL" dirty="0"/>
              <a:t>mają miejsce w przypadku: </a:t>
            </a:r>
          </a:p>
          <a:p>
            <a:pPr marL="0" indent="0">
              <a:buNone/>
            </a:pPr>
            <a:r>
              <a:rPr lang="pl-PL" dirty="0"/>
              <a:t>- współdziałania (np. w zakresie porozumienia JST)</a:t>
            </a:r>
          </a:p>
          <a:p>
            <a:pPr marL="0" indent="0">
              <a:buNone/>
            </a:pPr>
            <a:r>
              <a:rPr lang="pl-PL" dirty="0"/>
              <a:t>- podległości służbowej i osobowej funkcjonariuszy administracji (stosunki te są na pograniczu prawa ustrojowego i materialnego)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9499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E4D597-136A-4B12-BF76-178BBA21D5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STRUKTURA ORGANIZACYJNOPRAWNA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D30367C-945C-4D90-BF67-277C403A44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8397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System administracji publicznej może być ujmowany z różnej perspektywy: </a:t>
            </a:r>
          </a:p>
          <a:p>
            <a:pPr marL="0" indent="0">
              <a:buNone/>
            </a:pPr>
            <a:r>
              <a:rPr lang="pl-PL" dirty="0"/>
              <a:t>- aparatu administracyjnego; </a:t>
            </a:r>
          </a:p>
          <a:p>
            <a:pPr marL="0" indent="0">
              <a:buNone/>
            </a:pPr>
            <a:r>
              <a:rPr lang="pl-PL" dirty="0"/>
              <a:t>- struktury administracyjnej </a:t>
            </a:r>
          </a:p>
          <a:p>
            <a:pPr marL="0" indent="0">
              <a:buNone/>
            </a:pPr>
            <a:r>
              <a:rPr lang="pl-PL" dirty="0"/>
              <a:t>- funkcjonalnego ujęcia organów administrujących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2900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Aparat administracyjny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Pojęcie aparatu administracyjnego ma charakter statyczny oraz podmiotowy. </a:t>
            </a:r>
          </a:p>
          <a:p>
            <a:pPr marL="0" indent="0">
              <a:buNone/>
            </a:pPr>
            <a:r>
              <a:rPr lang="pl-PL" dirty="0"/>
              <a:t>Aparatem administracyjnym jest ogółem jednostek organizacyjnych wykonujących funkcję administracji publicznej </a:t>
            </a:r>
          </a:p>
          <a:p>
            <a:pPr marL="0" indent="0">
              <a:buNone/>
            </a:pPr>
            <a:r>
              <a:rPr lang="pl-PL" dirty="0"/>
              <a:t>Pojęcie aparatu administracyjnego jest badane z perspektywy określonej chwili, ponieważ podlega on ciągłemu przeobrażaniu ze względu na zmiany prawa.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5021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Struktura administracyjna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Pojęcie struktury administracyjnej ma charakter podmiotowo-przedmiotowy. </a:t>
            </a:r>
          </a:p>
          <a:p>
            <a:pPr marL="0" indent="0">
              <a:buNone/>
            </a:pPr>
            <a:r>
              <a:rPr lang="pl-PL" dirty="0"/>
              <a:t>Struktura administracyjna obejmuje układ jednostek administracyjnych i wzajemne ich powiązanie organizacyjne zarówno w znaczeniu hierarchicznym, jak i funkcjonalnym.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0448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Funkcjonalne ujęcie organów administrujących 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Funkcjonalne ujęcie odnosi się do układów organizacyjnych: </a:t>
            </a:r>
          </a:p>
          <a:p>
            <a:pPr marL="0" lvl="0" indent="0">
              <a:buNone/>
            </a:pPr>
            <a:r>
              <a:rPr lang="pl-PL" dirty="0"/>
              <a:t>  A. publicznych; </a:t>
            </a:r>
          </a:p>
          <a:p>
            <a:pPr marL="0" lvl="0" indent="0">
              <a:buNone/>
            </a:pPr>
            <a:r>
              <a:rPr lang="pl-PL" dirty="0"/>
              <a:t>  B. niepublicznych. </a:t>
            </a:r>
          </a:p>
          <a:p>
            <a:pPr marL="0" indent="0">
              <a:buNone/>
            </a:pPr>
            <a:r>
              <a:rPr lang="pl-PL" dirty="0"/>
              <a:t>Funkcjonalne ujęcie ma charakter otwarty, niejednorodnym charakterze, o powiązaniach pionowych i poziomych. </a:t>
            </a:r>
          </a:p>
          <a:p>
            <a:pPr marL="0" indent="0">
              <a:buNone/>
            </a:pPr>
            <a:r>
              <a:rPr lang="pl-PL" dirty="0"/>
              <a:t>Podmioty niepubliczne mają zróżnicowany status prawny, a jednocześnie nie mogą być traktowane jako administracja publicznym w sensie rzeczowym.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1559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 względu na włączenie do struktury adm. pub. podmiotów niepublicznych, możliwe jest wyróżnienie podsystemów w ujęciu statyczno-podmiotowym: </a:t>
            </a:r>
          </a:p>
          <a:p>
            <a:pPr marL="0" indent="0">
              <a:buNone/>
            </a:pPr>
            <a:r>
              <a:rPr lang="pl-PL" dirty="0"/>
              <a:t>- administracja rządowa</a:t>
            </a:r>
          </a:p>
          <a:p>
            <a:pPr marL="0" indent="0">
              <a:buNone/>
            </a:pPr>
            <a:r>
              <a:rPr lang="pl-PL" dirty="0"/>
              <a:t>- administracja samorządu terytorialnego</a:t>
            </a:r>
          </a:p>
          <a:p>
            <a:pPr marL="0" indent="0">
              <a:buNone/>
            </a:pPr>
            <a:r>
              <a:rPr lang="pl-PL" dirty="0"/>
              <a:t>- administracja wykonywana przez samorząd innego typu</a:t>
            </a:r>
          </a:p>
          <a:p>
            <a:pPr marL="0" indent="0">
              <a:buNone/>
            </a:pPr>
            <a:r>
              <a:rPr lang="pl-PL" dirty="0"/>
              <a:t>- administracja wykonywana przez organizacje niepubliczne.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6473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Powiązania w ramach struktury organizacyjnej: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powiązania kierownicze</a:t>
            </a:r>
          </a:p>
          <a:p>
            <a:pPr marL="0" indent="0">
              <a:buNone/>
            </a:pPr>
            <a:r>
              <a:rPr lang="pl-PL" dirty="0"/>
              <a:t>- powiązania nadzorcze</a:t>
            </a:r>
          </a:p>
          <a:p>
            <a:pPr marL="0" indent="0">
              <a:buNone/>
            </a:pPr>
            <a:r>
              <a:rPr lang="pl-PL" dirty="0"/>
              <a:t>- powiązania kontrolne </a:t>
            </a:r>
          </a:p>
          <a:p>
            <a:pPr marL="0" indent="0">
              <a:buNone/>
            </a:pPr>
            <a:r>
              <a:rPr lang="pl-PL" dirty="0"/>
              <a:t>- powiązania koordynacyjne</a:t>
            </a:r>
          </a:p>
          <a:p>
            <a:pPr marL="0" indent="0">
              <a:buNone/>
            </a:pPr>
            <a:r>
              <a:rPr lang="pl-PL" dirty="0"/>
              <a:t>- powiązania współdziałania.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5195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POWIĄZANIE KIEROWNICZE</a:t>
            </a:r>
          </a:p>
          <a:p>
            <a:pPr marL="0" indent="0">
              <a:buNone/>
            </a:pPr>
            <a:r>
              <a:rPr lang="pl-PL" dirty="0"/>
              <a:t>- możliwość oddziaływania na podstępowanie organów kierowanych za pomocą środków niezabronionych przez prawo (poleceń służbowych, rozkazów lub wytycznych)</a:t>
            </a:r>
          </a:p>
          <a:p>
            <a:pPr marL="0" indent="0">
              <a:buNone/>
            </a:pPr>
            <a:r>
              <a:rPr lang="pl-PL" dirty="0"/>
              <a:t>- jest ono właściwe hierarchicznemu podporządkowaniu (zależności służbowej i osobowej)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72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POWIĄZANIA NADZORCZE</a:t>
            </a:r>
          </a:p>
          <a:p>
            <a:pPr marL="0" indent="0">
              <a:buNone/>
            </a:pPr>
            <a:r>
              <a:rPr lang="pl-PL" dirty="0"/>
              <a:t>- nadzór obejmuje kontrolę oraz możliwość usunięcia rozbieżności, które zostały wykazane w czasie kontroli</a:t>
            </a:r>
          </a:p>
          <a:p>
            <a:pPr marL="0" indent="0">
              <a:buNone/>
            </a:pPr>
            <a:r>
              <a:rPr lang="pl-PL" dirty="0"/>
              <a:t>- podstawowym kryterium nadzoru jest legalność, choć możliwe są także inne kryteria nadzoru</a:t>
            </a:r>
          </a:p>
          <a:p>
            <a:pPr marL="0" indent="0">
              <a:buNone/>
            </a:pPr>
            <a:r>
              <a:rPr lang="pl-PL" dirty="0"/>
              <a:t>- powiązania nadzorcze mają charakter prawny (powinny być określone przez prawo)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744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46E4F0-055C-4303-95F6-58E6C538D6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STOSUNEK ADMINISTRACYJNOPRAWNY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03E580-948A-4207-9397-4072F15876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4200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POWIĄZANIA KONTROLNE </a:t>
            </a:r>
          </a:p>
          <a:p>
            <a:pPr marL="0" indent="0">
              <a:buNone/>
            </a:pPr>
            <a:r>
              <a:rPr lang="pl-PL" dirty="0"/>
              <a:t>- powiązanie kontrolne jest elementem kierownictwa i nadzoru (w sensie organizacyjnym, nie zawsze w sensie prawnym) </a:t>
            </a:r>
          </a:p>
          <a:p>
            <a:pPr marL="0" indent="0">
              <a:buNone/>
            </a:pPr>
            <a:r>
              <a:rPr lang="pl-PL" dirty="0"/>
              <a:t>- powiązanie kontrolne może występować także jako samodzielne powiązanie organizacyjne (np. w przypadku kontroli wykonywanych przez NIK) </a:t>
            </a:r>
          </a:p>
          <a:p>
            <a:pPr marL="0" indent="0">
              <a:buNone/>
            </a:pPr>
            <a:r>
              <a:rPr lang="pl-PL" dirty="0"/>
              <a:t>- podmiot kontrolujący jest uprawniony do oceny działania podmiotów kontrolowanych, jednakże nie może wpływać na ich działalność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7101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POWIĄZANIE KOORDYNACYJNE </a:t>
            </a:r>
          </a:p>
          <a:p>
            <a:pPr marL="0" indent="0">
              <a:buNone/>
            </a:pPr>
            <a:r>
              <a:rPr lang="pl-PL" dirty="0"/>
              <a:t>- jej celem jest zapewnienie harmonizacji lub ujednolicenia działań różnych podmiotów administracyjnych </a:t>
            </a:r>
          </a:p>
          <a:p>
            <a:pPr marL="0" indent="0">
              <a:buNone/>
            </a:pPr>
            <a:r>
              <a:rPr lang="pl-PL" dirty="0"/>
              <a:t>- powiązanie to odnosi się do podmiotów niepowiązanych organizacyjnie, a także nie podlegające wzajemnie powiązaniu hierarchicznemu</a:t>
            </a:r>
          </a:p>
          <a:p>
            <a:pPr marL="0" indent="0">
              <a:buNone/>
            </a:pPr>
            <a:r>
              <a:rPr lang="pl-PL" dirty="0"/>
              <a:t>- koordynacja może występować w ramach powiązań kierownictwa i nadzoru (w przypadku koordynacji działań pomiędzy podmiotami równorzędnymi w ramach struktury administracyjnej) </a:t>
            </a:r>
          </a:p>
          <a:p>
            <a:pPr marL="0" indent="0">
              <a:buNone/>
            </a:pPr>
            <a:r>
              <a:rPr lang="pl-PL" dirty="0"/>
              <a:t>- powiązanie koordynacyjne może także występować jako samodzielne powiązanie organizacyjne, w tym przypadku oddziaływanie ma charakter pośredni</a:t>
            </a:r>
          </a:p>
          <a:p>
            <a:pPr marL="0" indent="0">
              <a:buNone/>
            </a:pPr>
            <a:r>
              <a:rPr lang="pl-PL" dirty="0"/>
              <a:t>- koordynacja ma z zasady </a:t>
            </a:r>
            <a:r>
              <a:rPr lang="pl-PL" dirty="0" err="1"/>
              <a:t>niewładczy</a:t>
            </a:r>
            <a:r>
              <a:rPr lang="pl-PL" dirty="0"/>
              <a:t> charakter, z wyjątkiem sytuacji nadzwyczajnych</a:t>
            </a:r>
          </a:p>
          <a:p>
            <a:pPr marL="0" indent="0">
              <a:buNone/>
            </a:pPr>
            <a:r>
              <a:rPr lang="pl-PL" dirty="0"/>
              <a:t>- przepisy prawa w sposób ograniczony regulują powiązanie koordynacyjne – działania te mają często postać działań faktycznych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663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POWIĄZANIE WSPÓŁDZIAŁANIA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współdziałanie obejmuje więzi pomiędzy podmiotami niepowiązanymi organizacyjnie</a:t>
            </a:r>
          </a:p>
          <a:p>
            <a:pPr marL="0" indent="0">
              <a:buNone/>
            </a:pPr>
            <a:r>
              <a:rPr lang="pl-PL" dirty="0"/>
              <a:t>- w ramach współdziałania mieści się pojęcie kooperacji</a:t>
            </a:r>
          </a:p>
          <a:p>
            <a:pPr marL="0" indent="0">
              <a:buNone/>
            </a:pPr>
            <a:r>
              <a:rPr lang="pl-PL" dirty="0"/>
              <a:t>- współdziałanie może mieć miejsce także w relacji z podmiotami niepublicznymi</a:t>
            </a:r>
          </a:p>
          <a:p>
            <a:pPr marL="0" indent="0">
              <a:buNone/>
            </a:pPr>
            <a:r>
              <a:rPr lang="pl-PL" dirty="0"/>
              <a:t>- potrzeba współdziałania jest skutkiem rozproszenia zadań publicznych </a:t>
            </a:r>
          </a:p>
          <a:p>
            <a:pPr marL="0" indent="0">
              <a:buNone/>
            </a:pPr>
            <a:r>
              <a:rPr lang="pl-PL" dirty="0"/>
              <a:t>- przepisy prawa często nie regulują samego współdziałania, lecz jego efekt w postaci np. porozumienia administracyjnego lub nawet umowy cywilnoprawnej. </a:t>
            </a:r>
          </a:p>
          <a:p>
            <a:pPr marL="0" indent="0">
              <a:buNone/>
            </a:pPr>
            <a:r>
              <a:rPr lang="pl-PL" dirty="0"/>
              <a:t>- podstawa prawna współdziałania może zostać określona także w przepisach prawa materialnego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499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A3C8-2AA2-4379-B34E-5D6A502E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STRUKTURA ORGANIZACYJNOPRAWNA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F61AC-B81F-4CB0-B96C-A62E5179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INNY PODZIAŁ POWIĄZAŃ POMIĘDZY PODMIOTAMI ADMINISTRACUJĄCYMI </a:t>
            </a:r>
          </a:p>
          <a:p>
            <a:pPr marL="0" indent="0">
              <a:buNone/>
            </a:pPr>
            <a:r>
              <a:rPr lang="pl-PL" dirty="0"/>
              <a:t>A. więzi prawne organizacyjne – obejmujące podporządkowanie służbowe oraz osobowe </a:t>
            </a:r>
          </a:p>
          <a:p>
            <a:pPr marL="0" indent="0">
              <a:buNone/>
            </a:pPr>
            <a:r>
              <a:rPr lang="pl-PL" dirty="0"/>
              <a:t>B. więzi prawne </a:t>
            </a:r>
            <a:r>
              <a:rPr lang="pl-PL" dirty="0" err="1"/>
              <a:t>pozaorganizacyjne</a:t>
            </a:r>
            <a:r>
              <a:rPr lang="pl-PL" dirty="0"/>
              <a:t> – więzi, które nie są związane z podporządkowaniem, lecz są nakierowane na realizację dobra wspólnego (np. uczestnictwo w ciałach konsultacyjnych)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4585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B2FF8C-DC72-4A3D-BE96-FF873EBD34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SYSTEM ADMINISTARCJI PUBLICZNEJ W ZNACZENIU FUNKCJONALNYM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DA5B135-32F3-4BDF-84FC-BF596BC4C1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835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3FB70-DF75-4E46-B265-A68A3C78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SYSTEM ADMINISTARCJI PUBLICZNEJ </a:t>
            </a:r>
            <a:br>
              <a:rPr lang="pl-PL" b="1" dirty="0"/>
            </a:br>
            <a:r>
              <a:rPr lang="pl-PL" b="1" dirty="0"/>
              <a:t>W ZNACZENIU FUNKCJONALNYM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63FA35-7FFB-41C4-A1BE-1411B4800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Modele systemu administracji publicznej w znaczeniu funkcjonalnym na poziomie lokalnym: </a:t>
            </a:r>
          </a:p>
          <a:p>
            <a:pPr marL="0" indent="0">
              <a:buNone/>
            </a:pPr>
            <a:r>
              <a:rPr lang="pl-PL" dirty="0"/>
              <a:t>- model monistyczny – jednolita władza państwowa ani władza samorządowa (gmina)</a:t>
            </a:r>
          </a:p>
          <a:p>
            <a:pPr marL="0" indent="0">
              <a:buNone/>
            </a:pPr>
            <a:r>
              <a:rPr lang="pl-PL" dirty="0"/>
              <a:t>- model dualistyczny – jednoczesne istnienie władzy państwowej oraz władzy samorządowej (powiat, województwo)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062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3FB70-DF75-4E46-B265-A68A3C78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SYSTEM ADMINISTARCJI PUBLICZNEJ </a:t>
            </a:r>
            <a:br>
              <a:rPr lang="pl-PL" b="1" dirty="0"/>
            </a:br>
            <a:r>
              <a:rPr lang="pl-PL" b="1" dirty="0"/>
              <a:t>W ZNACZENIU FUNKCJONALNYM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63FA35-7FFB-41C4-A1BE-1411B4800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Model dualistyczny obejmuje dwa ujęcia: </a:t>
            </a:r>
          </a:p>
          <a:p>
            <a:pPr marL="0" indent="0">
              <a:buNone/>
            </a:pPr>
            <a:r>
              <a:rPr lang="pl-PL" dirty="0"/>
              <a:t>- instytucjonalne powiązanie administracji rządowej i samorządowej (model ten obowiązywał w II RP) </a:t>
            </a:r>
          </a:p>
          <a:p>
            <a:pPr marL="0" indent="0">
              <a:buNone/>
            </a:pPr>
            <a:r>
              <a:rPr lang="pl-PL" dirty="0"/>
              <a:t>- dualizm organizacyjny – odrębnie funkcjonuje administracja rządowa i samorządowa (model ten obowiązuje aktualnie w województwie i powiecie)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5518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3FB70-DF75-4E46-B265-A68A3C78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SYSTEM ADMINISTARCJI PUBLICZNEJ </a:t>
            </a:r>
            <a:br>
              <a:rPr lang="pl-PL" b="1" dirty="0"/>
            </a:br>
            <a:r>
              <a:rPr lang="pl-PL" b="1" dirty="0"/>
              <a:t>W ZNACZENIU FUNKCJONALNYM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63FA35-7FFB-41C4-A1BE-1411B4800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Podstawą prawną modelu dualistycznego są przepisy Konstytucji RP oraz przepisy ustawowe</a:t>
            </a:r>
          </a:p>
          <a:p>
            <a:pPr marL="0" indent="0">
              <a:buNone/>
            </a:pPr>
            <a:r>
              <a:rPr lang="pl-PL" dirty="0"/>
              <a:t>Model dualizmu opiera się na ujęciu zdecentralizowanym, w tym nadzorze weryfikacyjnym. </a:t>
            </a:r>
          </a:p>
          <a:p>
            <a:pPr marL="0" indent="0">
              <a:buNone/>
            </a:pPr>
            <a:r>
              <a:rPr lang="pl-PL" dirty="0"/>
              <a:t>Założenie dualistyczne odnosi się także do realizowanych zadań publicznych, co ma miejsce np. zadaniach realizowanych przez starostę (zadania powiatu oraz zadania rządowe)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5401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E2D0B7-6CD5-4BAF-A1CD-CF1160E8F4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pl-PL" b="1" dirty="0"/>
              <a:t>Podmioty </a:t>
            </a:r>
            <a:br>
              <a:rPr lang="pl-PL" b="1" dirty="0"/>
            </a:br>
            <a:r>
              <a:rPr lang="pl-PL" b="1" dirty="0"/>
              <a:t>administracji publicznej 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C6CBBA-F698-47A8-95D0-D8D5F976B0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636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1885A-9825-4B66-9BB7-3EC99C01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Podmioty administracji publicznej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E22B94-AE0A-4CCC-A549-3FB3620A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Podstawowym podział podmiotów administracji publicznej: </a:t>
            </a:r>
          </a:p>
          <a:p>
            <a:pPr>
              <a:buFontTx/>
              <a:buChar char="-"/>
            </a:pPr>
            <a:r>
              <a:rPr lang="pl-PL" dirty="0"/>
              <a:t>Organy administracji rządowej </a:t>
            </a:r>
          </a:p>
          <a:p>
            <a:pPr>
              <a:buFontTx/>
              <a:buChar char="-"/>
            </a:pPr>
            <a:r>
              <a:rPr lang="pl-PL" dirty="0"/>
              <a:t>Organy administracji samorządowej </a:t>
            </a:r>
          </a:p>
        </p:txBody>
      </p:sp>
    </p:spTree>
    <p:extLst>
      <p:ext uri="{BB962C8B-B14F-4D97-AF65-F5344CB8AC3E}">
        <p14:creationId xmlns:p14="http://schemas.microsoft.com/office/powerpoint/2010/main" val="156979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9F38E-E73A-402B-9C71-6AF13A41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ADMINISTRACYJNOPRAWNY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93D76-F33D-402F-8790-BA09F3E4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Pojęcie stosunku prawnego: </a:t>
            </a:r>
          </a:p>
          <a:p>
            <a:pPr marL="514350" indent="-514350">
              <a:buAutoNum type="arabicPeriod"/>
            </a:pPr>
            <a:r>
              <a:rPr lang="pl-PL" dirty="0"/>
              <a:t>Ma miejsce między dwoma podmiotami prawa; </a:t>
            </a:r>
          </a:p>
          <a:p>
            <a:pPr marL="514350" indent="-514350">
              <a:buAutoNum type="arabicPeriod"/>
            </a:pPr>
            <a:r>
              <a:rPr lang="pl-PL" dirty="0"/>
              <a:t>Jest relacją między tymi podmiotami, która jest określona przez prawo (norma prawna dotyczy tych podmiotów); </a:t>
            </a:r>
          </a:p>
          <a:p>
            <a:pPr marL="514350" indent="-514350">
              <a:buAutoNum type="arabicPeriod"/>
            </a:pPr>
            <a:r>
              <a:rPr lang="pl-PL" dirty="0"/>
              <a:t>Przedmiotem obowiązku jednego podmiotu jest zachowanie się wobec drugiego podmiotu.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6101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1885A-9825-4B66-9BB7-3EC99C01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Podmioty administracji publicznej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E22B94-AE0A-4CCC-A549-3FB3620A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Organy administracji rządowej: </a:t>
            </a:r>
          </a:p>
          <a:p>
            <a:pPr>
              <a:buFontTx/>
              <a:buChar char="-"/>
            </a:pPr>
            <a:r>
              <a:rPr lang="pl-PL" dirty="0"/>
              <a:t>Naczelne organy administracji rządowej </a:t>
            </a:r>
          </a:p>
          <a:p>
            <a:pPr>
              <a:buFontTx/>
              <a:buChar char="-"/>
            </a:pPr>
            <a:r>
              <a:rPr lang="pl-PL" dirty="0"/>
              <a:t>Centralne organy administracji rządowej</a:t>
            </a:r>
          </a:p>
          <a:p>
            <a:pPr>
              <a:buFontTx/>
              <a:buChar char="-"/>
            </a:pPr>
            <a:r>
              <a:rPr lang="pl-PL" dirty="0"/>
              <a:t>Terenowe organy administracji rządowej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43167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1885A-9825-4B66-9BB7-3EC99C01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Podmioty administracji publicznej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E22B94-AE0A-4CCC-A549-3FB3620A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Podmioty administracji samorządowej: </a:t>
            </a:r>
          </a:p>
          <a:p>
            <a:pPr>
              <a:buFontTx/>
              <a:buChar char="-"/>
            </a:pPr>
            <a:r>
              <a:rPr lang="pl-PL" dirty="0"/>
              <a:t>jednostki samorządu terytorialnego; </a:t>
            </a:r>
          </a:p>
          <a:p>
            <a:pPr>
              <a:buFontTx/>
              <a:buChar char="-"/>
            </a:pPr>
            <a:r>
              <a:rPr lang="pl-PL" dirty="0"/>
              <a:t>związki jednostek samorządu terytorialnego. 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Organy administracji samorządowej: </a:t>
            </a:r>
          </a:p>
          <a:p>
            <a:pPr>
              <a:buFontTx/>
              <a:buChar char="-"/>
            </a:pPr>
            <a:r>
              <a:rPr lang="pl-PL" dirty="0"/>
              <a:t>Organy stanowiące i kontrolne (w znaczeniu </a:t>
            </a:r>
            <a:r>
              <a:rPr lang="pl-PL" dirty="0" err="1"/>
              <a:t>ustrojowoprawnym</a:t>
            </a:r>
            <a:r>
              <a:rPr lang="pl-PL" dirty="0"/>
              <a:t> i materialnoprawnym) </a:t>
            </a:r>
          </a:p>
          <a:p>
            <a:pPr>
              <a:buFontTx/>
              <a:buChar char="-"/>
            </a:pPr>
            <a:r>
              <a:rPr lang="pl-PL" dirty="0"/>
              <a:t>Organy wykonawcze (w znaczeniu </a:t>
            </a:r>
            <a:r>
              <a:rPr lang="pl-PL" dirty="0" err="1"/>
              <a:t>ustrojowoprawnym</a:t>
            </a:r>
            <a:r>
              <a:rPr lang="pl-PL" dirty="0"/>
              <a:t> i materialnoprawnym) </a:t>
            </a:r>
          </a:p>
          <a:p>
            <a:pPr>
              <a:buFontTx/>
              <a:buChar char="-"/>
            </a:pPr>
            <a:r>
              <a:rPr lang="pl-PL" dirty="0"/>
              <a:t>Organy administracji publicznej w znaczeniu materialnoprawnym </a:t>
            </a:r>
          </a:p>
        </p:txBody>
      </p:sp>
    </p:spTree>
    <p:extLst>
      <p:ext uri="{BB962C8B-B14F-4D97-AF65-F5344CB8AC3E}">
        <p14:creationId xmlns:p14="http://schemas.microsoft.com/office/powerpoint/2010/main" val="4191766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1885A-9825-4B66-9BB7-3EC99C01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Podmioty administracji publicznej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E22B94-AE0A-4CCC-A549-3FB3620A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Pozostałe podmioty administracji publicznej</a:t>
            </a:r>
          </a:p>
          <a:p>
            <a:pPr>
              <a:buFontTx/>
              <a:buChar char="-"/>
            </a:pPr>
            <a:r>
              <a:rPr lang="pl-PL" dirty="0"/>
              <a:t>Agencje rządowe </a:t>
            </a:r>
          </a:p>
          <a:p>
            <a:pPr>
              <a:buFontTx/>
              <a:buChar char="-"/>
            </a:pPr>
            <a:r>
              <a:rPr lang="pl-PL" dirty="0"/>
              <a:t>Organy regulacyjne </a:t>
            </a:r>
          </a:p>
          <a:p>
            <a:pPr>
              <a:buFontTx/>
              <a:buChar char="-"/>
            </a:pPr>
            <a:r>
              <a:rPr lang="pl-PL" dirty="0"/>
              <a:t>Zakłady publiczne </a:t>
            </a:r>
          </a:p>
        </p:txBody>
      </p:sp>
    </p:spTree>
    <p:extLst>
      <p:ext uri="{BB962C8B-B14F-4D97-AF65-F5344CB8AC3E}">
        <p14:creationId xmlns:p14="http://schemas.microsoft.com/office/powerpoint/2010/main" val="2715655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41885A-9825-4B66-9BB7-3EC99C01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Podmioty administracji publicznej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E22B94-AE0A-4CCC-A549-3FB3620A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Podmioty administracji unijnej </a:t>
            </a:r>
          </a:p>
          <a:p>
            <a:pPr>
              <a:buFontTx/>
              <a:buChar char="-"/>
            </a:pPr>
            <a:r>
              <a:rPr lang="pl-PL" dirty="0"/>
              <a:t>organ administracji własnej Unii Europejskiej (np. Komisja Europejska)</a:t>
            </a:r>
          </a:p>
          <a:p>
            <a:pPr>
              <a:buFontTx/>
              <a:buChar char="-"/>
            </a:pPr>
            <a:r>
              <a:rPr lang="pl-PL" dirty="0"/>
              <a:t>europejska agencja regulacyjna (wykonuje zadania publiczne delegowane przez Komisję w celu zwiększenia efektywności egzekutywy, w tym wykonywanie zadań regulacyjnych takich jak wydawanie decyzje o charakterze indywidulanym i konkretnym, np. decyzje w </a:t>
            </a:r>
            <a:r>
              <a:rPr lang="pl-PL" dirty="0" err="1"/>
              <a:t>spr</a:t>
            </a:r>
            <a:r>
              <a:rPr lang="pl-PL" dirty="0"/>
              <a:t>. certyfikatów) </a:t>
            </a:r>
          </a:p>
          <a:p>
            <a:pPr>
              <a:buFontTx/>
              <a:buChar char="-"/>
            </a:pPr>
            <a:r>
              <a:rPr lang="pl-PL" dirty="0"/>
              <a:t>europejska agencja wykonawcza (wykonuje zadania publiczne delegowane przez Komisję w celu zwiększenia efektywności egzekutywy, w tym zadań związanych z zarządzeniem programami unijnymi)</a:t>
            </a:r>
          </a:p>
          <a:p>
            <a:pPr>
              <a:buFontTx/>
              <a:buChar char="-"/>
            </a:pPr>
            <a:r>
              <a:rPr lang="pl-PL" dirty="0"/>
              <a:t>krajowe organy administracji unijnej (organy administracji publicznej Państwa Członkowskiego wykonujące zadania określone w prawie unijnym)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72604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63C3C4-8A98-4175-9BB3-A04BF28EC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52C889-A848-4ABA-B467-35B1B20A8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Literatura </a:t>
            </a:r>
          </a:p>
          <a:p>
            <a:pPr marL="0" indent="0">
              <a:buNone/>
            </a:pPr>
            <a:r>
              <a:rPr lang="pl-PL" dirty="0"/>
              <a:t>R. Hauser, Z. Niewiadomski, A. Wróbel (red.), </a:t>
            </a:r>
            <a:r>
              <a:rPr lang="pl-PL" i="1" dirty="0"/>
              <a:t>System prawa administracyjnego, Tom 6, Podmioty administrujące</a:t>
            </a:r>
            <a:r>
              <a:rPr lang="pl-PL" dirty="0"/>
              <a:t>, Warszawa 2021</a:t>
            </a:r>
          </a:p>
          <a:p>
            <a:pPr marL="0" indent="0">
              <a:buNone/>
            </a:pPr>
            <a:r>
              <a:rPr lang="pl-PL" dirty="0"/>
              <a:t>J. Blicharz, P. Lisowski (red.), </a:t>
            </a:r>
            <a:r>
              <a:rPr lang="pl-PL" i="1" dirty="0"/>
              <a:t>Prawo administracyjne. Zagadnienia ogólne i ustrojowe</a:t>
            </a:r>
            <a:r>
              <a:rPr lang="pl-PL" dirty="0"/>
              <a:t>, Warszawa 2022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335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9F38E-E73A-402B-9C71-6AF13A41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ADMINISTRACYJNOPRAWNY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93D76-F33D-402F-8790-BA09F3E4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200" dirty="0"/>
              <a:t>Stosunek administracyjnoprawny jest rodzajem stosunku prawnego. </a:t>
            </a:r>
          </a:p>
          <a:p>
            <a:pPr marL="0" indent="0">
              <a:buNone/>
            </a:pPr>
            <a:r>
              <a:rPr lang="pl-PL" sz="3200" dirty="0"/>
              <a:t>Jest to stosunek określany przez normy prawa administracyjnego.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094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9F38E-E73A-402B-9C71-6AF13A41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ADMINISTRACYJNOPRAWNY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93D76-F33D-402F-8790-BA09F3E4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Cechy stosunku administracyjnoprawnego: </a:t>
            </a:r>
          </a:p>
          <a:p>
            <a:pPr marL="514350" indent="-514350">
              <a:buAutoNum type="arabicPeriod"/>
            </a:pPr>
            <a:r>
              <a:rPr lang="pl-PL" dirty="0"/>
              <a:t>Jednym z podmiotów jest zawsze organ (zdolność administracyjnoprawna organu jako podmiotu wyniki z norm ustrojowych); </a:t>
            </a:r>
          </a:p>
          <a:p>
            <a:pPr marL="514350" indent="-514350">
              <a:buAutoNum type="arabicPeriod"/>
            </a:pPr>
            <a:r>
              <a:rPr lang="pl-PL" dirty="0"/>
              <a:t>Drugim podmiotem może być podmiot zewnętrzny wobec administracji lub inny podmiot administracyjny (np. inny organ);</a:t>
            </a:r>
          </a:p>
          <a:p>
            <a:pPr marL="514350" indent="-514350">
              <a:buAutoNum type="arabicPeriod"/>
            </a:pPr>
            <a:r>
              <a:rPr lang="pl-PL" dirty="0"/>
              <a:t>Organ rozstrzyga o treści tego stosunku administracyjno-prawnego.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207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9F38E-E73A-402B-9C71-6AF13A41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ADMINISTRACYJNOPRAWNY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93D76-F33D-402F-8790-BA09F3E4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000" dirty="0"/>
              <a:t>Ad. 3 Stosunek administracyjnoprawny ma z zasady charakter jednostronny, to znaczy organ administracji publicznej w sposób jednostronny i władczy samodzielnie rozstrzyga o treści tego stosunku.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310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9F38E-E73A-402B-9C71-6AF13A41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ADMINISTRACYJNOPRAWNY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93D76-F33D-402F-8790-BA09F3E4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r>
              <a:rPr lang="pl-PL" sz="3600" dirty="0"/>
              <a:t>Przedmiotem tego stosunku są prawa i obowiązki podmiotu – wynikają one – pośrednio lub bezpośrednio z norm prawa materialnego.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339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6EC5A-A41D-4543-AD5A-A695742AD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STOSUNEK </a:t>
            </a:r>
            <a:br>
              <a:rPr lang="pl-PL" b="1" dirty="0"/>
            </a:br>
            <a:r>
              <a:rPr lang="pl-PL" b="1" dirty="0"/>
              <a:t>USTROJOWO-PRAWNY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454B793-1287-4358-B9A9-C079F22209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395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F6B85B-17EF-4F7F-8F97-5E5BE3FB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STOSUNEK USTROJOWO-PRAWNY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8C794-14CC-4447-8821-3BDABE933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Stosunek </a:t>
            </a:r>
            <a:r>
              <a:rPr lang="pl-PL" dirty="0" err="1"/>
              <a:t>ustrojowoprawny</a:t>
            </a:r>
            <a:r>
              <a:rPr lang="pl-PL" dirty="0"/>
              <a:t> ma miejsce w ramach administracji publicznej z zasady w obrębie dwóch podsystemów: </a:t>
            </a:r>
          </a:p>
          <a:p>
            <a:pPr marL="0" indent="0">
              <a:buNone/>
            </a:pPr>
            <a:r>
              <a:rPr lang="pl-PL" dirty="0"/>
              <a:t>- administracji rządowej </a:t>
            </a:r>
          </a:p>
          <a:p>
            <a:pPr marL="0" indent="0">
              <a:buNone/>
            </a:pPr>
            <a:r>
              <a:rPr lang="pl-PL" dirty="0"/>
              <a:t>- administracji samorządowej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Podstawą stosunku ustrojowo-prawnego są przepisy prawa administracyjnego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109374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1274</Words>
  <Application>Microsoft Office PowerPoint</Application>
  <PresentationFormat>Panoramiczny</PresentationFormat>
  <Paragraphs>158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Motyw pakietu Office</vt:lpstr>
      <vt:lpstr>ZAGADNIENIA WPROWADZAJĄCE STOSUNKI USTROJOWO-PRAWNE </vt:lpstr>
      <vt:lpstr>STOSUNEK ADMINISTRACYJNOPRAWNY </vt:lpstr>
      <vt:lpstr>STOSUNEK ADMINISTRACYJNOPRAWNY</vt:lpstr>
      <vt:lpstr>STOSUNEK ADMINISTRACYJNOPRAWNY</vt:lpstr>
      <vt:lpstr>STOSUNEK ADMINISTRACYJNOPRAWNY</vt:lpstr>
      <vt:lpstr>STOSUNEK ADMINISTRACYJNOPRAWNY</vt:lpstr>
      <vt:lpstr>STOSUNEK ADMINISTRACYJNOPRAWNY</vt:lpstr>
      <vt:lpstr>STOSUNEK  USTROJOWO-PRAWNY </vt:lpstr>
      <vt:lpstr>STOSUNEK USTROJOWO-PRAWNY </vt:lpstr>
      <vt:lpstr>STOSUNEK USTROJOWO-PRAWNY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STRUKTURA ORGANIZACYJNOPRAWNA </vt:lpstr>
      <vt:lpstr>SYSTEM ADMINISTARCJI PUBLICZNEJ W ZNACZENIU FUNKCJONALNYM</vt:lpstr>
      <vt:lpstr>SYSTEM ADMINISTARCJI PUBLICZNEJ  W ZNACZENIU FUNKCJONALNYM</vt:lpstr>
      <vt:lpstr>SYSTEM ADMINISTARCJI PUBLICZNEJ  W ZNACZENIU FUNKCJONALNYM</vt:lpstr>
      <vt:lpstr>SYSTEM ADMINISTARCJI PUBLICZNEJ  W ZNACZENIU FUNKCJONALNYM</vt:lpstr>
      <vt:lpstr>Podmioty  administracji publicznej  </vt:lpstr>
      <vt:lpstr>Podmioty administracji publicznej </vt:lpstr>
      <vt:lpstr>Podmioty administracji publicznej </vt:lpstr>
      <vt:lpstr>Podmioty administracji publicznej </vt:lpstr>
      <vt:lpstr>Podmioty administracji publicznej </vt:lpstr>
      <vt:lpstr>Podmioty administracji publicznej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ORGANIZACYJNOPRAWNA </dc:title>
  <dc:creator>Maciej Błażewski</dc:creator>
  <cp:lastModifiedBy>Maciej Błażewski</cp:lastModifiedBy>
  <cp:revision>6</cp:revision>
  <dcterms:created xsi:type="dcterms:W3CDTF">2023-02-16T13:19:22Z</dcterms:created>
  <dcterms:modified xsi:type="dcterms:W3CDTF">2023-02-17T13:17:46Z</dcterms:modified>
</cp:coreProperties>
</file>