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59" r:id="rId6"/>
    <p:sldId id="260"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Styl jasny 3 — Ak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3296810-A885-4BE3-A3E7-6D5BEEA58F35}" styleName="Styl pośredni 2 — Ak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Styl ciemny 1 — Ak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6" d="100"/>
          <a:sy n="56" d="100"/>
        </p:scale>
        <p:origin x="1508" y="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733A67D5-2147-436D-A6AB-6A749471FCF5}" type="datetimeFigureOut">
              <a:rPr lang="pl-PL" smtClean="0"/>
              <a:t>05.10.2023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733A67D5-2147-436D-A6AB-6A749471FCF5}" type="datetimeFigureOut">
              <a:rPr lang="pl-PL" smtClean="0"/>
              <a:t>05.10.2023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733A67D5-2147-436D-A6AB-6A749471FCF5}" type="datetimeFigureOut">
              <a:rPr lang="pl-PL" smtClean="0"/>
              <a:t>05.10.2023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733A67D5-2147-436D-A6AB-6A749471FCF5}" type="datetimeFigureOut">
              <a:rPr lang="pl-PL" smtClean="0"/>
              <a:t>05.10.2023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733A67D5-2147-436D-A6AB-6A749471FCF5}" type="datetimeFigureOut">
              <a:rPr lang="pl-PL" smtClean="0"/>
              <a:t>05.10.2023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733A67D5-2147-436D-A6AB-6A749471FCF5}" type="datetimeFigureOut">
              <a:rPr lang="pl-PL" smtClean="0"/>
              <a:t>05.10.2023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733A67D5-2147-436D-A6AB-6A749471FCF5}" type="datetimeFigureOut">
              <a:rPr lang="pl-PL" smtClean="0"/>
              <a:t>05.10.2023</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733A67D5-2147-436D-A6AB-6A749471FCF5}" type="datetimeFigureOut">
              <a:rPr lang="pl-PL" smtClean="0"/>
              <a:t>05.10.2023</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733A67D5-2147-436D-A6AB-6A749471FCF5}" type="datetimeFigureOut">
              <a:rPr lang="pl-PL" smtClean="0"/>
              <a:t>05.10.2023</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733A67D5-2147-436D-A6AB-6A749471FCF5}" type="datetimeFigureOut">
              <a:rPr lang="pl-PL" smtClean="0"/>
              <a:t>05.10.2023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733A67D5-2147-436D-A6AB-6A749471FCF5}" type="datetimeFigureOut">
              <a:rPr lang="pl-PL" smtClean="0"/>
              <a:t>05.10.2023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65000"/>
            <a:alpha val="50000"/>
          </a:schemeClr>
        </a:soli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3A67D5-2147-436D-A6AB-6A749471FCF5}" type="datetimeFigureOut">
              <a:rPr lang="pl-PL" smtClean="0"/>
              <a:t>05.10.2023</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A5FE41-7AD7-4750-B615-822E61FC038C}"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a:t>Prawo karne materialne</a:t>
            </a:r>
            <a:br>
              <a:rPr lang="pl-PL" dirty="0"/>
            </a:br>
            <a:r>
              <a:rPr lang="pl-PL" sz="3600" dirty="0"/>
              <a:t>Zagadnienia ogólne</a:t>
            </a:r>
            <a:endParaRPr lang="pl-PL" dirty="0"/>
          </a:p>
        </p:txBody>
      </p:sp>
      <p:sp>
        <p:nvSpPr>
          <p:cNvPr id="3" name="Podtytuł 2"/>
          <p:cNvSpPr>
            <a:spLocks noGrp="1"/>
          </p:cNvSpPr>
          <p:nvPr>
            <p:ph type="subTitle" idx="1"/>
          </p:nvPr>
        </p:nvSpPr>
        <p:spPr/>
        <p:txBody>
          <a:bodyPr>
            <a:normAutofit/>
          </a:bodyPr>
          <a:lstStyle/>
          <a:p>
            <a:r>
              <a:rPr lang="pl-PL" sz="2800" dirty="0">
                <a:solidFill>
                  <a:schemeClr val="tx1"/>
                </a:solidFill>
              </a:rPr>
              <a:t>dr Alicja Limburska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a:t>Czas popełnienia czynu</a:t>
            </a:r>
          </a:p>
        </p:txBody>
      </p:sp>
      <p:sp>
        <p:nvSpPr>
          <p:cNvPr id="3" name="pole tekstowe 2"/>
          <p:cNvSpPr txBox="1"/>
          <p:nvPr/>
        </p:nvSpPr>
        <p:spPr>
          <a:xfrm>
            <a:off x="539552" y="1412776"/>
            <a:ext cx="7920880" cy="5432256"/>
          </a:xfrm>
          <a:prstGeom prst="rect">
            <a:avLst/>
          </a:prstGeom>
          <a:noFill/>
        </p:spPr>
        <p:txBody>
          <a:bodyPr wrap="square" rtlCol="0">
            <a:spAutoFit/>
          </a:bodyPr>
          <a:lstStyle/>
          <a:p>
            <a:r>
              <a:rPr lang="pl-PL" b="1" dirty="0"/>
              <a:t>Czyn popełniony jest w czasie, w którym sprawca działał lub zaniechał działania, do które go był obowiązany </a:t>
            </a:r>
            <a:r>
              <a:rPr lang="pl-PL" dirty="0">
                <a:sym typeface="Wingdings" pitchFamily="2" charset="2"/>
              </a:rPr>
              <a:t> przesądza moment, w którym „działo się” zachowanie sprawcy, a nie wtedy, gdy wystąpił jego skutek</a:t>
            </a:r>
          </a:p>
          <a:p>
            <a:endParaRPr lang="pl-PL" dirty="0">
              <a:sym typeface="Wingdings" pitchFamily="2" charset="2"/>
            </a:endParaRPr>
          </a:p>
          <a:p>
            <a:r>
              <a:rPr lang="pl-PL" dirty="0">
                <a:sym typeface="Wingdings" pitchFamily="2" charset="2"/>
              </a:rPr>
              <a:t>Skutek może być czasowo oddalony od zachowania! To nie wpływa na czas popełnienia czynu tylko </a:t>
            </a:r>
            <a:r>
              <a:rPr lang="pl-PL" u="sng" dirty="0">
                <a:sym typeface="Wingdings" pitchFamily="2" charset="2"/>
              </a:rPr>
              <a:t>na czas dokonania czynu</a:t>
            </a:r>
            <a:r>
              <a:rPr lang="pl-PL" dirty="0">
                <a:sym typeface="Wingdings" pitchFamily="2" charset="2"/>
              </a:rPr>
              <a:t>! Rozróżnienie czasu popełnienia i dokonania czynu ma znaczenie przy liczeniu terminu przedawnienia (zob. art. 101 k.k.).</a:t>
            </a:r>
          </a:p>
          <a:p>
            <a:endParaRPr lang="pl-PL" dirty="0">
              <a:sym typeface="Wingdings" pitchFamily="2" charset="2"/>
            </a:endParaRPr>
          </a:p>
          <a:p>
            <a:r>
              <a:rPr lang="pl-PL" dirty="0">
                <a:sym typeface="Wingdings" pitchFamily="2" charset="2"/>
              </a:rPr>
              <a:t>Przy zaniechaniu:</a:t>
            </a:r>
          </a:p>
          <a:p>
            <a:pPr marL="342900" indent="-342900">
              <a:buFont typeface="+mj-lt"/>
              <a:buAutoNum type="alphaLcPeriod"/>
            </a:pPr>
            <a:r>
              <a:rPr lang="pl-PL" dirty="0">
                <a:sym typeface="Wingdings" pitchFamily="2" charset="2"/>
              </a:rPr>
              <a:t>początkowy moment sytuacji, w której zobowiązany nie może już wykonać ciążącego na nim obowiązku (ze względów faktycznych lub formalnych)</a:t>
            </a:r>
          </a:p>
          <a:p>
            <a:pPr>
              <a:spcBef>
                <a:spcPts val="600"/>
              </a:spcBef>
            </a:pPr>
            <a:r>
              <a:rPr lang="pl-PL" dirty="0">
                <a:sym typeface="Wingdings" pitchFamily="2" charset="2"/>
              </a:rPr>
              <a:t>Przy czynie ciągłym:</a:t>
            </a:r>
          </a:p>
          <a:p>
            <a:pPr marL="342900" indent="-342900">
              <a:buFont typeface="+mj-lt"/>
              <a:buAutoNum type="alphaLcPeriod"/>
            </a:pPr>
            <a:r>
              <a:rPr lang="pl-PL" dirty="0">
                <a:sym typeface="Wingdings" pitchFamily="2" charset="2"/>
              </a:rPr>
              <a:t>ostatnie zachowanie polega na działaniu – moment zakończenia ostatniego działania</a:t>
            </a:r>
          </a:p>
          <a:p>
            <a:pPr marL="342900" indent="-342900">
              <a:buFont typeface="+mj-lt"/>
              <a:buAutoNum type="alphaLcPeriod"/>
            </a:pPr>
            <a:r>
              <a:rPr lang="pl-PL" dirty="0">
                <a:sym typeface="Wingdings" pitchFamily="2" charset="2"/>
              </a:rPr>
              <a:t>ostatnie zachowanie polega na zaniechaniu - </a:t>
            </a:r>
            <a:r>
              <a:rPr lang="pl-PL" dirty="0"/>
              <a:t>pierwszy moment, w którym sprawca nie miał już możliwości wypełnienia ciążącego na nim obowiązku</a:t>
            </a:r>
            <a:endParaRPr lang="pl-PL" dirty="0">
              <a:sym typeface="Wingdings" pitchFamily="2" charset="2"/>
            </a:endParaRPr>
          </a:p>
          <a:p>
            <a:endParaRPr lang="pl-PL" dirty="0">
              <a:sym typeface="Wingdings" pitchFamily="2" charset="2"/>
            </a:endParaRPr>
          </a:p>
          <a:p>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a:t>Miejsce popełnienia czynu</a:t>
            </a:r>
          </a:p>
        </p:txBody>
      </p:sp>
      <p:sp>
        <p:nvSpPr>
          <p:cNvPr id="4" name="pole tekstowe 3"/>
          <p:cNvSpPr txBox="1"/>
          <p:nvPr/>
        </p:nvSpPr>
        <p:spPr>
          <a:xfrm>
            <a:off x="611560" y="1628800"/>
            <a:ext cx="7992888" cy="4524315"/>
          </a:xfrm>
          <a:prstGeom prst="rect">
            <a:avLst/>
          </a:prstGeom>
          <a:noFill/>
        </p:spPr>
        <p:txBody>
          <a:bodyPr wrap="square" rtlCol="0">
            <a:spAutoFit/>
          </a:bodyPr>
          <a:lstStyle/>
          <a:p>
            <a:pPr>
              <a:lnSpc>
                <a:spcPct val="150000"/>
              </a:lnSpc>
            </a:pPr>
            <a:r>
              <a:rPr lang="pl-PL" b="1" dirty="0"/>
              <a:t>Miejsce popełnienie przestępstwa </a:t>
            </a:r>
            <a:r>
              <a:rPr lang="pl-PL" dirty="0"/>
              <a:t>(koncepcja wielomiejscowości):</a:t>
            </a:r>
          </a:p>
          <a:p>
            <a:pPr marL="342900" lvl="0" indent="-342900">
              <a:lnSpc>
                <a:spcPct val="150000"/>
              </a:lnSpc>
              <a:buFont typeface="+mj-lt"/>
              <a:buAutoNum type="alphaLcPeriod"/>
            </a:pPr>
            <a:r>
              <a:rPr lang="pl-PL" dirty="0"/>
              <a:t>miejsce działania lub zaniechania sprawcy</a:t>
            </a:r>
          </a:p>
          <a:p>
            <a:pPr marL="342900" lvl="0" indent="-342900">
              <a:lnSpc>
                <a:spcPct val="150000"/>
              </a:lnSpc>
              <a:buFont typeface="+mj-lt"/>
              <a:buAutoNum type="alphaLcPeriod"/>
            </a:pPr>
            <a:r>
              <a:rPr lang="pl-PL" dirty="0"/>
              <a:t>miejsce wystąpienia skutku będącego znamieniem czynu zabronionego</a:t>
            </a:r>
          </a:p>
          <a:p>
            <a:pPr marL="342900" lvl="0" indent="-342900">
              <a:lnSpc>
                <a:spcPct val="150000"/>
              </a:lnSpc>
              <a:buFont typeface="+mj-lt"/>
              <a:buAutoNum type="alphaLcPeriod"/>
            </a:pPr>
            <a:r>
              <a:rPr lang="pl-PL" dirty="0"/>
              <a:t>miejsce, w którym skutek ten miał wg zamiaru sprawcy wystąpić</a:t>
            </a:r>
          </a:p>
          <a:p>
            <a:pPr marL="342900" lvl="0" indent="-342900">
              <a:buFont typeface="+mj-lt"/>
              <a:buAutoNum type="alphaLcPeriod"/>
            </a:pPr>
            <a:endParaRPr lang="pl-PL" dirty="0"/>
          </a:p>
          <a:p>
            <a:pPr marL="342900" lvl="0" indent="-342900">
              <a:buFont typeface="+mj-lt"/>
              <a:buAutoNum type="alphaLcPeriod"/>
            </a:pPr>
            <a:endParaRPr lang="pl-PL" dirty="0"/>
          </a:p>
          <a:p>
            <a:pPr marL="342900" lvl="0" indent="-342900">
              <a:buFont typeface="+mj-lt"/>
              <a:buAutoNum type="alphaLcPeriod"/>
            </a:pPr>
            <a:endParaRPr lang="pl-PL" dirty="0"/>
          </a:p>
          <a:p>
            <a:pPr marL="342900" lvl="0" indent="-342900">
              <a:buFont typeface="+mj-lt"/>
              <a:buAutoNum type="alphaLcPeriod"/>
            </a:pPr>
            <a:endParaRPr lang="pl-PL" dirty="0"/>
          </a:p>
          <a:p>
            <a:pPr marL="342900" lvl="0" indent="-342900">
              <a:buFont typeface="+mj-lt"/>
              <a:buAutoNum type="alphaLcPeriod"/>
            </a:pPr>
            <a:endParaRPr lang="pl-PL" dirty="0"/>
          </a:p>
          <a:p>
            <a:pPr marL="342900" lvl="0" indent="-342900">
              <a:buFont typeface="+mj-lt"/>
              <a:buAutoNum type="alphaLcPeriod"/>
            </a:pPr>
            <a:endParaRPr lang="pl-PL" dirty="0"/>
          </a:p>
          <a:p>
            <a:pPr marL="342900" lvl="0" indent="-342900">
              <a:buFont typeface="+mj-lt"/>
              <a:buAutoNum type="alphaLcPeriod"/>
            </a:pPr>
            <a:endParaRPr lang="pl-PL" dirty="0"/>
          </a:p>
          <a:p>
            <a:pPr marL="342900" lvl="0" indent="-342900">
              <a:buFont typeface="+mj-lt"/>
              <a:buAutoNum type="alphaLcPeriod"/>
            </a:pPr>
            <a:endParaRPr lang="pl-PL" dirty="0"/>
          </a:p>
          <a:p>
            <a:r>
              <a:rPr lang="pl-PL" b="1" dirty="0">
                <a:sym typeface="Wingdings" pitchFamily="2" charset="2"/>
              </a:rPr>
              <a:t>Znaczenie: </a:t>
            </a:r>
            <a:r>
              <a:rPr lang="pl-PL" dirty="0">
                <a:sym typeface="Wingdings" pitchFamily="2" charset="2"/>
              </a:rPr>
              <a:t>właściwość organów oraz stosowanie polskiej ustawy karnej</a:t>
            </a:r>
          </a:p>
          <a:p>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949876915"/>
              </p:ext>
            </p:extLst>
          </p:nvPr>
        </p:nvGraphicFramePr>
        <p:xfrm>
          <a:off x="683568" y="3789040"/>
          <a:ext cx="7776864" cy="1381760"/>
        </p:xfrm>
        <a:graphic>
          <a:graphicData uri="http://schemas.openxmlformats.org/drawingml/2006/table">
            <a:tbl>
              <a:tblPr firstCol="1" bandRow="1">
                <a:tableStyleId>{93296810-A885-4BE3-A3E7-6D5BEEA58F35}</a:tableStyleId>
              </a:tblPr>
              <a:tblGrid>
                <a:gridCol w="2592288">
                  <a:extLst>
                    <a:ext uri="{9D8B030D-6E8A-4147-A177-3AD203B41FA5}">
                      <a16:colId xmlns:a16="http://schemas.microsoft.com/office/drawing/2014/main" val="20000"/>
                    </a:ext>
                  </a:extLst>
                </a:gridCol>
                <a:gridCol w="2592288">
                  <a:extLst>
                    <a:ext uri="{9D8B030D-6E8A-4147-A177-3AD203B41FA5}">
                      <a16:colId xmlns:a16="http://schemas.microsoft.com/office/drawing/2014/main" val="20001"/>
                    </a:ext>
                  </a:extLst>
                </a:gridCol>
                <a:gridCol w="2592288">
                  <a:extLst>
                    <a:ext uri="{9D8B030D-6E8A-4147-A177-3AD203B41FA5}">
                      <a16:colId xmlns:a16="http://schemas.microsoft.com/office/drawing/2014/main" val="20002"/>
                    </a:ext>
                  </a:extLst>
                </a:gridCol>
              </a:tblGrid>
              <a:tr h="370840">
                <a:tc>
                  <a:txBody>
                    <a:bodyPr/>
                    <a:lstStyle/>
                    <a:p>
                      <a:r>
                        <a:rPr lang="pl-PL" dirty="0"/>
                        <a:t>Jedno miejsce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r>
                        <a:rPr lang="pl-PL" dirty="0"/>
                        <a:t>przestępstwa formalne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pl-PL" dirty="0"/>
                    </a:p>
                  </a:txBody>
                  <a:tcPr/>
                </a:tc>
                <a:extLst>
                  <a:ext uri="{0D108BD9-81ED-4DB2-BD59-A6C34878D82A}">
                    <a16:rowId xmlns:a16="http://schemas.microsoft.com/office/drawing/2014/main" val="10000"/>
                  </a:ext>
                </a:extLst>
              </a:tr>
              <a:tr h="370840">
                <a:tc>
                  <a:txBody>
                    <a:bodyPr/>
                    <a:lstStyle/>
                    <a:p>
                      <a:r>
                        <a:rPr lang="pl-PL" dirty="0"/>
                        <a:t>Dwa miejsca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pl-PL" dirty="0"/>
                        <a:t>dokonane nieumyślne przestępstwo materialne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pl-PL" dirty="0"/>
                        <a:t>usiłowane </a:t>
                      </a:r>
                      <a:r>
                        <a:rPr lang="pl-PL" baseline="0" dirty="0"/>
                        <a:t> umyślne przestępstwo materialne</a:t>
                      </a:r>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70840">
                <a:tc>
                  <a:txBody>
                    <a:bodyPr/>
                    <a:lstStyle/>
                    <a:p>
                      <a:r>
                        <a:rPr lang="pl-PL" dirty="0"/>
                        <a:t>Trzy miejsca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r>
                        <a:rPr lang="pl-PL" dirty="0"/>
                        <a:t>dokonane umyślne</a:t>
                      </a:r>
                      <a:r>
                        <a:rPr lang="pl-PL" baseline="0" dirty="0"/>
                        <a:t> przestępstwo materialne</a:t>
                      </a:r>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pl-PL" dirty="0"/>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404664"/>
            <a:ext cx="8229600" cy="1143000"/>
          </a:xfrm>
        </p:spPr>
        <p:txBody>
          <a:bodyPr>
            <a:normAutofit fontScale="90000"/>
          </a:bodyPr>
          <a:lstStyle/>
          <a:p>
            <a:r>
              <a:rPr lang="pl-PL" dirty="0"/>
              <a:t>Obowiązywanie ustawy karnej w przestrzeni</a:t>
            </a:r>
          </a:p>
        </p:txBody>
      </p:sp>
      <p:sp>
        <p:nvSpPr>
          <p:cNvPr id="3" name="pole tekstowe 2"/>
          <p:cNvSpPr txBox="1"/>
          <p:nvPr/>
        </p:nvSpPr>
        <p:spPr>
          <a:xfrm>
            <a:off x="467544" y="2060848"/>
            <a:ext cx="8136904" cy="4652556"/>
          </a:xfrm>
          <a:prstGeom prst="rect">
            <a:avLst/>
          </a:prstGeom>
          <a:noFill/>
        </p:spPr>
        <p:txBody>
          <a:bodyPr wrap="square" rtlCol="0">
            <a:spAutoFit/>
          </a:bodyPr>
          <a:lstStyle/>
          <a:p>
            <a:pPr algn="ctr"/>
            <a:r>
              <a:rPr lang="pl-PL" dirty="0"/>
              <a:t>Co do zasady ustawa polska ma zastosowanie do przestępstw popełnionych</a:t>
            </a:r>
          </a:p>
          <a:p>
            <a:pPr algn="ctr"/>
            <a:r>
              <a:rPr lang="pl-PL" u="sng" dirty="0"/>
              <a:t>na terytorium Polski</a:t>
            </a:r>
            <a:r>
              <a:rPr lang="pl-PL" dirty="0"/>
              <a:t>.</a:t>
            </a:r>
          </a:p>
          <a:p>
            <a:endParaRPr lang="pl-PL" dirty="0"/>
          </a:p>
          <a:p>
            <a:r>
              <a:rPr lang="pl-PL" dirty="0"/>
              <a:t>Art. 5. k.k. Ustawę karną polską stosuje się do sprawcy, który popełnił czyn zabroniony na terytorium RP (</a:t>
            </a:r>
            <a:r>
              <a:rPr lang="pl-PL" b="1" dirty="0"/>
              <a:t>zasada terytorialności</a:t>
            </a:r>
            <a:r>
              <a:rPr lang="pl-PL" dirty="0"/>
              <a:t>), jak również na polskim statku wodnym lub powietrznym (</a:t>
            </a:r>
            <a:r>
              <a:rPr lang="pl-PL" b="1" dirty="0"/>
              <a:t>zasada bandery</a:t>
            </a:r>
            <a:r>
              <a:rPr lang="pl-PL" dirty="0"/>
              <a:t>), chyba że umowa międzynarodowa, której RP jest stroną stanowi inaczej.</a:t>
            </a:r>
          </a:p>
          <a:p>
            <a:endParaRPr lang="pl-PL" dirty="0"/>
          </a:p>
          <a:p>
            <a:pPr>
              <a:spcAft>
                <a:spcPts val="1000"/>
              </a:spcAft>
            </a:pPr>
            <a:r>
              <a:rPr lang="pl-PL" dirty="0"/>
              <a:t>&gt;  liczy się popełnienie przestępstwa w Polsce a nie obywatelstwo sprawcy</a:t>
            </a:r>
          </a:p>
          <a:p>
            <a:r>
              <a:rPr lang="pl-PL" dirty="0"/>
              <a:t>&gt;  terytorium RP = obszar pomiędzy granicami, wody wewnętrzne, pas morskich wód</a:t>
            </a:r>
          </a:p>
          <a:p>
            <a:r>
              <a:rPr lang="pl-PL" dirty="0"/>
              <a:t>    terytorialnych (12 mm), przestrzeń powietrzna nad tym obszarem (90 km)</a:t>
            </a:r>
          </a:p>
          <a:p>
            <a:endParaRPr lang="pl-PL" dirty="0"/>
          </a:p>
          <a:p>
            <a:pPr algn="ctr"/>
            <a:r>
              <a:rPr lang="pl-PL" dirty="0"/>
              <a:t>Jeżeli żadne z miejsc popełnienia czynu nie leży na terenie RP, to zostało ono popełnione </a:t>
            </a:r>
            <a:r>
              <a:rPr lang="pl-PL" b="1" dirty="0"/>
              <a:t>za granicą</a:t>
            </a:r>
            <a:r>
              <a:rPr lang="pl-PL" dirty="0"/>
              <a:t>!</a:t>
            </a:r>
          </a:p>
          <a:p>
            <a:endParaRPr lang="pl-PL" dirty="0"/>
          </a:p>
          <a:p>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210026"/>
            <a:ext cx="7920880" cy="6647974"/>
          </a:xfrm>
          <a:prstGeom prst="rect">
            <a:avLst/>
          </a:prstGeom>
          <a:noFill/>
        </p:spPr>
        <p:txBody>
          <a:bodyPr wrap="square" rtlCol="0">
            <a:spAutoFit/>
          </a:bodyPr>
          <a:lstStyle/>
          <a:p>
            <a:pPr algn="ctr"/>
            <a:r>
              <a:rPr lang="pl-PL" sz="2400" dirty="0"/>
              <a:t>Stosowanie ustawy polskiej do czynów popełnionych za granicą Polski:</a:t>
            </a:r>
          </a:p>
          <a:p>
            <a:endParaRPr lang="pl-PL" dirty="0"/>
          </a:p>
          <a:p>
            <a:pPr lvl="0"/>
            <a:r>
              <a:rPr lang="pl-PL" b="1" dirty="0"/>
              <a:t>zasada narodowości podmiotowej </a:t>
            </a:r>
            <a:r>
              <a:rPr lang="pl-PL" dirty="0">
                <a:sym typeface="Wingdings" pitchFamily="2" charset="2"/>
              </a:rPr>
              <a:t></a:t>
            </a:r>
            <a:r>
              <a:rPr lang="pl-PL" dirty="0"/>
              <a:t> w przypadku popełnienia przestępstwa przez </a:t>
            </a:r>
            <a:r>
              <a:rPr lang="pl-PL" u="sng" dirty="0"/>
              <a:t>obywatela RP</a:t>
            </a:r>
            <a:r>
              <a:rPr lang="pl-PL" dirty="0"/>
              <a:t>, gdy czyn uznany jest za zabroniony również w myśl obowiązującej ustawy miejscowej (art. 109)</a:t>
            </a:r>
          </a:p>
          <a:p>
            <a:pPr lvl="0"/>
            <a:endParaRPr lang="pl-PL" dirty="0"/>
          </a:p>
          <a:p>
            <a:pPr lvl="0"/>
            <a:r>
              <a:rPr lang="pl-PL" b="1" dirty="0"/>
              <a:t>zasada narodowości przedmiotowej ograniczona </a:t>
            </a:r>
            <a:r>
              <a:rPr lang="pl-PL" dirty="0">
                <a:sym typeface="Wingdings" pitchFamily="2" charset="2"/>
              </a:rPr>
              <a:t></a:t>
            </a:r>
            <a:r>
              <a:rPr lang="pl-PL" dirty="0"/>
              <a:t> w przypadku popełnienia przez </a:t>
            </a:r>
            <a:r>
              <a:rPr lang="pl-PL" u="sng" dirty="0"/>
              <a:t>cudzoziemca</a:t>
            </a:r>
            <a:r>
              <a:rPr lang="pl-PL" dirty="0"/>
              <a:t> określonego czynu, który uznany jest za zabroniony również w myśl ustawy miejscowej (art. 110 § 1 k.k.)</a:t>
            </a:r>
          </a:p>
          <a:p>
            <a:pPr marL="720725" lvl="0" indent="-342900">
              <a:buFont typeface="+mj-lt"/>
              <a:buAutoNum type="alphaLcPeriod"/>
            </a:pPr>
            <a:r>
              <a:rPr lang="pl-PL" dirty="0"/>
              <a:t>czyn godzący w interesy RP</a:t>
            </a:r>
          </a:p>
          <a:p>
            <a:pPr marL="720725" lvl="0" indent="-342900">
              <a:buFont typeface="+mj-lt"/>
              <a:buAutoNum type="alphaLcPeriod"/>
            </a:pPr>
            <a:r>
              <a:rPr lang="pl-PL" dirty="0"/>
              <a:t>czyn godzący w obywatela polskiego, polską osobę prawną lub polskiej ułomnej osoby prawnej</a:t>
            </a:r>
          </a:p>
          <a:p>
            <a:pPr marL="720725" lvl="0" indent="-342900">
              <a:buFont typeface="+mj-lt"/>
              <a:buAutoNum type="alphaLcPeriod"/>
            </a:pPr>
            <a:r>
              <a:rPr lang="pl-PL" dirty="0"/>
              <a:t>czyn o charakterze terrorystycznym</a:t>
            </a:r>
          </a:p>
          <a:p>
            <a:pPr lvl="0"/>
            <a:endParaRPr lang="pl-PL" dirty="0"/>
          </a:p>
          <a:p>
            <a:pPr lvl="0"/>
            <a:r>
              <a:rPr lang="pl-PL" b="1" dirty="0"/>
              <a:t>zasada odpowiedzialności zastępczej</a:t>
            </a:r>
            <a:r>
              <a:rPr lang="pl-PL" dirty="0"/>
              <a:t> </a:t>
            </a:r>
            <a:r>
              <a:rPr lang="pl-PL" dirty="0">
                <a:sym typeface="Wingdings" pitchFamily="2" charset="2"/>
              </a:rPr>
              <a:t></a:t>
            </a:r>
            <a:r>
              <a:rPr lang="pl-PL" dirty="0"/>
              <a:t> w przypadku popełnienia przez </a:t>
            </a:r>
            <a:r>
              <a:rPr lang="pl-PL" u="sng" dirty="0"/>
              <a:t>cudzoziemca</a:t>
            </a:r>
            <a:r>
              <a:rPr lang="pl-PL" dirty="0"/>
              <a:t> czynu zabronionego innego niż wymienione powyżej, który jest uznany za przestępstwo w myśl ustawy miejscowej, jeżeli czyn ten zagrożony jest w polskim kodeksie karą powyżej 2 lat pozbawienia wolności, a sprawca przebywa na terytorium RP i nie postanowiono go wydać (art. 110 § 2 k.k.)</a:t>
            </a:r>
          </a:p>
          <a:p>
            <a:pPr lvl="0"/>
            <a:endParaRPr lang="pl-PL" dirty="0"/>
          </a:p>
          <a:p>
            <a:pPr lvl="0" algn="ctr"/>
            <a:r>
              <a:rPr lang="pl-PL" dirty="0"/>
              <a:t>Do ww. zasad mają zastosowanie </a:t>
            </a:r>
            <a:r>
              <a:rPr lang="pl-PL" b="1" dirty="0"/>
              <a:t>wyjątki z art. 111 § 3 k.k.</a:t>
            </a:r>
            <a:r>
              <a:rPr lang="pl-PL" dirty="0"/>
              <a:t>!</a:t>
            </a:r>
          </a:p>
          <a:p>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836712"/>
            <a:ext cx="7920880" cy="5078313"/>
          </a:xfrm>
          <a:prstGeom prst="rect">
            <a:avLst/>
          </a:prstGeom>
          <a:noFill/>
        </p:spPr>
        <p:txBody>
          <a:bodyPr wrap="square" rtlCol="0">
            <a:spAutoFit/>
          </a:bodyPr>
          <a:lstStyle/>
          <a:p>
            <a:r>
              <a:rPr lang="pl-PL" dirty="0"/>
              <a:t> </a:t>
            </a:r>
          </a:p>
          <a:p>
            <a:pPr lvl="0"/>
            <a:r>
              <a:rPr lang="pl-PL" b="1" dirty="0"/>
              <a:t>zasada narodowości przedmiotowej nieograniczona </a:t>
            </a:r>
            <a:r>
              <a:rPr lang="pl-PL" dirty="0">
                <a:sym typeface="Wingdings" pitchFamily="2" charset="2"/>
              </a:rPr>
              <a:t> </a:t>
            </a:r>
            <a:r>
              <a:rPr lang="pl-PL" dirty="0"/>
              <a:t>w przypadku popełnienia przez </a:t>
            </a:r>
            <a:r>
              <a:rPr lang="pl-PL" u="sng" dirty="0"/>
              <a:t>kogokolwiek </a:t>
            </a:r>
            <a:r>
              <a:rPr lang="pl-PL" dirty="0"/>
              <a:t>określonego przestępstwa niezależnie od przepisów miejscowych (art. 112 k.k.)</a:t>
            </a:r>
          </a:p>
          <a:p>
            <a:pPr marL="800100" lvl="1" indent="-342900">
              <a:buFont typeface="+mj-lt"/>
              <a:buAutoNum type="alphaLcPeriod"/>
            </a:pPr>
            <a:r>
              <a:rPr lang="pl-PL" dirty="0"/>
              <a:t>przeciwko bezpieczeństwu wewnętrznemu lub zewnętrznemu RP</a:t>
            </a:r>
          </a:p>
          <a:p>
            <a:pPr marL="800100" lvl="1" indent="-342900">
              <a:buFont typeface="+mj-lt"/>
              <a:buAutoNum type="alphaLcPeriod"/>
            </a:pPr>
            <a:r>
              <a:rPr lang="pl-PL" dirty="0"/>
              <a:t>przeciw polskim urzędom lub funkcjonariuszom publicznym</a:t>
            </a:r>
          </a:p>
          <a:p>
            <a:pPr marL="800100" lvl="1" indent="-342900">
              <a:buFont typeface="+mj-lt"/>
              <a:buAutoNum type="alphaLcPeriod"/>
            </a:pPr>
            <a:r>
              <a:rPr lang="pl-PL" dirty="0"/>
              <a:t>przeciw istotnym polskim interesom gospodarczym</a:t>
            </a:r>
          </a:p>
          <a:p>
            <a:pPr marL="800100" lvl="1" indent="-342900">
              <a:buFont typeface="+mj-lt"/>
              <a:buAutoNum type="alphaLcPeriod"/>
            </a:pPr>
            <a:r>
              <a:rPr lang="pl-PL" dirty="0"/>
              <a:t>złożenie fałszywych zeznań złożonych wobec urzędu polskiego</a:t>
            </a:r>
          </a:p>
          <a:p>
            <a:pPr marL="800100" lvl="1" indent="-342900">
              <a:buFont typeface="+mj-lt"/>
              <a:buAutoNum type="alphaLcPeriod"/>
            </a:pPr>
            <a:r>
              <a:rPr lang="pl-PL" dirty="0"/>
              <a:t>przestępstwa, z których została osiągnięta, również pośrednio, korzyść majątkowa na terytorium RP</a:t>
            </a:r>
          </a:p>
          <a:p>
            <a:r>
              <a:rPr lang="pl-PL" dirty="0"/>
              <a:t> </a:t>
            </a:r>
          </a:p>
          <a:p>
            <a:pPr lvl="0"/>
            <a:r>
              <a:rPr lang="pl-PL" b="1" dirty="0"/>
              <a:t>zasada represji wszechświatowej </a:t>
            </a:r>
            <a:r>
              <a:rPr lang="pl-PL" dirty="0"/>
              <a:t>(konwencyjnej) </a:t>
            </a:r>
            <a:r>
              <a:rPr lang="pl-PL" dirty="0">
                <a:sym typeface="Wingdings" pitchFamily="2" charset="2"/>
              </a:rPr>
              <a:t></a:t>
            </a:r>
            <a:r>
              <a:rPr lang="pl-PL" dirty="0"/>
              <a:t> w przypadku popełnienia przez </a:t>
            </a:r>
            <a:r>
              <a:rPr lang="pl-PL" u="sng" dirty="0"/>
              <a:t>kogokolwiek</a:t>
            </a:r>
            <a:r>
              <a:rPr lang="pl-PL" dirty="0"/>
              <a:t> przestępstwa, do którego ścigania Polska zobowiązana jest na mocy umowy międzynarodowej (art. 113 k.k.)</a:t>
            </a:r>
          </a:p>
          <a:p>
            <a:pPr lvl="0"/>
            <a:endParaRPr lang="pl-PL" dirty="0"/>
          </a:p>
          <a:p>
            <a:pPr lvl="0"/>
            <a:endParaRPr lang="pl-PL" dirty="0"/>
          </a:p>
          <a:p>
            <a:pPr lvl="0" algn="ctr"/>
            <a:r>
              <a:rPr lang="pl-PL" dirty="0"/>
              <a:t>*cudzoziemcem jest zawsze także osoba, która nie posiada żadnego obywatelstwa</a:t>
            </a:r>
          </a:p>
          <a:p>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Pojęcie prawa karnego</a:t>
            </a:r>
          </a:p>
        </p:txBody>
      </p:sp>
      <p:sp>
        <p:nvSpPr>
          <p:cNvPr id="3" name="pole tekstowe 2"/>
          <p:cNvSpPr txBox="1"/>
          <p:nvPr/>
        </p:nvSpPr>
        <p:spPr>
          <a:xfrm>
            <a:off x="1187624" y="1997839"/>
            <a:ext cx="6768752" cy="2862322"/>
          </a:xfrm>
          <a:prstGeom prst="rect">
            <a:avLst/>
          </a:prstGeom>
          <a:noFill/>
        </p:spPr>
        <p:txBody>
          <a:bodyPr wrap="square" rtlCol="0">
            <a:spAutoFit/>
          </a:bodyPr>
          <a:lstStyle/>
          <a:p>
            <a:r>
              <a:rPr lang="pl-PL" b="1" dirty="0"/>
              <a:t>Prawo karne </a:t>
            </a:r>
            <a:r>
              <a:rPr lang="pl-PL" dirty="0"/>
              <a:t>– zespół norm prawnych służących do zwalczania będących przestępstwami czynów, które godzą w dobra prawne za pomocą kar, środków karnych i środków zabezpieczających</a:t>
            </a:r>
          </a:p>
          <a:p>
            <a:endParaRPr lang="pl-PL" dirty="0"/>
          </a:p>
          <a:p>
            <a:pPr>
              <a:buFont typeface="Courier New" pitchFamily="49" charset="0"/>
              <a:buChar char="o"/>
            </a:pPr>
            <a:r>
              <a:rPr lang="pl-PL" dirty="0"/>
              <a:t>  gałąź prawa publicznego o charakterze represyjnym</a:t>
            </a:r>
          </a:p>
          <a:p>
            <a:pPr>
              <a:buFont typeface="Courier New" pitchFamily="49" charset="0"/>
              <a:buChar char="o"/>
            </a:pPr>
            <a:r>
              <a:rPr lang="pl-PL" dirty="0"/>
              <a:t>  centralne pojęcia: przestępstwo i kara </a:t>
            </a:r>
          </a:p>
          <a:p>
            <a:endParaRPr lang="pl-PL" dirty="0"/>
          </a:p>
          <a:p>
            <a:endParaRPr lang="pl-PL" dirty="0"/>
          </a:p>
          <a:p>
            <a:endParaRPr lang="pl-PL" dirty="0"/>
          </a:p>
          <a:p>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Dyscypliny prawa karnego</a:t>
            </a:r>
          </a:p>
        </p:txBody>
      </p:sp>
      <p:sp>
        <p:nvSpPr>
          <p:cNvPr id="3" name="pole tekstowe 2"/>
          <p:cNvSpPr txBox="1"/>
          <p:nvPr/>
        </p:nvSpPr>
        <p:spPr>
          <a:xfrm>
            <a:off x="251520" y="1484784"/>
            <a:ext cx="8424936" cy="2308324"/>
          </a:xfrm>
          <a:prstGeom prst="rect">
            <a:avLst/>
          </a:prstGeom>
          <a:noFill/>
        </p:spPr>
        <p:txBody>
          <a:bodyPr wrap="square" rtlCol="0">
            <a:spAutoFit/>
          </a:bodyPr>
          <a:lstStyle/>
          <a:p>
            <a:pPr marL="342900" lvl="0" indent="-342900">
              <a:buFont typeface="+mj-lt"/>
              <a:buAutoNum type="arabicPeriod"/>
            </a:pPr>
            <a:r>
              <a:rPr lang="pl-PL" b="1" dirty="0"/>
              <a:t>prawo karne materialne </a:t>
            </a:r>
            <a:r>
              <a:rPr lang="pl-PL" dirty="0"/>
              <a:t>– określa typy przestępstw i kary za nie</a:t>
            </a:r>
          </a:p>
          <a:p>
            <a:pPr marL="342900" lvl="0" indent="-342900">
              <a:buFont typeface="+mj-lt"/>
              <a:buAutoNum type="arabicPeriod"/>
            </a:pPr>
            <a:r>
              <a:rPr lang="pl-PL" b="1" dirty="0"/>
              <a:t>prawo karne procesowe </a:t>
            </a:r>
            <a:r>
              <a:rPr lang="pl-PL" dirty="0"/>
              <a:t>– określa „instrukcję” postępowania organów w celu ustalenia czy i kto popełnił przestępstwo</a:t>
            </a:r>
          </a:p>
          <a:p>
            <a:pPr marL="342900" lvl="0" indent="-342900">
              <a:buFont typeface="+mj-lt"/>
              <a:buAutoNum type="arabicPeriod"/>
            </a:pPr>
            <a:r>
              <a:rPr lang="pl-PL" b="1" dirty="0"/>
              <a:t>prawo karne wykonawcze </a:t>
            </a:r>
            <a:r>
              <a:rPr lang="pl-PL" dirty="0"/>
              <a:t>– określa sposób postępowania organów wykonujących prawomocne orzeczenia sądów lub innych organów</a:t>
            </a:r>
          </a:p>
          <a:p>
            <a:pPr marL="342900" indent="-342900">
              <a:buFont typeface="+mj-lt"/>
              <a:buAutoNum type="arabicPeriod"/>
            </a:pPr>
            <a:r>
              <a:rPr lang="pl-PL" dirty="0"/>
              <a:t> </a:t>
            </a:r>
            <a:r>
              <a:rPr lang="pl-PL" b="1" dirty="0"/>
              <a:t>prawo wykroczeń </a:t>
            </a:r>
            <a:r>
              <a:rPr lang="pl-PL" dirty="0"/>
              <a:t>– odpowiedzialność za czyny zabronione o znikomej szkodliwości społecznej</a:t>
            </a:r>
          </a:p>
          <a:p>
            <a:pPr marL="342900" indent="-342900">
              <a:buFont typeface="+mj-lt"/>
              <a:buAutoNum type="arabicPeriod"/>
            </a:pPr>
            <a:r>
              <a:rPr lang="pl-PL" b="1" dirty="0"/>
              <a:t>nauki ściśle powiązane z prawem </a:t>
            </a:r>
            <a:r>
              <a:rPr lang="pl-PL" dirty="0"/>
              <a:t>– kryminologia, wiktymologia, kryminalistyka…</a:t>
            </a:r>
          </a:p>
        </p:txBody>
      </p:sp>
      <p:pic>
        <p:nvPicPr>
          <p:cNvPr id="1027" name="Picture 3" descr="Image may contain: text"/>
          <p:cNvPicPr>
            <a:picLocks noChangeAspect="1" noChangeArrowheads="1"/>
          </p:cNvPicPr>
          <p:nvPr/>
        </p:nvPicPr>
        <p:blipFill>
          <a:blip r:embed="rId2" cstate="print"/>
          <a:srcRect/>
          <a:stretch>
            <a:fillRect/>
          </a:stretch>
        </p:blipFill>
        <p:spPr bwMode="auto">
          <a:xfrm>
            <a:off x="4788024" y="4005064"/>
            <a:ext cx="2592288" cy="2592288"/>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Funkcje prawa karnego</a:t>
            </a:r>
          </a:p>
        </p:txBody>
      </p:sp>
      <p:sp>
        <p:nvSpPr>
          <p:cNvPr id="3" name="pole tekstowe 2"/>
          <p:cNvSpPr txBox="1"/>
          <p:nvPr/>
        </p:nvSpPr>
        <p:spPr>
          <a:xfrm>
            <a:off x="611560" y="1556792"/>
            <a:ext cx="7992888" cy="4752583"/>
          </a:xfrm>
          <a:prstGeom prst="rect">
            <a:avLst/>
          </a:prstGeom>
          <a:noFill/>
        </p:spPr>
        <p:txBody>
          <a:bodyPr wrap="square" rtlCol="0">
            <a:spAutoFit/>
          </a:bodyPr>
          <a:lstStyle/>
          <a:p>
            <a:pPr lvl="0">
              <a:spcAft>
                <a:spcPts val="1500"/>
              </a:spcAft>
            </a:pPr>
            <a:r>
              <a:rPr lang="pl-PL" b="1" dirty="0"/>
              <a:t>Funkcja ochronna</a:t>
            </a:r>
            <a:r>
              <a:rPr lang="pl-PL" dirty="0"/>
              <a:t> – ochrona interesów społeczeństwa; ochrona dóbr o społecznej wartości przed atakami prowadzącymi do ich naruszenia lub narażenia na niebezpieczeństwo</a:t>
            </a:r>
          </a:p>
          <a:p>
            <a:pPr>
              <a:spcAft>
                <a:spcPts val="1000"/>
              </a:spcAft>
            </a:pPr>
            <a:r>
              <a:rPr lang="pl-PL" dirty="0"/>
              <a:t>Płaszczyzny realizacji tej funkcji:</a:t>
            </a:r>
          </a:p>
          <a:p>
            <a:pPr marL="342900" lvl="0" indent="-342900">
              <a:spcAft>
                <a:spcPts val="1000"/>
              </a:spcAft>
              <a:buFont typeface="+mj-lt"/>
              <a:buAutoNum type="arabicPeriod"/>
            </a:pPr>
            <a:r>
              <a:rPr lang="pl-PL" b="1" dirty="0"/>
              <a:t>represja </a:t>
            </a:r>
            <a:r>
              <a:rPr lang="pl-PL" dirty="0"/>
              <a:t>– akt sprawiedliwości wyrównawczej, odpowiedź na fakt popełnienia przestępstwa </a:t>
            </a:r>
            <a:r>
              <a:rPr lang="pl-PL" dirty="0">
                <a:sym typeface="Wingdings" pitchFamily="2" charset="2"/>
              </a:rPr>
              <a:t> raczej nie mówimy o odrębnej funkcji represyjnej, bo ukaranie sprawcy nie jest nadrzędnym celem prawa karnego</a:t>
            </a:r>
            <a:endParaRPr lang="pl-PL" dirty="0"/>
          </a:p>
          <a:p>
            <a:pPr marL="342900" lvl="0" indent="-342900">
              <a:spcAft>
                <a:spcPts val="1000"/>
              </a:spcAft>
              <a:buFont typeface="+mj-lt"/>
              <a:buAutoNum type="arabicPeriod"/>
            </a:pPr>
            <a:r>
              <a:rPr lang="pl-PL" b="1" dirty="0"/>
              <a:t>prewencja</a:t>
            </a:r>
            <a:r>
              <a:rPr lang="pl-PL" dirty="0"/>
              <a:t> (indywidualna i generalna) – zapobieganie popełniania przestępstw przez ukształtowanie w obywatelach odpowiedniej postawy</a:t>
            </a:r>
          </a:p>
          <a:p>
            <a:pPr marL="800100" lvl="1" indent="-342900">
              <a:spcAft>
                <a:spcPts val="600"/>
              </a:spcAft>
              <a:buFont typeface="+mj-lt"/>
              <a:buAutoNum type="alphaLcPeriod"/>
            </a:pPr>
            <a:r>
              <a:rPr lang="pl-PL" dirty="0"/>
              <a:t>prewencja pozytywna – poprzez kształtowanie przekonań i świadomości</a:t>
            </a:r>
          </a:p>
          <a:p>
            <a:pPr marL="800100" lvl="1" indent="-342900">
              <a:spcAft>
                <a:spcPts val="1000"/>
              </a:spcAft>
              <a:buFont typeface="+mj-lt"/>
              <a:buAutoNum type="alphaLcPeriod"/>
            </a:pPr>
            <a:r>
              <a:rPr lang="pl-PL" dirty="0"/>
              <a:t>prewencja negatywna – poprzez odstraszanie</a:t>
            </a:r>
          </a:p>
          <a:p>
            <a:pPr marL="342900" lvl="0" indent="-342900">
              <a:spcAft>
                <a:spcPts val="1000"/>
              </a:spcAft>
              <a:buFont typeface="+mj-lt"/>
              <a:buAutoNum type="arabicPeriod"/>
            </a:pPr>
            <a:r>
              <a:rPr lang="pl-PL" b="1" dirty="0"/>
              <a:t>zabezpieczenie społeczeństwa przed działaniami przestępców</a:t>
            </a:r>
            <a:r>
              <a:rPr lang="pl-PL" dirty="0"/>
              <a:t> – dzięki stosowaniu długoterminowych kar pozbawienia wolności, odizolowanie szczególnie niebezpiecznych jednostek</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971601" y="1268760"/>
            <a:ext cx="7128791" cy="3139321"/>
          </a:xfrm>
          <a:prstGeom prst="rect">
            <a:avLst/>
          </a:prstGeom>
          <a:noFill/>
        </p:spPr>
        <p:txBody>
          <a:bodyPr wrap="square" rtlCol="0">
            <a:spAutoFit/>
          </a:bodyPr>
          <a:lstStyle/>
          <a:p>
            <a:pPr lvl="0"/>
            <a:r>
              <a:rPr lang="pl-PL" b="1" dirty="0"/>
              <a:t>Funkcja gwarancyjna</a:t>
            </a:r>
            <a:r>
              <a:rPr lang="pl-PL" dirty="0"/>
              <a:t> – ochrona interesów potencjalnego przestępcy </a:t>
            </a:r>
            <a:r>
              <a:rPr lang="pl-PL" dirty="0">
                <a:sym typeface="Wingdings" pitchFamily="2" charset="2"/>
              </a:rPr>
              <a:t> </a:t>
            </a:r>
            <a:r>
              <a:rPr lang="pl-PL" dirty="0"/>
              <a:t>osoba może być pociągnięta do odpowiedzialności karnej tylko za takie działanie lub zaniechanie, które zostało w ustawie wyraźnie uznane za czyn zabroniony; ochrona przed nadużyciami ze strony organów państwowych</a:t>
            </a:r>
          </a:p>
          <a:p>
            <a:pPr lvl="0"/>
            <a:endParaRPr lang="pl-PL" dirty="0"/>
          </a:p>
          <a:p>
            <a:r>
              <a:rPr lang="pl-PL" b="1" dirty="0"/>
              <a:t>Funkcja kompensacyjna</a:t>
            </a:r>
            <a:r>
              <a:rPr lang="pl-PL" dirty="0"/>
              <a:t> – ochrona interesów poszkodowanego; naprawienie szkody wyrządzonej poszkodowanemu przez przestępcę (obowiązek naprawienia szkody lub nawiązka orzekana na rzecz pokrzywdzonego)</a:t>
            </a:r>
          </a:p>
          <a:p>
            <a:pPr lvl="0"/>
            <a:endParaRPr lang="pl-PL" dirty="0"/>
          </a:p>
          <a:p>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Zasady prawa karnego</a:t>
            </a:r>
          </a:p>
        </p:txBody>
      </p:sp>
      <p:sp>
        <p:nvSpPr>
          <p:cNvPr id="3" name="pole tekstowe 2"/>
          <p:cNvSpPr txBox="1"/>
          <p:nvPr/>
        </p:nvSpPr>
        <p:spPr>
          <a:xfrm>
            <a:off x="395536" y="1484784"/>
            <a:ext cx="8352928" cy="4996240"/>
          </a:xfrm>
          <a:prstGeom prst="rect">
            <a:avLst/>
          </a:prstGeom>
          <a:noFill/>
        </p:spPr>
        <p:txBody>
          <a:bodyPr wrap="square" rtlCol="0">
            <a:spAutoFit/>
          </a:bodyPr>
          <a:lstStyle/>
          <a:p>
            <a:pPr lvl="0">
              <a:spcAft>
                <a:spcPts val="1000"/>
              </a:spcAft>
            </a:pPr>
            <a:r>
              <a:rPr lang="pl-PL" b="1" i="1" dirty="0" err="1"/>
              <a:t>Nullum</a:t>
            </a:r>
            <a:r>
              <a:rPr lang="pl-PL" b="1" i="1" dirty="0"/>
              <a:t> </a:t>
            </a:r>
            <a:r>
              <a:rPr lang="pl-PL" b="1" i="1" dirty="0" err="1"/>
              <a:t>crimen</a:t>
            </a:r>
            <a:r>
              <a:rPr lang="pl-PL" b="1" i="1" dirty="0"/>
              <a:t> sine </a:t>
            </a:r>
            <a:r>
              <a:rPr lang="pl-PL" b="1" i="1" dirty="0" err="1"/>
              <a:t>lege</a:t>
            </a:r>
            <a:r>
              <a:rPr lang="pl-PL" b="1" dirty="0"/>
              <a:t> </a:t>
            </a:r>
            <a:r>
              <a:rPr lang="pl-PL" dirty="0"/>
              <a:t>– norma konstytucyjna skierowana do organów tworzących i stosujących prawo (art. 42) :</a:t>
            </a:r>
          </a:p>
          <a:p>
            <a:pPr lvl="0">
              <a:spcAft>
                <a:spcPts val="1000"/>
              </a:spcAft>
            </a:pPr>
            <a:r>
              <a:rPr lang="pl-PL" dirty="0"/>
              <a:t>„Odpowiedzialności karnej podlega ten tylko, kto dopuścił się </a:t>
            </a:r>
            <a:r>
              <a:rPr lang="pl-PL" u="sng" dirty="0"/>
              <a:t>czynu zabronionego pod groźbą kary przez ustawę </a:t>
            </a:r>
            <a:r>
              <a:rPr lang="pl-PL" dirty="0"/>
              <a:t>obowiązującą w czasie jego popełnienia. Zasada ta nie stoi na przeszkodzie ukaraniu za czyn, który w czasie jego popełnienia stanowił przestępstwo w myśl prawa międzynarodowego.”</a:t>
            </a:r>
          </a:p>
          <a:p>
            <a:pPr lvl="0">
              <a:spcAft>
                <a:spcPts val="1000"/>
              </a:spcAft>
            </a:pPr>
            <a:endParaRPr lang="pl-PL" dirty="0"/>
          </a:p>
          <a:p>
            <a:pPr>
              <a:spcAft>
                <a:spcPts val="1000"/>
              </a:spcAft>
            </a:pPr>
            <a:r>
              <a:rPr lang="pl-PL" dirty="0"/>
              <a:t>Postulaty:</a:t>
            </a:r>
          </a:p>
          <a:p>
            <a:pPr marL="342900" lvl="0" indent="-342900">
              <a:spcAft>
                <a:spcPts val="1000"/>
              </a:spcAft>
              <a:buFont typeface="+mj-lt"/>
              <a:buAutoNum type="arabicPeriod"/>
            </a:pPr>
            <a:r>
              <a:rPr lang="pl-PL" dirty="0"/>
              <a:t>przestępstwa typizowane wyłącznie w ustawach (…</a:t>
            </a:r>
            <a:r>
              <a:rPr lang="pl-PL" i="1" dirty="0"/>
              <a:t>sine </a:t>
            </a:r>
            <a:r>
              <a:rPr lang="pl-PL" i="1" dirty="0" err="1"/>
              <a:t>lege</a:t>
            </a:r>
            <a:r>
              <a:rPr lang="pl-PL" i="1" dirty="0"/>
              <a:t> </a:t>
            </a:r>
            <a:r>
              <a:rPr lang="pl-PL" i="1" dirty="0" err="1"/>
              <a:t>scripta</a:t>
            </a:r>
            <a:r>
              <a:rPr lang="pl-PL" dirty="0"/>
              <a:t>)</a:t>
            </a:r>
          </a:p>
          <a:p>
            <a:pPr marL="342900" lvl="0" indent="-342900">
              <a:spcAft>
                <a:spcPts val="1000"/>
              </a:spcAft>
              <a:buFont typeface="+mj-lt"/>
              <a:buAutoNum type="arabicPeriod"/>
            </a:pPr>
            <a:r>
              <a:rPr lang="pl-PL" dirty="0"/>
              <a:t>typy przestępstw mają być precyzyjnie określone (…</a:t>
            </a:r>
            <a:r>
              <a:rPr lang="pl-PL" i="1" dirty="0"/>
              <a:t>sine </a:t>
            </a:r>
            <a:r>
              <a:rPr lang="pl-PL" i="1" dirty="0" err="1"/>
              <a:t>lege</a:t>
            </a:r>
            <a:r>
              <a:rPr lang="pl-PL" i="1" dirty="0"/>
              <a:t> certa</a:t>
            </a:r>
            <a:r>
              <a:rPr lang="pl-PL" dirty="0"/>
              <a:t>)</a:t>
            </a:r>
          </a:p>
          <a:p>
            <a:pPr marL="342900" lvl="0" indent="-342900">
              <a:spcAft>
                <a:spcPts val="1000"/>
              </a:spcAft>
              <a:buFont typeface="+mj-lt"/>
              <a:buAutoNum type="arabicPeriod"/>
            </a:pPr>
            <a:r>
              <a:rPr lang="pl-PL" dirty="0"/>
              <a:t>ustawa nie może działać wstecz pogorszając sytuację sprawcy (…</a:t>
            </a:r>
            <a:r>
              <a:rPr lang="pl-PL" i="1" dirty="0"/>
              <a:t>sine </a:t>
            </a:r>
            <a:r>
              <a:rPr lang="pl-PL" i="1" dirty="0" err="1"/>
              <a:t>lege</a:t>
            </a:r>
            <a:r>
              <a:rPr lang="pl-PL" i="1" dirty="0"/>
              <a:t> </a:t>
            </a:r>
            <a:r>
              <a:rPr lang="pl-PL" i="1" dirty="0" err="1"/>
              <a:t>praevia</a:t>
            </a:r>
            <a:r>
              <a:rPr lang="pl-PL" dirty="0"/>
              <a:t>)</a:t>
            </a:r>
          </a:p>
          <a:p>
            <a:pPr marL="342900" lvl="0" indent="-342900">
              <a:spcAft>
                <a:spcPts val="1000"/>
              </a:spcAft>
              <a:buFont typeface="+mj-lt"/>
              <a:buAutoNum type="arabicPeriod"/>
            </a:pPr>
            <a:r>
              <a:rPr lang="pl-PL" dirty="0"/>
              <a:t>zakaz stosowania wykładni rozszerzającej i analogii, która byłaby niekorzystna dla sprawcy (…</a:t>
            </a:r>
            <a:r>
              <a:rPr lang="pl-PL" i="1" dirty="0"/>
              <a:t>sine </a:t>
            </a:r>
            <a:r>
              <a:rPr lang="pl-PL" i="1" dirty="0" err="1"/>
              <a:t>lege</a:t>
            </a:r>
            <a:r>
              <a:rPr lang="pl-PL" i="1" dirty="0"/>
              <a:t> </a:t>
            </a:r>
            <a:r>
              <a:rPr lang="pl-PL" i="1" dirty="0" err="1"/>
              <a:t>stricta</a:t>
            </a:r>
            <a:r>
              <a:rPr lang="pl-PL" dirty="0"/>
              <a:t>)</a:t>
            </a:r>
          </a:p>
          <a:p>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827584" y="948690"/>
            <a:ext cx="7488832" cy="5709255"/>
          </a:xfrm>
          <a:prstGeom prst="rect">
            <a:avLst/>
          </a:prstGeom>
          <a:noFill/>
        </p:spPr>
        <p:txBody>
          <a:bodyPr wrap="square" rtlCol="0">
            <a:spAutoFit/>
          </a:bodyPr>
          <a:lstStyle/>
          <a:p>
            <a:pPr lvl="0"/>
            <a:r>
              <a:rPr lang="pl-PL" b="1" i="1" dirty="0" err="1"/>
              <a:t>Nullum</a:t>
            </a:r>
            <a:r>
              <a:rPr lang="pl-PL" b="1" i="1" dirty="0"/>
              <a:t> </a:t>
            </a:r>
            <a:r>
              <a:rPr lang="pl-PL" b="1" i="1" dirty="0" err="1"/>
              <a:t>crimen</a:t>
            </a:r>
            <a:r>
              <a:rPr lang="pl-PL" b="1" i="1" dirty="0"/>
              <a:t> sine </a:t>
            </a:r>
            <a:r>
              <a:rPr lang="pl-PL" b="1" i="1" dirty="0" err="1"/>
              <a:t>periculo</a:t>
            </a:r>
            <a:r>
              <a:rPr lang="pl-PL" b="1" i="1" dirty="0"/>
              <a:t> </a:t>
            </a:r>
            <a:r>
              <a:rPr lang="pl-PL" b="1" i="1" dirty="0" err="1"/>
              <a:t>sociali</a:t>
            </a:r>
            <a:r>
              <a:rPr lang="pl-PL" b="1" dirty="0"/>
              <a:t> </a:t>
            </a:r>
            <a:r>
              <a:rPr lang="pl-PL" dirty="0"/>
              <a:t>– przestępność czynu  zależy od stopnia jego społecznej szkodliwości (inaczej karygodności);  przestępstwo musi  cechować się stopniem społecznej szkodliwości wyższym niż znikomy</a:t>
            </a:r>
          </a:p>
          <a:p>
            <a:pPr lvl="0"/>
            <a:endParaRPr lang="pl-PL" dirty="0"/>
          </a:p>
          <a:p>
            <a:pPr lvl="0"/>
            <a:endParaRPr lang="pl-PL" dirty="0"/>
          </a:p>
          <a:p>
            <a:pPr lvl="0"/>
            <a:r>
              <a:rPr lang="pl-PL" b="1" i="1" dirty="0" err="1"/>
              <a:t>Nullum</a:t>
            </a:r>
            <a:r>
              <a:rPr lang="pl-PL" b="1" i="1" dirty="0"/>
              <a:t> </a:t>
            </a:r>
            <a:r>
              <a:rPr lang="pl-PL" b="1" i="1" dirty="0" err="1"/>
              <a:t>crimen</a:t>
            </a:r>
            <a:r>
              <a:rPr lang="pl-PL" b="1" i="1" dirty="0"/>
              <a:t> sine </a:t>
            </a:r>
            <a:r>
              <a:rPr lang="pl-PL" b="1" i="1" dirty="0" err="1"/>
              <a:t>culpa</a:t>
            </a:r>
            <a:r>
              <a:rPr lang="pl-PL" b="1" dirty="0"/>
              <a:t> </a:t>
            </a:r>
            <a:r>
              <a:rPr lang="pl-PL" dirty="0"/>
              <a:t>– przestępność czynu uzależniona jest od zawinienia sprawcy </a:t>
            </a:r>
            <a:r>
              <a:rPr lang="pl-PL" dirty="0">
                <a:sym typeface="Wingdings" pitchFamily="2" charset="2"/>
              </a:rPr>
              <a:t> n</a:t>
            </a:r>
            <a:r>
              <a:rPr lang="pl-PL" dirty="0"/>
              <a:t>ie popełnia przestępstwa sprawca czynu zabronionego, jeżeli nie można mu przypisać winy w czasie czynu (art. 1. § 3 k.k.)</a:t>
            </a:r>
          </a:p>
          <a:p>
            <a:r>
              <a:rPr lang="pl-PL" dirty="0"/>
              <a:t> </a:t>
            </a:r>
          </a:p>
          <a:p>
            <a:pPr lvl="0"/>
            <a:r>
              <a:rPr lang="pl-PL" b="1" i="1" dirty="0"/>
              <a:t>Nulla poena sine </a:t>
            </a:r>
            <a:r>
              <a:rPr lang="pl-PL" b="1" i="1" dirty="0" err="1"/>
              <a:t>lege</a:t>
            </a:r>
            <a:r>
              <a:rPr lang="pl-PL" b="1" i="1" dirty="0"/>
              <a:t> </a:t>
            </a:r>
            <a:r>
              <a:rPr lang="pl-PL" dirty="0"/>
              <a:t>– zagrożenie karą lub środkiem karnym musi być ustawowo określone (rodzaj oraz granice kary)</a:t>
            </a:r>
          </a:p>
          <a:p>
            <a:pPr lvl="0"/>
            <a:endParaRPr lang="pl-PL" dirty="0"/>
          </a:p>
          <a:p>
            <a:pPr lvl="0">
              <a:spcAft>
                <a:spcPts val="600"/>
              </a:spcAft>
            </a:pPr>
            <a:r>
              <a:rPr lang="pl-PL" b="1" dirty="0"/>
              <a:t>Zasada humanitaryzmu </a:t>
            </a:r>
            <a:r>
              <a:rPr lang="pl-PL" dirty="0"/>
              <a:t>– naczelna dyrektywa stosowania kar i innych środków przewidzianych w kodeksie karnym; polega na minimalizowaniu cierpień, dolegliwości zadawanych przy stosowaniu kar oraz wymierzanie ich w koniecznych granicach</a:t>
            </a:r>
          </a:p>
          <a:p>
            <a:pPr lvl="0"/>
            <a:r>
              <a:rPr lang="pl-PL" dirty="0">
                <a:sym typeface="Wingdings" pitchFamily="2" charset="2"/>
              </a:rPr>
              <a:t> ma </a:t>
            </a:r>
            <a:r>
              <a:rPr lang="pl-PL" dirty="0"/>
              <a:t>źródło w przyrodzonej i niezbywalnej godności człowieka (art. 3 EKPC, art. 30, 40, 41 Konstytucji, art. 3 kodeksu karnego)</a:t>
            </a:r>
          </a:p>
          <a:p>
            <a:pPr lvl="0"/>
            <a:endParaRPr lang="pl-PL" dirty="0"/>
          </a:p>
          <a:p>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755576" y="548680"/>
            <a:ext cx="7560840" cy="4247317"/>
          </a:xfrm>
          <a:prstGeom prst="rect">
            <a:avLst/>
          </a:prstGeom>
          <a:noFill/>
        </p:spPr>
        <p:txBody>
          <a:bodyPr wrap="square" rtlCol="0">
            <a:spAutoFit/>
          </a:bodyPr>
          <a:lstStyle/>
          <a:p>
            <a:pPr lvl="0"/>
            <a:r>
              <a:rPr lang="pl-PL" b="1" i="1" dirty="0" err="1"/>
              <a:t>Lex</a:t>
            </a:r>
            <a:r>
              <a:rPr lang="pl-PL" b="1" i="1" dirty="0"/>
              <a:t> retro non </a:t>
            </a:r>
            <a:r>
              <a:rPr lang="pl-PL" b="1" i="1" dirty="0" err="1"/>
              <a:t>agit</a:t>
            </a:r>
            <a:r>
              <a:rPr lang="pl-PL" b="1" dirty="0"/>
              <a:t> </a:t>
            </a:r>
            <a:r>
              <a:rPr lang="pl-PL" dirty="0"/>
              <a:t>– zasada konstytucyjna; czyn musiał być zabroniony przez prawo (krajowe bądź międzynarodowe) w czasie popełnienia go przez sprawcę, aby został on pociągnięty do odpowiedzialności karnej</a:t>
            </a:r>
          </a:p>
          <a:p>
            <a:pPr lvl="0"/>
            <a:endParaRPr lang="pl-PL" dirty="0"/>
          </a:p>
          <a:p>
            <a:r>
              <a:rPr lang="pl-PL" dirty="0"/>
              <a:t>funkcja: ochrona zaufania obywateli do państwa, stabilność porządku prawnego, obliczalność i przewidywalność skutków prawnych działań organów państwowych</a:t>
            </a:r>
          </a:p>
          <a:p>
            <a:endParaRPr lang="pl-PL" dirty="0"/>
          </a:p>
          <a:p>
            <a:r>
              <a:rPr lang="pl-PL" dirty="0"/>
              <a:t>Zasada ta ma charakter względny – </a:t>
            </a:r>
            <a:r>
              <a:rPr lang="pl-PL" b="1" dirty="0"/>
              <a:t>wyklucza ona wyłącznie oddziaływanie wstecz prawa niekorzystnego dla sprawcy</a:t>
            </a:r>
            <a:r>
              <a:rPr lang="pl-PL" dirty="0"/>
              <a:t>!</a:t>
            </a:r>
          </a:p>
          <a:p>
            <a:endParaRPr lang="pl-PL" dirty="0"/>
          </a:p>
          <a:p>
            <a:endParaRPr lang="pl-PL" dirty="0"/>
          </a:p>
          <a:p>
            <a:endParaRPr lang="pl-PL" u="sng" dirty="0"/>
          </a:p>
          <a:p>
            <a:endParaRPr lang="pl-PL" u="sng" dirty="0"/>
          </a:p>
          <a:p>
            <a:endParaRPr lang="pl-PL" u="sng" dirty="0"/>
          </a:p>
        </p:txBody>
      </p:sp>
      <p:pic>
        <p:nvPicPr>
          <p:cNvPr id="20482" name="Picture 2" descr="No photo description available."/>
          <p:cNvPicPr>
            <a:picLocks noChangeAspect="1" noChangeArrowheads="1"/>
          </p:cNvPicPr>
          <p:nvPr/>
        </p:nvPicPr>
        <p:blipFill>
          <a:blip r:embed="rId2" cstate="print"/>
          <a:srcRect/>
          <a:stretch>
            <a:fillRect/>
          </a:stretch>
        </p:blipFill>
        <p:spPr bwMode="auto">
          <a:xfrm>
            <a:off x="5436096" y="3470573"/>
            <a:ext cx="3096344" cy="3096345"/>
          </a:xfrm>
          <a:prstGeom prst="rect">
            <a:avLst/>
          </a:prstGeom>
          <a:noFill/>
        </p:spPr>
      </p:pic>
      <p:sp>
        <p:nvSpPr>
          <p:cNvPr id="4" name="pole tekstowe 3"/>
          <p:cNvSpPr txBox="1"/>
          <p:nvPr/>
        </p:nvSpPr>
        <p:spPr>
          <a:xfrm>
            <a:off x="467544" y="3645024"/>
            <a:ext cx="4464496" cy="2862322"/>
          </a:xfrm>
          <a:prstGeom prst="rect">
            <a:avLst/>
          </a:prstGeom>
          <a:noFill/>
        </p:spPr>
        <p:txBody>
          <a:bodyPr wrap="square" rtlCol="0">
            <a:spAutoFit/>
          </a:bodyPr>
          <a:lstStyle/>
          <a:p>
            <a:r>
              <a:rPr lang="pl-PL" dirty="0"/>
              <a:t>art. 4 § 1. k.k.</a:t>
            </a:r>
          </a:p>
          <a:p>
            <a:r>
              <a:rPr lang="pl-PL" dirty="0"/>
              <a:t>Jeżeli w czasie orzekania obowiązuje ustawa inna niż w czasie popełnienia przestępstwa, stosuje się ustawę nową, jednakże należy stosować ustawę obowiązującą poprzednio, jeżeli jest względniejsza dla sprawcy.</a:t>
            </a:r>
          </a:p>
          <a:p>
            <a:endParaRPr lang="pl-PL" dirty="0"/>
          </a:p>
          <a:p>
            <a:r>
              <a:rPr lang="pl-PL" dirty="0">
                <a:sym typeface="Wingdings" pitchFamily="2" charset="2"/>
              </a:rPr>
              <a:t> </a:t>
            </a:r>
            <a:r>
              <a:rPr lang="pl-PL" b="1" dirty="0">
                <a:sym typeface="Wingdings" pitchFamily="2" charset="2"/>
              </a:rPr>
              <a:t>prawo korzystniejsze działa wstecz!</a:t>
            </a:r>
          </a:p>
          <a:p>
            <a:r>
              <a:rPr lang="pl-PL" dirty="0"/>
              <a:t>      (</a:t>
            </a:r>
            <a:r>
              <a:rPr lang="pl-PL" i="1" dirty="0" err="1"/>
              <a:t>lex</a:t>
            </a:r>
            <a:r>
              <a:rPr lang="pl-PL" i="1" dirty="0"/>
              <a:t> </a:t>
            </a:r>
            <a:r>
              <a:rPr lang="pl-PL" i="1" dirty="0" err="1"/>
              <a:t>mitior</a:t>
            </a:r>
            <a:r>
              <a:rPr lang="pl-PL" i="1" dirty="0"/>
              <a:t> retro </a:t>
            </a:r>
            <a:r>
              <a:rPr lang="pl-PL" i="1" dirty="0" err="1"/>
              <a:t>agit</a:t>
            </a:r>
            <a:r>
              <a:rPr lang="pl-PL" dirty="0"/>
              <a:t>)</a:t>
            </a:r>
          </a:p>
          <a:p>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467544" y="908720"/>
            <a:ext cx="8280920" cy="5355312"/>
          </a:xfrm>
          <a:prstGeom prst="rect">
            <a:avLst/>
          </a:prstGeom>
          <a:noFill/>
        </p:spPr>
        <p:txBody>
          <a:bodyPr wrap="square" rtlCol="0">
            <a:spAutoFit/>
          </a:bodyPr>
          <a:lstStyle/>
          <a:p>
            <a:r>
              <a:rPr lang="pl-PL" dirty="0"/>
              <a:t>Jeżeli  brzmienie ustawy w czasie orzekania jest inne niż w czasie popełnienia czynu,  </a:t>
            </a:r>
            <a:r>
              <a:rPr lang="pl-PL" b="1" dirty="0"/>
              <a:t>sąd jest zobligowany  orzekać na stanie prawnym korzystniejszym dla sprawcy</a:t>
            </a:r>
            <a:r>
              <a:rPr lang="pl-PL" dirty="0"/>
              <a:t>.</a:t>
            </a:r>
          </a:p>
          <a:p>
            <a:endParaRPr lang="pl-PL" dirty="0"/>
          </a:p>
          <a:p>
            <a:r>
              <a:rPr lang="pl-PL" dirty="0"/>
              <a:t>Podczas oceny, który stan prawny jest „względniejszy” należy brać pod uwagę nie tylko przepis typizujący (np. zakres kryminalizacji czy wysokość kary) lecz oceniać kompleksowo cały stan prawny  (np. również przepisy części ogólnej a nawet inne ustawy, do których odsyła </a:t>
            </a:r>
            <a:r>
              <a:rPr lang="pl-PL" dirty="0" err="1"/>
              <a:t>kk</a:t>
            </a:r>
            <a:r>
              <a:rPr lang="pl-PL" dirty="0"/>
              <a:t>). Pod uwagę bierzemy nie tylko ustawy, które obowiązywały podczas czynu i orzekania, ale także wszystkie pośrednie stany prawne. </a:t>
            </a:r>
          </a:p>
          <a:p>
            <a:endParaRPr lang="pl-PL" dirty="0"/>
          </a:p>
          <a:p>
            <a:endParaRPr lang="pl-PL" dirty="0"/>
          </a:p>
          <a:p>
            <a:r>
              <a:rPr lang="pl-PL" dirty="0"/>
              <a:t>Rodzaje zmian i reakcje prawa:</a:t>
            </a:r>
          </a:p>
          <a:p>
            <a:pPr marL="342900" lvl="0" indent="-342900">
              <a:buFont typeface="+mj-lt"/>
              <a:buAutoNum type="alphaLcPeriod"/>
            </a:pPr>
            <a:r>
              <a:rPr lang="pl-PL" b="1" dirty="0"/>
              <a:t>kryminalizacja </a:t>
            </a:r>
            <a:r>
              <a:rPr lang="pl-PL" dirty="0"/>
              <a:t>– zmiana niekorzystna, zakaz wstecznego działania ustawy penalizującej</a:t>
            </a:r>
          </a:p>
          <a:p>
            <a:pPr marL="342900" lvl="0" indent="-342900">
              <a:buFont typeface="+mj-lt"/>
              <a:buAutoNum type="alphaLcPeriod"/>
            </a:pPr>
            <a:r>
              <a:rPr lang="pl-PL" b="1" dirty="0" err="1"/>
              <a:t>dekryminalizacja</a:t>
            </a:r>
            <a:r>
              <a:rPr lang="pl-PL" dirty="0"/>
              <a:t> – zmiana korzystna, stosuje się nową ustawę</a:t>
            </a:r>
            <a:endParaRPr lang="pl-PL" i="1" dirty="0"/>
          </a:p>
          <a:p>
            <a:pPr marL="342900" lvl="0" indent="-342900">
              <a:buFont typeface="+mj-lt"/>
              <a:buAutoNum type="alphaLcPeriod"/>
            </a:pPr>
            <a:r>
              <a:rPr lang="pl-PL" b="1" dirty="0"/>
              <a:t>zmiana stabilizująca </a:t>
            </a:r>
            <a:r>
              <a:rPr lang="pl-PL" dirty="0"/>
              <a:t>– w istocie brak merytorycznej zmiany mimo zmiany aktu normatywnego</a:t>
            </a:r>
          </a:p>
          <a:p>
            <a:pPr marL="342900" lvl="0" indent="-342900">
              <a:buFont typeface="+mj-lt"/>
              <a:buAutoNum type="alphaLcPeriod"/>
            </a:pPr>
            <a:r>
              <a:rPr lang="pl-PL" b="1" dirty="0"/>
              <a:t>zmiana modyfikująca</a:t>
            </a:r>
            <a:r>
              <a:rPr lang="pl-PL" dirty="0"/>
              <a:t> (zmianie uległ zakres kryminalizacji, rodzaj, wymiar kary) </a:t>
            </a:r>
            <a:r>
              <a:rPr lang="pl-PL" dirty="0">
                <a:sym typeface="Wingdings"/>
              </a:rPr>
              <a:t></a:t>
            </a:r>
            <a:r>
              <a:rPr lang="pl-PL" dirty="0"/>
              <a:t> stosujemy ustawę względniejszą </a:t>
            </a:r>
          </a:p>
          <a:p>
            <a:endParaRPr lang="pl-PL"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TotalTime>
  <Words>1456</Words>
  <Application>Microsoft Office PowerPoint</Application>
  <PresentationFormat>Pokaz na ekranie (4:3)</PresentationFormat>
  <Paragraphs>133</Paragraphs>
  <Slides>14</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14</vt:i4>
      </vt:variant>
    </vt:vector>
  </HeadingPairs>
  <TitlesOfParts>
    <vt:vector size="18" baseType="lpstr">
      <vt:lpstr>Arial</vt:lpstr>
      <vt:lpstr>Calibri</vt:lpstr>
      <vt:lpstr>Courier New</vt:lpstr>
      <vt:lpstr>Motyw pakietu Office</vt:lpstr>
      <vt:lpstr>Prawo karne materialne Zagadnienia ogólne</vt:lpstr>
      <vt:lpstr>Pojęcie prawa karnego</vt:lpstr>
      <vt:lpstr>Dyscypliny prawa karnego</vt:lpstr>
      <vt:lpstr>Funkcje prawa karnego</vt:lpstr>
      <vt:lpstr>Prezentacja programu PowerPoint</vt:lpstr>
      <vt:lpstr>Zasady prawa karnego</vt:lpstr>
      <vt:lpstr>Prezentacja programu PowerPoint</vt:lpstr>
      <vt:lpstr>Prezentacja programu PowerPoint</vt:lpstr>
      <vt:lpstr>Prezentacja programu PowerPoint</vt:lpstr>
      <vt:lpstr>Czas popełnienia czynu</vt:lpstr>
      <vt:lpstr>Miejsce popełnienia czynu</vt:lpstr>
      <vt:lpstr>Obowiązywanie ustawy karnej w przestrzeni</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Zagadnienia ogólne</dc:title>
  <dc:creator>user</dc:creator>
  <cp:lastModifiedBy>Alicja Limburska</cp:lastModifiedBy>
  <cp:revision>18</cp:revision>
  <dcterms:created xsi:type="dcterms:W3CDTF">2019-10-03T10:30:18Z</dcterms:created>
  <dcterms:modified xsi:type="dcterms:W3CDTF">2023-10-05T19:06:29Z</dcterms:modified>
</cp:coreProperties>
</file>