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4" r:id="rId5"/>
    <p:sldId id="263" r:id="rId6"/>
    <p:sldId id="262" r:id="rId7"/>
    <p:sldId id="261" r:id="rId8"/>
    <p:sldId id="258" r:id="rId9"/>
    <p:sldId id="266" r:id="rId10"/>
    <p:sldId id="265" r:id="rId11"/>
    <p:sldId id="269" r:id="rId12"/>
    <p:sldId id="268" r:id="rId13"/>
    <p:sldId id="267" r:id="rId14"/>
    <p:sldId id="271" r:id="rId15"/>
    <p:sldId id="270" r:id="rId16"/>
    <p:sldId id="259" r:id="rId17"/>
    <p:sldId id="274" r:id="rId18"/>
    <p:sldId id="273" r:id="rId19"/>
    <p:sldId id="276" r:id="rId20"/>
    <p:sldId id="275" r:id="rId21"/>
    <p:sldId id="278" r:id="rId22"/>
    <p:sldId id="280" r:id="rId23"/>
    <p:sldId id="279" r:id="rId24"/>
    <p:sldId id="283" r:id="rId25"/>
    <p:sldId id="282" r:id="rId26"/>
    <p:sldId id="281" r:id="rId27"/>
    <p:sldId id="286" r:id="rId28"/>
    <p:sldId id="287" r:id="rId2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3FDB63-71B0-48FC-A491-D3FB03FD24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05DA6BB-6E59-43EA-8F71-18BF2402C1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B9A9212-F2AB-4D12-A0EB-A9D54EEA8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6322-B6B4-4CE0-97EA-ED0278013346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50A5403-86C1-458D-95E9-4EE45F0B6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7D2D2F0-0E36-4899-9D22-10A85A224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51FD-7DF9-4740-81C3-7FAF645C9E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8278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6BA363-9DF0-4DEF-92E3-B9CF73AE0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7913E53-4BC9-43FA-8585-D282C7C9A4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CA32127-721D-48DD-AB47-E3D0B3970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6322-B6B4-4CE0-97EA-ED0278013346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413F620-B6FC-4123-ADB7-4BB365C9A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BB74166-B11D-45C5-817C-721632B83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51FD-7DF9-4740-81C3-7FAF645C9E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2044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9B174B8F-1810-4246-9229-BBFE63AC2F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0D0409E-D86B-4F51-950E-03FC9C861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D244ACA-5CF8-4EAE-8EE1-1F8FB9497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6322-B6B4-4CE0-97EA-ED0278013346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60BC86B-47E4-49DF-BD4D-DDA7AA3DB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4EDF096-062F-4645-9112-3048A2EC7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51FD-7DF9-4740-81C3-7FAF645C9E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3059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9E0B23-75FE-4A65-9BCA-F619433FC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2BE5281-4AF0-4240-94DA-284D4D6BC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2233479-21B0-4BB9-91CE-33F86161B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6322-B6B4-4CE0-97EA-ED0278013346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1773D1C-19D3-4468-8277-C7012D965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F9CC6C0-565E-4488-B55D-CB9AEB805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51FD-7DF9-4740-81C3-7FAF645C9E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2385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F01983-AB00-47BA-95BA-4C15C0F9C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301430-4DD9-42C1-921B-42F8C0945E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0F4EA78-876B-4332-80CE-B759043E4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6322-B6B4-4CE0-97EA-ED0278013346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B57D995-5A93-476C-A1A4-A0F458A1A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4B858F2-2396-474E-B5D1-9210C358F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51FD-7DF9-4740-81C3-7FAF645C9E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36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F7FF38-8D9A-462B-BD11-76C07EFE8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2A4C05-E207-4D5A-B21E-487CCD0294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2AD1497-21E8-4B2D-B667-44072F1AC6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5D1DB92-3E6E-48BB-A70C-6F8B01E40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6322-B6B4-4CE0-97EA-ED0278013346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AA6C570-B689-416C-BC3E-F7A5170C6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DB1CB7D-865B-4308-A220-A286098B8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51FD-7DF9-4740-81C3-7FAF645C9E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8049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92A578-EA95-482E-9914-C02840620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D58749C-AA3D-4905-83AA-4B144D2D85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4C725E8-AB68-42C3-A9B5-C6DF76230D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D71EAE1B-8083-4A2E-8C0A-3566D1A334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A9DD9206-8689-41F3-B07A-7407A4E0B3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A2CF07EF-5ACC-43CA-A348-8B7733C53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6322-B6B4-4CE0-97EA-ED0278013346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4BC7F25A-71BA-459D-AAE3-265BEC7B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C4670DC1-78DA-4AEB-8FDD-537054238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51FD-7DF9-4740-81C3-7FAF645C9E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7674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D212AD-6A6D-4629-95ED-AB11F11A2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32F63FF5-2C99-440E-AE8C-08867D36B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6322-B6B4-4CE0-97EA-ED0278013346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2415ED2-FBF9-45E8-B388-679CEA501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35FBF48B-54AE-482E-9718-79B2E7F87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51FD-7DF9-4740-81C3-7FAF645C9E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396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20BBEF7A-E3A1-40A0-AC8C-FD9E44D4D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6322-B6B4-4CE0-97EA-ED0278013346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357A8AD9-79EA-4684-84AA-9DA0D0A41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BC59318-0957-4F93-92EC-4D13FE23B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51FD-7DF9-4740-81C3-7FAF645C9E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2937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B7130D-9105-4235-9858-5DC02BF32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38AB9A6-F2E9-4311-A2B0-5476789B7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B4EAF18-3F9D-46C1-A823-FD2B1F1A61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ECD3C19-BEF9-45A6-894A-844728D3D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6322-B6B4-4CE0-97EA-ED0278013346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4CCBC89-5ACE-4BC1-8991-E679D45E9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FCA19AC-6B43-4FB8-A382-9D69129DD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51FD-7DF9-4740-81C3-7FAF645C9E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3397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BEC3AA-423D-44DE-9661-4879C4064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9F64B1F5-472A-4476-BCB8-E48060483B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78D2012-7D79-468B-9604-C6B3FC0322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C552AC7-5344-4F1F-94EA-14CBD41C2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6322-B6B4-4CE0-97EA-ED0278013346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9100F8D-3B3B-4320-B157-41552AEA1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6257F61-C4C7-40B8-86F7-1316ED27E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51FD-7DF9-4740-81C3-7FAF645C9E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3658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20AD6BDB-5C22-4592-8F07-44ECD6070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6D64A7D-266A-4379-877C-AABA276A9C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6C434DD-68B1-4274-B3F7-31029A3C7F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76322-B6B4-4CE0-97EA-ED0278013346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49D8AB8-148E-4502-9B09-956F9451D1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3B5F5DB-79E1-4F3E-9804-19D6934E5F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251FD-7DF9-4740-81C3-7FAF645C9E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7657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A16734-85CC-41C5-B7E6-7139564E8A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ustawa </a:t>
            </a:r>
            <a:br>
              <a:rPr lang="pl-PL" b="1" dirty="0"/>
            </a:br>
            <a:r>
              <a:rPr lang="pl-PL" b="1" dirty="0"/>
              <a:t>z dnia 24 września 2010 r.</a:t>
            </a:r>
            <a:br>
              <a:rPr lang="pl-PL" b="1" dirty="0"/>
            </a:br>
            <a:r>
              <a:rPr lang="pl-PL" b="1" dirty="0"/>
              <a:t>o ewidencji ludności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599A034-FB19-4F94-8579-D28A764DD3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4128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07597F-CEC5-4EBE-A8FE-112CFD29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Przekazanie danych do rejestru PESEL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2A06BE-D633-4BB7-99D6-A32DADE5C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Organy mogą przekazywać dane do rejestru PESEL za pośrednictwem rejestrów centralnych gromadzących dane dotyczące dowodów osobistych, paszportów, obywatelstwa i rejestracji stanu cywilnego.</a:t>
            </a:r>
          </a:p>
          <a:p>
            <a:pPr marL="0" indent="0">
              <a:buNone/>
            </a:pPr>
            <a:r>
              <a:rPr lang="pl-PL" dirty="0"/>
              <a:t>Dane z rejestru PESEL są przekazywane do rejestrów mieszkańców oraz do rejestrów centralnych</a:t>
            </a:r>
          </a:p>
          <a:p>
            <a:pPr marL="0" indent="0">
              <a:buNone/>
            </a:pPr>
            <a:r>
              <a:rPr lang="pl-PL" dirty="0" err="1"/>
              <a:t>Organyniezwłocznie</a:t>
            </a:r>
            <a:r>
              <a:rPr lang="pl-PL" dirty="0"/>
              <a:t> dokonują rejestracji danych za pośrednictwem systemu teleinformatycznego. W przypadku braku bezpośredniego dostępu do rejestrów spowodowanego przyczynami niezależnymi od organu rejestracji dokonuje się nie później niż w terminie 2 dni roboczych od dnia, w którym powstał obowiązek ich rejestracji.</a:t>
            </a:r>
          </a:p>
          <a:p>
            <a:pPr marL="0" indent="0">
              <a:buNone/>
            </a:pPr>
            <a:r>
              <a:rPr lang="pl-PL" dirty="0"/>
              <a:t>W przypadku braku możliwości przekazania danych w sposób wskazany w ust. 4 organ przekazuje dane na piśmie utrwalonym w postaci papierowej, opatrzonym własnoręcznym podpisem w celu ich rejestracji w terminie nie dłuższym niż 4 dni robocze od dnia, w którym powstał obowiązek ich rejestracji.</a:t>
            </a:r>
          </a:p>
          <a:p>
            <a:pPr marL="0" indent="0">
              <a:buNone/>
            </a:pPr>
            <a:r>
              <a:rPr lang="pl-PL" dirty="0"/>
              <a:t>(art. 10 ust. 2-5 </a:t>
            </a:r>
            <a:r>
              <a:rPr lang="pl-PL" dirty="0" err="1"/>
              <a:t>u.e.l</a:t>
            </a:r>
            <a:r>
              <a:rPr lang="pl-PL" dirty="0"/>
              <a:t>.).</a:t>
            </a:r>
          </a:p>
        </p:txBody>
      </p:sp>
    </p:spTree>
    <p:extLst>
      <p:ext uri="{BB962C8B-B14F-4D97-AF65-F5344CB8AC3E}">
        <p14:creationId xmlns:p14="http://schemas.microsoft.com/office/powerpoint/2010/main" val="3772541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07597F-CEC5-4EBE-A8FE-112CFD29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sprawdzające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2A06BE-D633-4BB7-99D6-A32DADE5C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6178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Organy, o których mowa w art. 10 ust. 1, z urzędu lub na wniosek osoby, której dane dotyczą, dokonują sprawdzenia danych zawartych w rejestrze PESEL oraz w rejestrach mieszkańców, w szczególności w oparciu o posiadane dokumenty i ustalenia stanu faktycznego. W stosunku do osób nieposiadających zdolności do czynności prawnych wniosek składa przedstawiciel ustawowy lub opiekun prawny.</a:t>
            </a:r>
          </a:p>
          <a:p>
            <a:pPr marL="0" indent="0">
              <a:buNone/>
            </a:pPr>
            <a:r>
              <a:rPr lang="pl-PL" dirty="0"/>
              <a:t>W przypadku gdy organ, o którym mowa w art. 10 ust. 1, stwierdzi niezgodność danych zawartych w rejestrze PESEL lub w rejestrze mieszkańców z posiadanymi dokumentami lub ze stanem faktycznym, usuwa tę niezgodność, a jeżeli nie jest właściwy do jej usunięcia, zawiadamia o tym niezwłocznie organ właściwy do rejestracji tych danych na podstawie art. 10 ust. 1 w celu usunięcia tej niezgodności.</a:t>
            </a:r>
          </a:p>
          <a:p>
            <a:pPr marL="0" indent="0">
              <a:buNone/>
            </a:pPr>
            <a:r>
              <a:rPr lang="pl-PL" dirty="0"/>
              <a:t>W przypadku niezgodności danych zawartych w rejestrze PESEL lub w rejestrze mieszkańców z posiadanymi dokumentami podmioty, o których mowa w art. 46 ust. 1, zawiadamiają o tym organ właściwy do rejestracji tych danych na podstawie art. 10 ust. 1 w celu usunięcia tej niezgodności oraz przekazują temu organowi posiadane dokumenty stanowiące podstawę stwierdzenia wskazanej niezgodności, ich uwierzytelnione kopie lub odpisy, chyba że przepisy ustaw odrębnych uniemożliwiają ich przekazanie.</a:t>
            </a:r>
          </a:p>
          <a:p>
            <a:pPr marL="0" indent="0">
              <a:buNone/>
            </a:pPr>
            <a:r>
              <a:rPr lang="pl-PL" dirty="0"/>
              <a:t>Usunięcie niezgodności może polegać w szczególności na sprostowaniu danych nieprawidłowych lub uzupełnieniu danych.</a:t>
            </a:r>
          </a:p>
          <a:p>
            <a:pPr marL="0" indent="0">
              <a:buNone/>
            </a:pPr>
            <a:r>
              <a:rPr lang="pl-PL" dirty="0"/>
              <a:t>(11 ust. 1-2b </a:t>
            </a:r>
            <a:r>
              <a:rPr lang="pl-PL" dirty="0" err="1"/>
              <a:t>u.e.l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727576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07597F-CEC5-4EBE-A8FE-112CFD29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sprawdzające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2A06BE-D633-4BB7-99D6-A32DADE5C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Wniosek osoby, której dane dotyczą, zawiera imię (imiona) i nazwisko, numer PESEL, adres do korespondencji -jeżeli korespondencja ma być prowadzona drogą pocztową, oraz uzasadnienie.</a:t>
            </a:r>
          </a:p>
          <a:p>
            <a:pPr marL="0" indent="0">
              <a:buNone/>
            </a:pPr>
            <a:r>
              <a:rPr lang="pl-PL" dirty="0"/>
              <a:t>Wniosek, o którym mowa w ust. 1, składa się na piśmie utrwalonym w postaci papierowej, opatrzonym własnoręcznym podpisem lub w postaci elektronicznej, opatrzonym kwalifikowanym podpisem elektronicznym, podpisem zaufanym albo podpisem osobistym.</a:t>
            </a:r>
          </a:p>
          <a:p>
            <a:pPr marL="0" indent="0">
              <a:buNone/>
            </a:pPr>
            <a:r>
              <a:rPr lang="pl-PL" dirty="0"/>
              <a:t>O sposobie załatwienia sprawy organ, który usunął niezgodność, zawiadamia osobę, której dane były, na jej wniosek, sprawdzane - na piśmie utrwalonym w postaci papierowej, opatrzonym własnoręcznym podpisem lub w postaci elektronicznej, opatrzonym kwalifikowanym podpisem elektronicznym, podpisem zaufanym albo podpisem osobistym. W przypadku działania organu z urzędu osobę, której dane były sprawdzane, zawiadamia się, jeżeli usunięte niezgodności danych mają wpływ na ustalenie tożsamości tej osoby.</a:t>
            </a:r>
          </a:p>
          <a:p>
            <a:pPr marL="0" indent="0">
              <a:buNone/>
            </a:pPr>
            <a:r>
              <a:rPr lang="pl-PL" dirty="0"/>
              <a:t>(11 ust. 2c-4 </a:t>
            </a:r>
            <a:r>
              <a:rPr lang="pl-PL" dirty="0" err="1"/>
              <a:t>u.e.l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081309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07597F-CEC5-4EBE-A8FE-112CFD29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Przechowywanie danych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2A06BE-D633-4BB7-99D6-A32DADE5C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Danych i zapisów zgromadzonych w rejestrze PESEL i rejestrach mieszkańców nie usuwa się, z zastrzeżeniem art. 10 ust. 6 i 6a.</a:t>
            </a:r>
          </a:p>
          <a:p>
            <a:pPr marL="0" indent="0">
              <a:buNone/>
            </a:pPr>
            <a:r>
              <a:rPr lang="pl-PL" dirty="0"/>
              <a:t>(art. 12a </a:t>
            </a:r>
            <a:r>
              <a:rPr lang="pl-PL" dirty="0" err="1"/>
              <a:t>u.e.l</a:t>
            </a:r>
            <a:r>
              <a:rPr lang="pl-PL" dirty="0"/>
              <a:t>.)</a:t>
            </a:r>
          </a:p>
          <a:p>
            <a:pPr marL="0" indent="0">
              <a:buNone/>
            </a:pPr>
            <a:r>
              <a:rPr lang="pl-PL" dirty="0"/>
              <a:t>Przy rejestracji zmiany danych należy podać datę zmiany danych oraz oznaczenie organu lub sądu, z którego działania wynika dokonana zmiana. Dotychczasowych danych nie usuwa się z rejestru oraz danych zmienianych w związku z procedurą przysposobienia albo obalenia domniemania ojcostwa męża matki.</a:t>
            </a:r>
          </a:p>
          <a:p>
            <a:pPr marL="0" indent="0">
              <a:buNone/>
            </a:pPr>
            <a:r>
              <a:rPr lang="pl-PL" dirty="0"/>
              <a:t>Zapisy w dziennikach systemów (logach) przechowywane są przez 5 lat od dnia ich utworzenia.</a:t>
            </a:r>
          </a:p>
          <a:p>
            <a:pPr marL="0" indent="0">
              <a:buNone/>
            </a:pPr>
            <a:r>
              <a:rPr lang="pl-PL" dirty="0"/>
              <a:t>(art. 10 ust. 6-6a </a:t>
            </a:r>
            <a:r>
              <a:rPr lang="pl-PL" dirty="0" err="1"/>
              <a:t>u.e.l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634910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07597F-CEC5-4EBE-A8FE-112CFD29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/>
              <a:t>Numer</a:t>
            </a:r>
            <a:r>
              <a:rPr lang="en-GB" b="1" dirty="0"/>
              <a:t> PESEL </a:t>
            </a:r>
            <a:endParaRPr lang="pl-PL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2A06BE-D633-4BB7-99D6-A32DADE5C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/>
              <a:t>Osobie, której dane są gromadzone w rejestrze PESEL i rejestrze mieszkańców, nadaje się numer identyfikacyjny Powszechnego Elektronicznego Systemu Ewidencji Ludności, który stanowi numer PESEL.</a:t>
            </a:r>
          </a:p>
          <a:p>
            <a:pPr marL="0" indent="0">
              <a:buNone/>
            </a:pPr>
            <a:r>
              <a:rPr lang="pl-PL" dirty="0"/>
              <a:t>Numer PESEL jest to jedenastocyfrowy symbol numeryczny, jednoznacznie identyfikujący osobę fizyczną, zawierający datę urodzenia, numer porządkowy, oznaczenie płci oraz liczbę kontrolną, przy czym:</a:t>
            </a:r>
          </a:p>
          <a:p>
            <a:pPr marL="0" indent="0">
              <a:buNone/>
            </a:pPr>
            <a:r>
              <a:rPr lang="pl-PL" dirty="0"/>
              <a:t>1)  data urodzenia zawarta jest w pierwszych sześciu cyfrach w następującej kolejności: dwie ostatnie cyfry roku urodzenia, miesiąc urodzenia wraz z zakodowanym stuleciem urodzenia oraz dzień urodzenia;</a:t>
            </a:r>
          </a:p>
          <a:p>
            <a:pPr marL="0" indent="0">
              <a:buNone/>
            </a:pPr>
            <a:r>
              <a:rPr lang="pl-PL" dirty="0"/>
              <a:t>2)  stulecie urodzenia kodowane jest poprzez dodanie do liczby oznaczającej miesiąc urodzenia:</a:t>
            </a:r>
          </a:p>
          <a:p>
            <a:pPr marL="0" indent="0">
              <a:buNone/>
            </a:pPr>
            <a:r>
              <a:rPr lang="pl-PL" dirty="0"/>
              <a:t>a)  liczby 80 - w przypadku osób urodzonych w latach 1800-1899,</a:t>
            </a:r>
          </a:p>
          <a:p>
            <a:pPr marL="0" indent="0">
              <a:buNone/>
            </a:pPr>
            <a:r>
              <a:rPr lang="pl-PL" dirty="0"/>
              <a:t>b)  liczby 0 - w przypadku osób urodzonych w latach 1900-1999,</a:t>
            </a:r>
          </a:p>
          <a:p>
            <a:pPr marL="0" indent="0">
              <a:buNone/>
            </a:pPr>
            <a:r>
              <a:rPr lang="pl-PL" dirty="0"/>
              <a:t>c)  liczby 20 - w przypadku osób urodzonych w latach 2000-2099;</a:t>
            </a:r>
          </a:p>
          <a:p>
            <a:pPr marL="0" indent="0">
              <a:buNone/>
            </a:pPr>
            <a:r>
              <a:rPr lang="pl-PL" dirty="0"/>
              <a:t>3)  liczby oznaczające rok, miesiąc lub dzień, będące liczbami jednocyfrowymi, poprzedza się cyfrą "0", z zastrzeżeniem zasady określonej w pkt 2;</a:t>
            </a:r>
          </a:p>
          <a:p>
            <a:pPr marL="0" indent="0">
              <a:buNone/>
            </a:pPr>
            <a:r>
              <a:rPr lang="pl-PL" dirty="0"/>
              <a:t>4)  numer porządkowy osoby zawarty jest w cyfrach od siódmej do dziesiątej, przy czym ostatnia cyfra numeru porządkowego zawiera oznaczenie płci: cyfrę parzystą (w tym "0") dla kobiet, a cyfrę nieparzystą dla mężczyzn;</a:t>
            </a:r>
          </a:p>
          <a:p>
            <a:pPr marL="0" indent="0">
              <a:buNone/>
            </a:pPr>
            <a:r>
              <a:rPr lang="pl-PL" dirty="0"/>
              <a:t>5)  jedenasta cyfra numeru PESEL jest liczbą kontrolną umożliwiającą elektroniczną kontrolę poprawności nadanego numeru identyfikacyjnego.</a:t>
            </a:r>
          </a:p>
          <a:p>
            <a:pPr marL="0" indent="0">
              <a:buNone/>
            </a:pPr>
            <a:r>
              <a:rPr lang="pl-PL" dirty="0"/>
              <a:t>(art. 15 </a:t>
            </a:r>
            <a:r>
              <a:rPr lang="pl-PL" dirty="0" err="1"/>
              <a:t>u.e.l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6278271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07597F-CEC5-4EBE-A8FE-112CFD29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/>
              <a:t>Numer</a:t>
            </a:r>
            <a:r>
              <a:rPr lang="en-GB" b="1" dirty="0"/>
              <a:t> PESEL </a:t>
            </a:r>
            <a:endParaRPr lang="pl-PL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2A06BE-D633-4BB7-99D6-A32DADE5C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Raz nadany numer PESEL nie może być ponownie nadany innej osobie.</a:t>
            </a:r>
          </a:p>
          <a:p>
            <a:pPr marL="0" indent="0">
              <a:buNone/>
            </a:pPr>
            <a:r>
              <a:rPr lang="pl-PL" dirty="0"/>
              <a:t>Osoba, której zmieniono numer PESEL, nie może posługiwać się poprzednio nadanym numerem PESEL, od chwili powiadomienia o zmianie.</a:t>
            </a:r>
          </a:p>
          <a:p>
            <a:pPr marL="0" indent="0">
              <a:buNone/>
            </a:pPr>
            <a:r>
              <a:rPr lang="pl-PL" dirty="0"/>
              <a:t>(art. 22 </a:t>
            </a:r>
            <a:r>
              <a:rPr lang="pl-PL" dirty="0" err="1"/>
              <a:t>u.e.l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489763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07597F-CEC5-4EBE-A8FE-112CFD29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/>
              <a:t>Numer</a:t>
            </a:r>
            <a:r>
              <a:rPr lang="en-GB" b="1" dirty="0"/>
              <a:t> PESEL </a:t>
            </a:r>
            <a:endParaRPr lang="pl-PL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2A06BE-D633-4BB7-99D6-A32DADE5C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Numer PESEL jest nadawany z urzędu.</a:t>
            </a:r>
          </a:p>
          <a:p>
            <a:pPr marL="0" indent="0">
              <a:buNone/>
            </a:pPr>
            <a:r>
              <a:rPr lang="pl-PL" dirty="0"/>
              <a:t>Osobie zamieszkujących za granicą i cudzoziemców, numer PESEL nadaje się na jej wniosek.</a:t>
            </a:r>
          </a:p>
          <a:p>
            <a:pPr marL="0" indent="0">
              <a:buNone/>
            </a:pPr>
            <a:r>
              <a:rPr lang="pl-PL" dirty="0"/>
              <a:t>Numer PESEL nadaje minister właściwy do spraw informatyzacji.</a:t>
            </a:r>
          </a:p>
          <a:p>
            <a:pPr marL="0" indent="0">
              <a:buNone/>
            </a:pPr>
            <a:r>
              <a:rPr lang="pl-PL" dirty="0"/>
              <a:t>Nadanie numeru PESEL jest czynnością materialno-techniczną.</a:t>
            </a:r>
          </a:p>
          <a:p>
            <a:pPr marL="0" indent="0">
              <a:buNone/>
            </a:pPr>
            <a:r>
              <a:rPr lang="pl-PL" dirty="0"/>
              <a:t>(art. 16 </a:t>
            </a:r>
            <a:r>
              <a:rPr lang="pl-PL" dirty="0" err="1"/>
              <a:t>u.e.l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275858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2C3DD2-8A5B-43C9-9C4D-790499B04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w sprawie nadania numeru PESEL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2A963D-64E8-4D03-966A-721966066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0605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O nadanie numeru PESEL z urzędu występują odpowiednio:</a:t>
            </a:r>
          </a:p>
          <a:p>
            <a:pPr marL="0" indent="0">
              <a:buNone/>
            </a:pPr>
            <a:r>
              <a:rPr lang="pl-PL" dirty="0"/>
              <a:t>kierownik urzędu stanu cywilnego sporządzający akt urodzenia - w stosunku do dzieci osób, o których mowa w art. 7 ust. 1 pkt 1 i 3, urodzonych na terytorium Rzeczypospolitej Polskiej;</a:t>
            </a:r>
          </a:p>
          <a:p>
            <a:pPr marL="0" indent="0">
              <a:buNone/>
            </a:pPr>
            <a:r>
              <a:rPr lang="pl-PL" dirty="0"/>
              <a:t>organ gminy właściwy do zameldowania na pobyt stały albo pobyt czasowy - w stosunku do osób, o których mowa w art. 7 ust. 1 pkt 1 i 3, z wyjątkiem dzieci, o których mowa w pkt 1;</a:t>
            </a:r>
          </a:p>
          <a:p>
            <a:pPr marL="0" indent="0">
              <a:buNone/>
            </a:pPr>
            <a:r>
              <a:rPr lang="pl-PL" dirty="0"/>
              <a:t>organ wydający polski dokument tożsamości - w stosunku do osób, o których mowa w art. 7 ust. 1 pkt 2;</a:t>
            </a:r>
          </a:p>
          <a:p>
            <a:pPr marL="0" indent="0">
              <a:buNone/>
            </a:pPr>
            <a:r>
              <a:rPr lang="pl-PL" dirty="0"/>
              <a:t>organ wydający dowód osobisty - w stosunku do osób, o których mowa w art. 7 ust. 1 pkt 1;</a:t>
            </a:r>
          </a:p>
          <a:p>
            <a:pPr marL="0" indent="0">
              <a:buNone/>
            </a:pPr>
            <a:r>
              <a:rPr lang="pl-PL" dirty="0"/>
              <a:t>organ gminy właściwy dla dzielnicy Śródmieście miasta stołecznego Warszawy - w stosunku do osób, dla których nie można ustalić organu właściwego w sposób wskazany w pkt 1-3.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 celu nadania numeru PESEL organy wskazane w ust. 1 przekazują, za pośrednictwem systemu teleinformatycznego ministrowi właściwemu do spraw informatyzacji</a:t>
            </a:r>
          </a:p>
          <a:p>
            <a:pPr marL="0" indent="0">
              <a:buNone/>
            </a:pPr>
            <a:r>
              <a:rPr lang="pl-PL" dirty="0"/>
              <a:t>(art. 17 </a:t>
            </a:r>
            <a:r>
              <a:rPr lang="pl-PL" dirty="0" err="1"/>
              <a:t>u.e.l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836682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2C3DD2-8A5B-43C9-9C4D-790499B04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Zmiana numeru PESEL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2A963D-64E8-4D03-966A-721966066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Numer PESEL jest zmieniany w przypadku:</a:t>
            </a:r>
          </a:p>
          <a:p>
            <a:pPr marL="0" indent="0">
              <a:buNone/>
            </a:pPr>
            <a:r>
              <a:rPr lang="pl-PL" dirty="0"/>
              <a:t>1)  sprostowania daty urodzenia;</a:t>
            </a:r>
          </a:p>
          <a:p>
            <a:pPr marL="0" indent="0">
              <a:buNone/>
            </a:pPr>
            <a:r>
              <a:rPr lang="pl-PL" dirty="0"/>
              <a:t>2)  zmiany płci;</a:t>
            </a:r>
          </a:p>
          <a:p>
            <a:pPr marL="0" indent="0">
              <a:buNone/>
            </a:pPr>
            <a:r>
              <a:rPr lang="pl-PL" dirty="0"/>
              <a:t>3)  nadania numeru PESEL na skutek omyłki organu administracji publicznej mającej wpływ na numer PESEL lub wprowadzenia w błąd organu administracji publicznej co do tożsamości osoby.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Organem właściwym do wystąpienia o zmianę numeru PESEL jest:</a:t>
            </a:r>
          </a:p>
          <a:p>
            <a:pPr marL="0" indent="0">
              <a:buNone/>
            </a:pPr>
            <a:r>
              <a:rPr lang="pl-PL" dirty="0"/>
              <a:t>1)  kierownik urzędu stanu cywilnego dokonujący w akcie urodzenia zmian </a:t>
            </a:r>
          </a:p>
          <a:p>
            <a:pPr marL="0" indent="0">
              <a:buNone/>
            </a:pPr>
            <a:r>
              <a:rPr lang="pl-PL" dirty="0"/>
              <a:t>2) organ, który wystąpił o nadanie numeru PESEL z urzędu lub przyjął wniosek o nadanie tego numeru.</a:t>
            </a:r>
          </a:p>
          <a:p>
            <a:pPr marL="0" indent="0">
              <a:buNone/>
            </a:pPr>
            <a:r>
              <a:rPr lang="pl-PL" dirty="0"/>
              <a:t>(art. 19 </a:t>
            </a:r>
            <a:r>
              <a:rPr lang="pl-PL" dirty="0" err="1"/>
              <a:t>u.e.l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628628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2C3DD2-8A5B-43C9-9C4D-790499B04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Rejestr mieszkańców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2A963D-64E8-4D03-966A-721966066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Rejestr mieszkańców jest prowadzony zgodnie z właściwością miejscową przez wójta (burmistrza, prezydenta miasta), zwanego dalej "organem gminy".</a:t>
            </a:r>
          </a:p>
          <a:p>
            <a:pPr marL="0" indent="0">
              <a:buNone/>
            </a:pPr>
            <a:r>
              <a:rPr lang="pl-PL" dirty="0"/>
              <a:t>Utrzymanie i rozwój rejestru mieszkańców zapewnia organ właściwy do jego prowadzenia.</a:t>
            </a:r>
          </a:p>
          <a:p>
            <a:pPr marL="0" indent="0">
              <a:buNone/>
            </a:pPr>
            <a:r>
              <a:rPr lang="pl-PL" dirty="0"/>
              <a:t>(art. 6a </a:t>
            </a:r>
            <a:r>
              <a:rPr lang="pl-PL" dirty="0" err="1"/>
              <a:t>u.e.l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 rejestrze mieszkańców gromadzone są dane osób, o których mowa w ust. 1 i 2, które wykonały obowiązek meldunkowy na terenie danej gminy. </a:t>
            </a:r>
          </a:p>
          <a:p>
            <a:pPr marL="0" indent="0">
              <a:buNone/>
            </a:pPr>
            <a:r>
              <a:rPr lang="pl-PL" dirty="0"/>
              <a:t>(dot. osób: </a:t>
            </a:r>
          </a:p>
          <a:p>
            <a:pPr marL="0" indent="0">
              <a:buNone/>
            </a:pPr>
            <a:r>
              <a:rPr lang="pl-PL" dirty="0"/>
              <a:t>1) obywateli polskich zamieszkujących na terytorium Rzeczypospolitej Polskiej;</a:t>
            </a:r>
          </a:p>
          <a:p>
            <a:pPr marL="0" indent="0">
              <a:buNone/>
            </a:pPr>
            <a:r>
              <a:rPr lang="pl-PL" dirty="0"/>
              <a:t>2) obywateli polskich zamieszkujących poza granicami Rzeczypospolitej Polskiej w związku z ubieganiem się o polski dokument tożsamości;</a:t>
            </a:r>
          </a:p>
          <a:p>
            <a:pPr marL="0" indent="0">
              <a:buNone/>
            </a:pPr>
            <a:r>
              <a:rPr lang="pl-PL" dirty="0"/>
              <a:t>3) cudzoziemców zamieszkujących na terytorium Rzeczypospolitej Polskiej)</a:t>
            </a:r>
          </a:p>
          <a:p>
            <a:pPr marL="0" indent="0">
              <a:buNone/>
            </a:pPr>
            <a:r>
              <a:rPr lang="pl-PL" dirty="0"/>
              <a:t>(art. 7 ust. 3 </a:t>
            </a:r>
            <a:r>
              <a:rPr lang="pl-PL" dirty="0" err="1"/>
              <a:t>u.e.l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70432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07597F-CEC5-4EBE-A8FE-112CFD29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Zagadnienia ogólne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2A06BE-D633-4BB7-99D6-A32DADE5C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Ewidencja ludności polega na rejestracji określonych w ustawie podstawowych danych: </a:t>
            </a:r>
          </a:p>
          <a:p>
            <a:pPr marL="0" indent="0">
              <a:buNone/>
            </a:pPr>
            <a:r>
              <a:rPr lang="pl-PL" dirty="0"/>
              <a:t>- identyfikujących tożsamość oraz </a:t>
            </a:r>
          </a:p>
          <a:p>
            <a:pPr marL="0" indent="0">
              <a:buNone/>
            </a:pPr>
            <a:r>
              <a:rPr lang="pl-PL" dirty="0"/>
              <a:t>- status administracyjnoprawny osób fizycznych.</a:t>
            </a:r>
          </a:p>
          <a:p>
            <a:pPr marL="0" indent="0">
              <a:buNone/>
            </a:pPr>
            <a:r>
              <a:rPr lang="pl-PL" dirty="0"/>
              <a:t>(art. 2 </a:t>
            </a:r>
            <a:r>
              <a:rPr lang="pl-PL" dirty="0" err="1"/>
              <a:t>u.e.l</a:t>
            </a:r>
            <a:r>
              <a:rPr lang="pl-PL" dirty="0"/>
              <a:t>.). 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Ewidencję ludności prowadzi się w Powszechnym Elektronicznym Systemie Ewidencji Ludności, który stanowi rejestr PESEL, oraz w rejestrach mieszkańców, prowadzonych w systemie teleinformatycznym.</a:t>
            </a:r>
          </a:p>
          <a:p>
            <a:pPr marL="0" indent="0">
              <a:buNone/>
            </a:pPr>
            <a:r>
              <a:rPr lang="pl-PL" dirty="0"/>
              <a:t>(art. 3 </a:t>
            </a:r>
            <a:r>
              <a:rPr lang="pl-PL" dirty="0" err="1"/>
              <a:t>u.e.l</a:t>
            </a:r>
            <a:r>
              <a:rPr lang="pl-PL" dirty="0"/>
              <a:t>.).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613903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2C3DD2-8A5B-43C9-9C4D-790499B04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Obowiązek meldunkowy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2A963D-64E8-4D03-966A-721966066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Obywatel polski przebywający na terytorium Rzeczypospolitej Polskiej jest obowiązany wykonywać obowiązek meldunkowy określony w ustawie.</a:t>
            </a:r>
          </a:p>
          <a:p>
            <a:pPr marL="0" indent="0">
              <a:buNone/>
            </a:pPr>
            <a:r>
              <a:rPr lang="pl-PL" dirty="0"/>
              <a:t>Obowiązek meldunkowy polega na:</a:t>
            </a:r>
          </a:p>
          <a:p>
            <a:pPr marL="0" indent="0">
              <a:buNone/>
            </a:pPr>
            <a:r>
              <a:rPr lang="pl-PL" dirty="0"/>
              <a:t>1)  zameldowaniu się w miejscu pobytu stałego lub czasowego;</a:t>
            </a:r>
          </a:p>
          <a:p>
            <a:pPr marL="0" indent="0">
              <a:buNone/>
            </a:pPr>
            <a:r>
              <a:rPr lang="pl-PL" dirty="0"/>
              <a:t>2)  wymeldowaniu się z miejsca pobytu stałego lub czasowego;</a:t>
            </a:r>
          </a:p>
          <a:p>
            <a:pPr marL="0" indent="0">
              <a:buNone/>
            </a:pPr>
            <a:r>
              <a:rPr lang="pl-PL" dirty="0"/>
              <a:t>3)  zgłoszeniu wyjazdu poza granice Rzeczypospolitej Polskiej oraz powrotu z wyjazdu poza granice Rzeczypospolitej Polskiej</a:t>
            </a:r>
          </a:p>
          <a:p>
            <a:pPr marL="0" indent="0">
              <a:buNone/>
            </a:pPr>
            <a:r>
              <a:rPr lang="pl-PL" dirty="0"/>
              <a:t>(art. 24 ust. 1-2 </a:t>
            </a:r>
            <a:r>
              <a:rPr lang="pl-PL" dirty="0" err="1"/>
              <a:t>u.e.l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698478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2C3DD2-8A5B-43C9-9C4D-790499B04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Obowiązek meldunkowy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2A963D-64E8-4D03-966A-721966066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Pobytem stałym jest zamieszkanie w określonej miejscowości pod oznaczonym adresem z zamiarem stałego przebywania.</a:t>
            </a:r>
          </a:p>
          <a:p>
            <a:pPr marL="0" indent="0">
              <a:buNone/>
            </a:pPr>
            <a:r>
              <a:rPr lang="pl-PL" dirty="0"/>
              <a:t>Pobytem czasowym jest przebywanie bez zamiaru zmiany miejsca pobytu stałego w innej miejscowości pod oznaczonym adresem lub w tej samej miejscowości, lecz pod innym adresem.</a:t>
            </a:r>
          </a:p>
          <a:p>
            <a:pPr marL="0" indent="0">
              <a:buNone/>
            </a:pPr>
            <a:r>
              <a:rPr lang="pl-PL" dirty="0"/>
              <a:t>Miejscem pobytu stałego lub czasowego osoby zatrudnionej na statku żeglugi śródlądowej lub morskiej albo zamieszkującej w związku z wykonywaniem pracy w ruchomym urządzeniu mieszkalnym, jest siedziba pracodawcy zatrudniającego tę osobę.</a:t>
            </a:r>
          </a:p>
          <a:p>
            <a:pPr marL="0" indent="0">
              <a:buNone/>
            </a:pPr>
            <a:r>
              <a:rPr lang="pl-PL" dirty="0"/>
              <a:t>Ilekroć w ustawie jest mowa o pobycie czasowym obywatela polskiego należy przez to rozumieć przebywanie poza miejscem pobytu stałego przez okres ponad 3 miesięcy.</a:t>
            </a:r>
          </a:p>
          <a:p>
            <a:pPr marL="0" indent="0">
              <a:buNone/>
            </a:pPr>
            <a:r>
              <a:rPr lang="pl-PL" dirty="0"/>
              <a:t>(art.. 25 </a:t>
            </a:r>
            <a:r>
              <a:rPr lang="pl-PL" dirty="0" err="1"/>
              <a:t>u.e.l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203334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2C3DD2-8A5B-43C9-9C4D-790499B04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Obowiązek meldunkowy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2A963D-64E8-4D03-966A-721966066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Obywatel polski przebywający na terytorium Rzeczypospolitej Polskiej jest obowiązany zameldować się w miejscu pobytu stałego lub czasowego najpóźniej w 30 dniu, licząc od dnia przybycia do tego miejsca.</a:t>
            </a:r>
          </a:p>
          <a:p>
            <a:pPr marL="0" indent="0">
              <a:buNone/>
            </a:pPr>
            <a:r>
              <a:rPr lang="pl-PL" dirty="0"/>
              <a:t>Równocześnie można mieć jedno miejsce pobytu stałego i jedno miejsce pobytu czasowego.</a:t>
            </a:r>
          </a:p>
          <a:p>
            <a:pPr marL="0" indent="0">
              <a:buNone/>
            </a:pPr>
            <a:r>
              <a:rPr lang="pl-PL" dirty="0"/>
              <a:t>(art. 27 </a:t>
            </a:r>
            <a:r>
              <a:rPr lang="pl-PL" dirty="0" err="1"/>
              <a:t>u.e.l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638241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2C3DD2-8A5B-43C9-9C4D-790499B04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Obowiązek meldunkowy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2A963D-64E8-4D03-966A-721966066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/>
              <a:t>W formularzu zgłoszenia pobytu stałego zamieszcza się:</a:t>
            </a:r>
          </a:p>
          <a:p>
            <a:pPr marL="0" indent="0">
              <a:buNone/>
            </a:pPr>
            <a:r>
              <a:rPr lang="pl-PL" dirty="0"/>
              <a:t>•	nazwisko i imię (imiona);</a:t>
            </a:r>
          </a:p>
          <a:p>
            <a:pPr marL="0" indent="0">
              <a:buNone/>
            </a:pPr>
            <a:r>
              <a:rPr lang="pl-PL" dirty="0"/>
              <a:t>•	numer PESEL, o ile został nadany;</a:t>
            </a:r>
          </a:p>
          <a:p>
            <a:pPr marL="0" indent="0">
              <a:buNone/>
            </a:pPr>
            <a:r>
              <a:rPr lang="pl-PL" dirty="0"/>
              <a:t>•	datę i miejsce urodzenia, o ile numer PESEL nie został nadany;</a:t>
            </a:r>
          </a:p>
          <a:p>
            <a:pPr marL="0" indent="0">
              <a:buNone/>
            </a:pPr>
            <a:r>
              <a:rPr lang="pl-PL" dirty="0"/>
              <a:t>•	kraj urodzenia;</a:t>
            </a:r>
          </a:p>
          <a:p>
            <a:pPr marL="0" indent="0">
              <a:buNone/>
            </a:pPr>
            <a:r>
              <a:rPr lang="pl-PL" dirty="0"/>
              <a:t>•	kraj poprzedniego miejsca zamieszkania;</a:t>
            </a:r>
          </a:p>
          <a:p>
            <a:pPr marL="0" indent="0">
              <a:buNone/>
            </a:pPr>
            <a:r>
              <a:rPr lang="pl-PL" dirty="0"/>
              <a:t>•	adres nowego miejsca pobytu stałego;</a:t>
            </a:r>
          </a:p>
          <a:p>
            <a:pPr marL="0" indent="0">
              <a:buNone/>
            </a:pPr>
            <a:r>
              <a:rPr lang="pl-PL" dirty="0"/>
              <a:t>•	podpis właściciela lokalu lub innego podmiotu dysponującego tytułem prawnym do lokalu;</a:t>
            </a:r>
          </a:p>
          <a:p>
            <a:pPr marL="0" indent="0">
              <a:buNone/>
            </a:pPr>
            <a:r>
              <a:rPr lang="pl-PL" dirty="0"/>
              <a:t>•	nazwisko i imię pełnomocnika, o ile został ustanowiony;</a:t>
            </a:r>
          </a:p>
          <a:p>
            <a:pPr marL="0" indent="0">
              <a:buNone/>
            </a:pPr>
            <a:r>
              <a:rPr lang="pl-PL" dirty="0"/>
              <a:t>•	adres do doręczeń elektronicznych</a:t>
            </a:r>
          </a:p>
          <a:p>
            <a:pPr marL="0" indent="0">
              <a:buNone/>
            </a:pPr>
            <a:r>
              <a:rPr lang="pl-PL" dirty="0"/>
              <a:t>•	adres poczty elektronicznej lub numer telefonu komórkowego;</a:t>
            </a:r>
          </a:p>
          <a:p>
            <a:pPr marL="0" indent="0">
              <a:buNone/>
            </a:pPr>
            <a:r>
              <a:rPr lang="pl-PL" dirty="0"/>
              <a:t>•	informację o wyrażeniu zgody na przekazanie danych do rejestru danych kontaktowych osób fizycznych.</a:t>
            </a:r>
          </a:p>
          <a:p>
            <a:pPr marL="0" indent="0">
              <a:buNone/>
            </a:pPr>
            <a:r>
              <a:rPr lang="pl-PL" dirty="0"/>
              <a:t>(art. 30 ust. 1 </a:t>
            </a:r>
            <a:r>
              <a:rPr lang="pl-PL" dirty="0" err="1"/>
              <a:t>u.e.l</a:t>
            </a:r>
            <a:r>
              <a:rPr lang="pl-PL" dirty="0"/>
              <a:t>.).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602373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2C3DD2-8A5B-43C9-9C4D-790499B04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Obowiązek meldunkowy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2A963D-64E8-4D03-966A-721966066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Jeżeli dane zgłoszone do zameldowania lub wymeldowania budzą wątpliwości o zameldowaniu lub wymeldowaniu rozstrzyga organ gminy w drodze decyzji administracyjnej.</a:t>
            </a:r>
          </a:p>
          <a:p>
            <a:pPr marL="0" indent="0">
              <a:buNone/>
            </a:pPr>
            <a:r>
              <a:rPr lang="pl-PL" dirty="0"/>
              <a:t>Wątpliwości co do stałego lub czasowego charakteru pobytu osoby pod deklarowanym adresem rozstrzyga organ gminy w drodze decyzji administracyjnej.</a:t>
            </a:r>
          </a:p>
          <a:p>
            <a:pPr marL="0" indent="0">
              <a:buNone/>
            </a:pPr>
            <a:r>
              <a:rPr lang="pl-PL" dirty="0"/>
              <a:t>(art. 31 </a:t>
            </a:r>
            <a:r>
              <a:rPr lang="pl-PL" dirty="0" err="1"/>
              <a:t>u.e.l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826333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2C3DD2-8A5B-43C9-9C4D-790499B04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Obowiązek meldunkowy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2A963D-64E8-4D03-966A-721966066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Organ gminy wydaje z urzędu lub na wniosek właściciela lub podmiotu dysponującego tytułem prawnym do lokalu decyzję w sprawie wymeldowania obywatela polskiego, który opuścił miejsce pobytu stałego albo opuścił miejsce pobytu czasowego przed upływem deklarowanego okresu pobytu i nie dopełnił obowiązku wymeldowania się.</a:t>
            </a:r>
          </a:p>
          <a:p>
            <a:pPr marL="0" indent="0">
              <a:buNone/>
            </a:pPr>
            <a:r>
              <a:rPr lang="pl-PL" dirty="0"/>
              <a:t>(art. 35 </a:t>
            </a:r>
            <a:r>
              <a:rPr lang="pl-PL" dirty="0" err="1"/>
              <a:t>u.e.l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238074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2C3DD2-8A5B-43C9-9C4D-790499B04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Obowiązek meldunkowy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2A963D-64E8-4D03-966A-721966066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777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Obywatel polski, który opuszcza miejsce pobytu stałego albo opuszcza miejsce pobytu czasowego przed upływem deklarowanego okresu pobytu obowiązany jest wymeldować się.</a:t>
            </a:r>
          </a:p>
          <a:p>
            <a:pPr marL="0" indent="0">
              <a:buNone/>
            </a:pPr>
            <a:r>
              <a:rPr lang="pl-PL" dirty="0"/>
              <a:t>Obywatel polski dokonuje wymeldowania z miejsca pobytu stałego albo z miejsca pobytu czasowego na piśmie utrwalonym w postaci:</a:t>
            </a:r>
          </a:p>
          <a:p>
            <a:pPr marL="0" indent="0">
              <a:buNone/>
            </a:pPr>
            <a:r>
              <a:rPr lang="pl-PL" dirty="0"/>
              <a:t>1)  papierowej - na formularzu opatrzonym własnoręcznym podpisem, w organie gminy właściwym dla dotychczasowego miejsca pobytu, przedstawiając do wglądu dowód osobisty lub paszport, albo</a:t>
            </a:r>
          </a:p>
          <a:p>
            <a:pPr marL="0" indent="0">
              <a:buNone/>
            </a:pPr>
            <a:r>
              <a:rPr lang="pl-PL" dirty="0"/>
              <a:t>2)  elektronicznej - na formularzu opatrzonym kwalifikowanym podpisem elektronicznym, podpisem zaufanym albo podpisem osobistym, umożliwiającym wprowadzenie danych do rejestru PESEL przez organ, o którym mowa w art. 28 ust. 1, pod warunkiem otrzymania dowodu, o którym mowa w art. 41 ustawy z dnia 18 listopada 2020 r. o doręczeniach elektronicznych.</a:t>
            </a:r>
          </a:p>
          <a:p>
            <a:pPr marL="0" indent="0">
              <a:buNone/>
            </a:pPr>
            <a:r>
              <a:rPr lang="pl-PL" dirty="0"/>
              <a:t>Obywatel polski może wymeldować się z miejsca pobytu stałego lub czasowego dokonując zameldowania w nowym miejscu pobytu.</a:t>
            </a:r>
          </a:p>
          <a:p>
            <a:pPr marL="0" indent="0">
              <a:buNone/>
            </a:pPr>
            <a:r>
              <a:rPr lang="pl-PL" dirty="0"/>
              <a:t>(art. 33 </a:t>
            </a:r>
            <a:r>
              <a:rPr lang="pl-PL" dirty="0" err="1"/>
              <a:t>u.e.l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38868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2C3DD2-8A5B-43C9-9C4D-790499B04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Obowiązek meldunkowy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2A963D-64E8-4D03-966A-721966066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Obywatel polski, który wyjeżdża z kraju z zamiarem stałego pobytu poza granicami Rzeczypospolitej Polskiej, jest obowiązany zgłosić swój wyjazd. Zgłoszenie wyjazdu poza granice Rzeczypospolitej Polskiej skutkuje wymeldowaniem z miejsca pobytu stałego i czasowego.</a:t>
            </a:r>
          </a:p>
          <a:p>
            <a:pPr marL="0" indent="0">
              <a:buNone/>
            </a:pPr>
            <a:r>
              <a:rPr lang="pl-PL" dirty="0"/>
              <a:t>Obywatel polski, który wyjeżdża poza granice Rzeczypospolitej Polskiej, bez zamiaru stałego pobytu, na okres dłuższy niż 6 miesięcy, jest obowiązany zgłosić swój wyjazd oraz powrót.</a:t>
            </a:r>
          </a:p>
          <a:p>
            <a:pPr marL="0" indent="0">
              <a:buNone/>
            </a:pPr>
            <a:r>
              <a:rPr lang="pl-PL" dirty="0"/>
              <a:t>(art. 36 ust. 1-2 </a:t>
            </a:r>
            <a:r>
              <a:rPr lang="pl-PL" dirty="0" err="1"/>
              <a:t>u.e.l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995730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EFB004-C2D4-49D2-A6C2-C559264878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Dziękuję za uwagę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27CC2D7-AAD7-4922-A807-3759EE6E4F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9118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07597F-CEC5-4EBE-A8FE-112CFD29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Aspekt podmiotowy ewidencji ludności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2A06BE-D633-4BB7-99D6-A32DADE5C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/>
              <a:t>Organy gminy wykonują zadania określone w ustawie jako zadania zlecone z zakresu administracji rządowej.</a:t>
            </a:r>
          </a:p>
          <a:p>
            <a:pPr marL="0" indent="0">
              <a:buNone/>
            </a:pPr>
            <a:r>
              <a:rPr lang="pl-PL" dirty="0"/>
              <a:t>(art. 4 </a:t>
            </a:r>
            <a:r>
              <a:rPr lang="pl-PL" dirty="0" err="1"/>
              <a:t>u.e.l</a:t>
            </a:r>
            <a:r>
              <a:rPr lang="pl-PL" dirty="0"/>
              <a:t>.)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Wojewoda jest organem wyższego stopnia w stosunku do organów gmin wydających rozstrzygnięcia administracyjne na podstawie ustawy.</a:t>
            </a:r>
          </a:p>
          <a:p>
            <a:pPr marL="0" indent="0">
              <a:buNone/>
            </a:pPr>
            <a:r>
              <a:rPr lang="pl-PL" dirty="0"/>
              <a:t>Wojewoda sprawuje nadzór nad działalnością organów gmin w zakresie realizacji obowiązków określonych w ustawie.</a:t>
            </a:r>
          </a:p>
          <a:p>
            <a:pPr marL="0" indent="0">
              <a:buNone/>
            </a:pPr>
            <a:r>
              <a:rPr lang="pl-PL" dirty="0"/>
              <a:t>Minister właściwy do spraw wewnętrznych sprawuje nadzór nad działalnością wojewody w zakresie realizacji obowiązków określonych w ustawie.</a:t>
            </a:r>
          </a:p>
          <a:p>
            <a:pPr marL="0" indent="0">
              <a:buNone/>
            </a:pPr>
            <a:r>
              <a:rPr lang="pl-PL" dirty="0"/>
              <a:t>Sprawowanie nadzoru polega na:</a:t>
            </a:r>
          </a:p>
          <a:p>
            <a:pPr marL="0" indent="0">
              <a:buNone/>
            </a:pPr>
            <a:r>
              <a:rPr lang="pl-PL" dirty="0"/>
              <a:t>  1)przeprowadzaniu kontroli, w tym na badaniu: prawidłowości prowadzonych przez wojewodę postępowań administracyjnych, terminowości załatwiania spraw z zakresu spraw określonych w ustawie;</a:t>
            </a:r>
          </a:p>
          <a:p>
            <a:pPr marL="0" indent="0">
              <a:buNone/>
            </a:pPr>
            <a:r>
              <a:rPr lang="pl-PL" dirty="0"/>
              <a:t>  2) kształtowaniu jednolitej polityki w zakresie realizacji obowiązków określonych w ustawie i kontroli wykonywania ustalonych sposobów postępowania.</a:t>
            </a:r>
          </a:p>
          <a:p>
            <a:pPr marL="0" indent="0">
              <a:buNone/>
            </a:pPr>
            <a:r>
              <a:rPr lang="pl-PL" dirty="0"/>
              <a:t>(art. 5 ust. 1-4 </a:t>
            </a:r>
            <a:r>
              <a:rPr lang="pl-PL" dirty="0" err="1"/>
              <a:t>u.e.l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19063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07597F-CEC5-4EBE-A8FE-112CFD29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Rejestr PESEL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2A06BE-D633-4BB7-99D6-A32DADE5C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Rejestr PESEL jest centralnym zbiorem danych prowadzonym w systemie teleinformatycznym.</a:t>
            </a:r>
          </a:p>
          <a:p>
            <a:pPr marL="0" indent="0">
              <a:buNone/>
            </a:pPr>
            <a:r>
              <a:rPr lang="pl-PL" dirty="0"/>
              <a:t>(art. 6 ust. 1 </a:t>
            </a:r>
            <a:r>
              <a:rPr lang="pl-PL" dirty="0" err="1"/>
              <a:t>u.e.l</a:t>
            </a:r>
            <a:r>
              <a:rPr lang="pl-PL" dirty="0"/>
              <a:t>.)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W rejestrze PESEL gromadzone są dane:</a:t>
            </a:r>
          </a:p>
          <a:p>
            <a:pPr marL="0" indent="0">
              <a:buNone/>
            </a:pPr>
            <a:r>
              <a:rPr lang="pl-PL" dirty="0"/>
              <a:t>  1) obywateli polskich zamieszkujących na terytorium Rzeczypospolitej Polskiej;</a:t>
            </a:r>
          </a:p>
          <a:p>
            <a:pPr marL="0" indent="0">
              <a:buNone/>
            </a:pPr>
            <a:r>
              <a:rPr lang="pl-PL" dirty="0"/>
              <a:t>  2) obywateli polskich zamieszkujących poza granicami Rzeczypospolitej Polskiej w związku z ubieganiem się o polski dokument tożsamości;</a:t>
            </a:r>
          </a:p>
          <a:p>
            <a:pPr marL="0" indent="0">
              <a:buNone/>
            </a:pPr>
            <a:r>
              <a:rPr lang="pl-PL" dirty="0"/>
              <a:t>  3) cudzoziemców zamieszkujących na terytorium Rzeczypospolitej Polskiej;</a:t>
            </a:r>
          </a:p>
          <a:p>
            <a:pPr marL="0" indent="0">
              <a:buNone/>
            </a:pPr>
            <a:r>
              <a:rPr lang="pl-PL" dirty="0"/>
              <a:t>W rejestrze PESEL mogą być gromadzone dane osób obowiązanych na podstawie odrębnych przepisów do posiadania numeru PESEL.</a:t>
            </a:r>
          </a:p>
          <a:p>
            <a:pPr marL="0" indent="0">
              <a:buNone/>
            </a:pPr>
            <a:r>
              <a:rPr lang="pl-PL" dirty="0"/>
              <a:t>(art. 7 ust. 1-2 </a:t>
            </a:r>
            <a:r>
              <a:rPr lang="pl-PL" dirty="0" err="1"/>
              <a:t>u.e.l</a:t>
            </a:r>
            <a:r>
              <a:rPr lang="pl-PL" dirty="0"/>
              <a:t>.).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74367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07597F-CEC5-4EBE-A8FE-112CFD29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Rejestr PESEL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2A06BE-D633-4BB7-99D6-A32DADE5C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Utrzymanie i rozwój rejestru PESEL, w celu realizacji zadań określonych w ustawie, zapewnia minister właściwy do spraw informatyzacji, w tym:</a:t>
            </a:r>
          </a:p>
          <a:p>
            <a:pPr marL="0" indent="0">
              <a:buNone/>
            </a:pPr>
            <a:r>
              <a:rPr lang="pl-PL" dirty="0"/>
              <a:t>1) zapewnia ochronę przed nieuprawnionym dostępem do rejestru PESEL;</a:t>
            </a:r>
          </a:p>
          <a:p>
            <a:pPr marL="0" indent="0">
              <a:buNone/>
            </a:pPr>
            <a:r>
              <a:rPr lang="pl-PL" dirty="0"/>
              <a:t>2) zapewnia integralność danych w rejestrze PESEL;</a:t>
            </a:r>
          </a:p>
          <a:p>
            <a:pPr marL="0" indent="0">
              <a:buNone/>
            </a:pPr>
            <a:r>
              <a:rPr lang="pl-PL" dirty="0"/>
              <a:t>3) zapewnia dostępność systemu teleinformatycznego, w którym rejestr PESEL jest prowadzony, dla podmiotów przetwarzających dane w tym rejestrze;</a:t>
            </a:r>
          </a:p>
          <a:p>
            <a:pPr marL="0" indent="0">
              <a:buNone/>
            </a:pPr>
            <a:r>
              <a:rPr lang="pl-PL" dirty="0"/>
              <a:t>4) przeciwdziała uszkodzeniom systemu teleinformatycznego, w którym rejestr PESEL jest prowadzony;</a:t>
            </a:r>
          </a:p>
          <a:p>
            <a:pPr marL="0" indent="0">
              <a:buNone/>
            </a:pPr>
            <a:r>
              <a:rPr lang="pl-PL" dirty="0"/>
              <a:t>5) określa zasady bezpieczeństwa przetwarzanych danych, w tym danych osobowych;</a:t>
            </a:r>
          </a:p>
          <a:p>
            <a:pPr marL="0" indent="0">
              <a:buNone/>
            </a:pPr>
            <a:r>
              <a:rPr lang="pl-PL" dirty="0"/>
              <a:t>6) określa zasady zgłaszania naruszenia ochrony danych osobowych;</a:t>
            </a:r>
          </a:p>
          <a:p>
            <a:pPr marL="0" indent="0">
              <a:buNone/>
            </a:pPr>
            <a:r>
              <a:rPr lang="pl-PL" dirty="0"/>
              <a:t>7) zapewnia rozliczalność działań dokonywanych na danych rejestru PESEL;</a:t>
            </a:r>
          </a:p>
          <a:p>
            <a:pPr marL="0" indent="0">
              <a:buNone/>
            </a:pPr>
            <a:r>
              <a:rPr lang="pl-PL" dirty="0"/>
              <a:t>8) zapewnia poprawność danych przetwarzanych w rejestrze PESEL.</a:t>
            </a:r>
          </a:p>
          <a:p>
            <a:pPr marL="0" indent="0">
              <a:buNone/>
            </a:pPr>
            <a:r>
              <a:rPr lang="pl-PL" dirty="0"/>
              <a:t>(art. 6 ust. 2 </a:t>
            </a:r>
            <a:r>
              <a:rPr lang="pl-PL" dirty="0" err="1"/>
              <a:t>u.e.l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91343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07597F-CEC5-4EBE-A8FE-112CFD29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Rejestr PESEL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2A06BE-D633-4BB7-99D6-A32DADE5C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/>
              <a:t>W rejestrze PESEL i rejestrach mieszkańców gromadzone są następujące dane: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lvl="0"/>
            <a:r>
              <a:rPr lang="pl-PL" dirty="0"/>
              <a:t>nazwisko i imię (imiona);</a:t>
            </a:r>
          </a:p>
          <a:p>
            <a:pPr lvl="0"/>
            <a:r>
              <a:rPr lang="pl-PL" dirty="0"/>
              <a:t>nazwisko rodowe;</a:t>
            </a:r>
          </a:p>
          <a:p>
            <a:pPr lvl="0"/>
            <a:r>
              <a:rPr lang="pl-PL" dirty="0"/>
              <a:t>imiona i nazwiska rodowe rodziców;</a:t>
            </a:r>
          </a:p>
          <a:p>
            <a:pPr lvl="0"/>
            <a:r>
              <a:rPr lang="pl-PL" dirty="0"/>
              <a:t>numery PESEL rodziców, jeżeli zostały im nadane;</a:t>
            </a:r>
          </a:p>
          <a:p>
            <a:pPr lvl="0"/>
            <a:r>
              <a:rPr lang="pl-PL" dirty="0"/>
              <a:t>data urodzenia;</a:t>
            </a:r>
          </a:p>
          <a:p>
            <a:pPr lvl="0"/>
            <a:r>
              <a:rPr lang="pl-PL" dirty="0"/>
              <a:t>miejsce urodzenia;</a:t>
            </a:r>
          </a:p>
          <a:p>
            <a:pPr lvl="0"/>
            <a:r>
              <a:rPr lang="pl-PL" dirty="0"/>
              <a:t>kraj urodzenia;</a:t>
            </a:r>
          </a:p>
          <a:p>
            <a:pPr lvl="0"/>
            <a:r>
              <a:rPr lang="pl-PL" dirty="0"/>
              <a:t>stan cywilny;</a:t>
            </a:r>
          </a:p>
          <a:p>
            <a:pPr lvl="0"/>
            <a:r>
              <a:rPr lang="pl-PL" dirty="0"/>
              <a:t>oznaczenie aktu urodzenia i urzędu stanu cywilnego, w którym został on sporządzony;</a:t>
            </a:r>
          </a:p>
          <a:p>
            <a:pPr lvl="0"/>
            <a:r>
              <a:rPr lang="pl-PL" dirty="0"/>
              <a:t>płeć;</a:t>
            </a:r>
          </a:p>
          <a:p>
            <a:pPr lvl="0"/>
            <a:r>
              <a:rPr lang="pl-PL" dirty="0"/>
              <a:t>numer PESEL;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67875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07597F-CEC5-4EBE-A8FE-112CFD29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Rejestr PESEL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2A06BE-D633-4BB7-99D6-A32DADE5C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W rejestrze PESEL i rejestrach mieszkańców gromadzone są następujące dane c.d. 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lvl="0"/>
            <a:r>
              <a:rPr lang="pl-PL" dirty="0"/>
              <a:t>obywatelstwo albo status bezpaństwowca;</a:t>
            </a:r>
          </a:p>
          <a:p>
            <a:pPr lvl="0"/>
            <a:r>
              <a:rPr lang="pl-PL" dirty="0"/>
              <a:t>imię i nazwisko rodowe oraz numer PESEL małżonka, jeżeli został mu nadany;</a:t>
            </a:r>
          </a:p>
          <a:p>
            <a:pPr lvl="0"/>
            <a:r>
              <a:rPr lang="pl-PL" dirty="0"/>
              <a:t>data zawarcia związku małżeńskiego(..)</a:t>
            </a:r>
          </a:p>
          <a:p>
            <a:pPr lvl="0"/>
            <a:r>
              <a:rPr lang="pl-PL" dirty="0"/>
              <a:t>adres i data zameldowania na pobyt stały;</a:t>
            </a:r>
          </a:p>
          <a:p>
            <a:pPr lvl="0"/>
            <a:r>
              <a:rPr lang="pl-PL" dirty="0"/>
              <a:t>kraj miejsca zamieszkania;</a:t>
            </a:r>
          </a:p>
          <a:p>
            <a:pPr lvl="0"/>
            <a:r>
              <a:rPr lang="pl-PL" dirty="0"/>
              <a:t>kraj poprzedniego miejsca zamieszkania;</a:t>
            </a:r>
          </a:p>
          <a:p>
            <a:pPr lvl="0"/>
            <a:r>
              <a:rPr lang="pl-PL" dirty="0"/>
              <a:t>data wymeldowania z miejsca pobytu stałego;</a:t>
            </a:r>
          </a:p>
          <a:p>
            <a:pPr lvl="0"/>
            <a:r>
              <a:rPr lang="pl-PL" dirty="0"/>
              <a:t>adres i data zameldowania na pobyt czasowy oraz data upływu deklarowanego terminu pobytu;</a:t>
            </a:r>
          </a:p>
          <a:p>
            <a:pPr lvl="0"/>
            <a:r>
              <a:rPr lang="pl-PL" dirty="0"/>
              <a:t>data wymeldowania z miejsca pobytu czasowego;</a:t>
            </a:r>
          </a:p>
          <a:p>
            <a:pPr lvl="0"/>
            <a:r>
              <a:rPr lang="pl-PL" dirty="0"/>
              <a:t>data wyjazdu poza granice Rzeczypospolitej Polskiej trwającego dłużej niż 6 miesięcy i wskazanie kraju wyjazdu;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37739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07597F-CEC5-4EBE-A8FE-112CFD29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Rejestr PESEL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2A06BE-D633-4BB7-99D6-A32DADE5C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W rejestrze PESEL i rejestrach mieszkańców gromadzone są następujące dane c.d. 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lvl="0"/>
            <a:r>
              <a:rPr lang="pl-PL" dirty="0"/>
              <a:t>przewidywany okres pobytu poza granicami Rzeczypospolitej Polskiej trwającego dłużej niż 6 miesięcy;</a:t>
            </a:r>
          </a:p>
          <a:p>
            <a:pPr lvl="0"/>
            <a:r>
              <a:rPr lang="pl-PL" dirty="0"/>
              <a:t>data powrotu z wyjazdu poza granice Rzeczypospolitej Polskiej trwającego dłużej niż 6 miesięcy;</a:t>
            </a:r>
          </a:p>
          <a:p>
            <a:pPr lvl="0"/>
            <a:r>
              <a:rPr lang="pl-PL" dirty="0"/>
              <a:t>seria, numer i data ważności ostatniego wydanego dowodu osobistego obywatela polskiego oraz oznaczenie organu wydającego dokument;</a:t>
            </a:r>
          </a:p>
          <a:p>
            <a:pPr lvl="0"/>
            <a:r>
              <a:rPr lang="pl-PL" dirty="0"/>
              <a:t>seria, numer i data ważności ostatniego wydanego paszportu obywatela polskiego;</a:t>
            </a:r>
          </a:p>
          <a:p>
            <a:pPr lvl="0"/>
            <a:r>
              <a:rPr lang="pl-PL" dirty="0"/>
              <a:t>seria, numer i data ważności ważnego dokumentu podróży cudzoziemca lub innego ważnego dokumentu potwierdzającego tożsamość i obywatelstwo;</a:t>
            </a:r>
          </a:p>
          <a:p>
            <a:pPr lvl="0"/>
            <a:r>
              <a:rPr lang="pl-PL" dirty="0"/>
              <a:t>status cudzoziemca oznaczony </a:t>
            </a:r>
          </a:p>
          <a:p>
            <a:pPr lvl="0"/>
            <a:r>
              <a:rPr lang="pl-PL" dirty="0"/>
              <a:t>data zgonu albo data znalezienia zwłok, numer aktu zgonu i oznaczenie urzędu stanu cywilnego, w którym ten akt został sporządzony.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8177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07597F-CEC5-4EBE-A8FE-112CFD29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Przekazanie danych do rejestru PESEL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2A06BE-D633-4BB7-99D6-A32DADE5C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dirty="0"/>
              <a:t>Rejestracji danych w rejestrze PESEL dokonują:</a:t>
            </a:r>
          </a:p>
          <a:p>
            <a:pPr marL="0" indent="0">
              <a:buNone/>
            </a:pPr>
            <a:r>
              <a:rPr lang="pl-PL" dirty="0"/>
              <a:t>1)  kierownik urzędu stanu cywilnego właściwy do sporządzenia aktu urodzenia i dokonywania w nim zmian oraz sporządzenia przypisku przy tym akcie</a:t>
            </a:r>
          </a:p>
          <a:p>
            <a:pPr marL="0" indent="0">
              <a:buNone/>
            </a:pPr>
            <a:r>
              <a:rPr lang="pl-PL" dirty="0"/>
              <a:t>2)  kierownik urzędu stanu cywilnego właściwy do sporządzenia aktu małżeństwa i dokonywania w nim zmian oraz sporządzenia przypisku przy tym akcie </a:t>
            </a:r>
          </a:p>
          <a:p>
            <a:pPr marL="0" indent="0">
              <a:buNone/>
            </a:pPr>
            <a:r>
              <a:rPr lang="pl-PL" dirty="0"/>
              <a:t>3)  kierownik urzędu stanu cywilnego właściwy do sporządzenia aktu zgonu i dokonywania w nim zmian </a:t>
            </a:r>
          </a:p>
          <a:p>
            <a:pPr marL="0" indent="0">
              <a:buNone/>
            </a:pPr>
            <a:r>
              <a:rPr lang="pl-PL" dirty="0"/>
              <a:t>3a) kierownik urzędu stanu cywilnego, do którego wpłynął zagraniczny dokument stanu cywilnego lub inny dokument wydany w państwie, w którym nie jest prowadzona rejestracja stanu cywilnego, jeżeli osoba, której nadano numer PESEL, nie ma polskich aktów stanu cywilnego </a:t>
            </a:r>
          </a:p>
          <a:p>
            <a:pPr marL="0" indent="0">
              <a:buNone/>
            </a:pPr>
            <a:r>
              <a:rPr lang="pl-PL" dirty="0"/>
              <a:t>4)  kierownik urzędu stanu cywilnego, który wydał decyzję o zmianie imienia i nazwiska</a:t>
            </a:r>
          </a:p>
          <a:p>
            <a:pPr marL="0" indent="0">
              <a:buNone/>
            </a:pPr>
            <a:r>
              <a:rPr lang="pl-PL" dirty="0"/>
              <a:t>5)  organ gminy właściwy do zameldowania na pobyt stały i czasowy obywatela polskiego</a:t>
            </a:r>
          </a:p>
          <a:p>
            <a:pPr marL="0" indent="0">
              <a:buNone/>
            </a:pPr>
            <a:r>
              <a:rPr lang="pl-PL" dirty="0"/>
              <a:t>6)  wojewoda lub minister właściwy do spraw wewnętrznych, każdy zgodnie ze swoją właściwością </a:t>
            </a:r>
          </a:p>
          <a:p>
            <a:pPr marL="0" indent="0">
              <a:buNone/>
            </a:pPr>
            <a:r>
              <a:rPr lang="pl-PL" dirty="0"/>
              <a:t>7)  organ gminy właściwy do wydania dowodu osobistego </a:t>
            </a:r>
          </a:p>
          <a:p>
            <a:pPr marL="0" indent="0">
              <a:buNone/>
            </a:pPr>
            <a:r>
              <a:rPr lang="pl-PL" dirty="0"/>
              <a:t>8)  organy właściwe do wydania paszportu </a:t>
            </a:r>
          </a:p>
          <a:p>
            <a:pPr marL="0" indent="0">
              <a:buNone/>
            </a:pPr>
            <a:r>
              <a:rPr lang="pl-PL" dirty="0"/>
              <a:t>9)  organ gminy właściwy do zameldowania na pobyt stały i czasowy cudzoziemca </a:t>
            </a:r>
          </a:p>
          <a:p>
            <a:pPr marL="0" indent="0">
              <a:buNone/>
            </a:pPr>
            <a:r>
              <a:rPr lang="pl-PL" dirty="0"/>
              <a:t>10)  organ gminy właściwy do złożenia wniosku o nadanie numeru PESEL</a:t>
            </a:r>
          </a:p>
          <a:p>
            <a:pPr marL="0" indent="0">
              <a:buNone/>
            </a:pPr>
            <a:r>
              <a:rPr lang="pl-PL" dirty="0"/>
              <a:t>(art. 10 ust. 1 </a:t>
            </a:r>
            <a:r>
              <a:rPr lang="pl-PL" dirty="0" err="1"/>
              <a:t>u.e.l</a:t>
            </a:r>
            <a:r>
              <a:rPr lang="pl-PL" dirty="0"/>
              <a:t>.).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5972867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3132</Words>
  <Application>Microsoft Office PowerPoint</Application>
  <PresentationFormat>Panoramiczny</PresentationFormat>
  <Paragraphs>218</Paragraphs>
  <Slides>28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Motyw pakietu Office</vt:lpstr>
      <vt:lpstr>ustawa  z dnia 24 września 2010 r. o ewidencji ludności</vt:lpstr>
      <vt:lpstr>Zagadnienia ogólne </vt:lpstr>
      <vt:lpstr>Aspekt podmiotowy ewidencji ludności </vt:lpstr>
      <vt:lpstr>Rejestr PESEL </vt:lpstr>
      <vt:lpstr>Rejestr PESEL </vt:lpstr>
      <vt:lpstr>Rejestr PESEL </vt:lpstr>
      <vt:lpstr>Rejestr PESEL </vt:lpstr>
      <vt:lpstr>Rejestr PESEL </vt:lpstr>
      <vt:lpstr>Przekazanie danych do rejestru PESEL </vt:lpstr>
      <vt:lpstr>Przekazanie danych do rejestru PESEL </vt:lpstr>
      <vt:lpstr>Postępowanie sprawdzające </vt:lpstr>
      <vt:lpstr>Postępowanie sprawdzające </vt:lpstr>
      <vt:lpstr>Przechowywanie danych </vt:lpstr>
      <vt:lpstr>Numer PESEL </vt:lpstr>
      <vt:lpstr>Numer PESEL </vt:lpstr>
      <vt:lpstr>Numer PESEL </vt:lpstr>
      <vt:lpstr>Postępowanie w sprawie nadania numeru PESEL</vt:lpstr>
      <vt:lpstr>Zmiana numeru PESEL </vt:lpstr>
      <vt:lpstr>Rejestr mieszkańców </vt:lpstr>
      <vt:lpstr>Obowiązek meldunkowy </vt:lpstr>
      <vt:lpstr>Obowiązek meldunkowy </vt:lpstr>
      <vt:lpstr>Obowiązek meldunkowy </vt:lpstr>
      <vt:lpstr>Obowiązek meldunkowy </vt:lpstr>
      <vt:lpstr>Obowiązek meldunkowy </vt:lpstr>
      <vt:lpstr>Obowiązek meldunkowy </vt:lpstr>
      <vt:lpstr>Obowiązek meldunkowy </vt:lpstr>
      <vt:lpstr>Obowiązek meldunkowy </vt:lpstr>
      <vt:lpstr>Dziękuję za uwagę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ustawa  z dnia 24 września 2010 r. o ewidencji ludności</dc:title>
  <dc:creator>Maciej Błażewski</dc:creator>
  <cp:lastModifiedBy>Maciej Błażewski</cp:lastModifiedBy>
  <cp:revision>2</cp:revision>
  <dcterms:created xsi:type="dcterms:W3CDTF">2022-03-24T21:50:03Z</dcterms:created>
  <dcterms:modified xsi:type="dcterms:W3CDTF">2023-03-11T22:27:59Z</dcterms:modified>
</cp:coreProperties>
</file>