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57" r:id="rId4"/>
    <p:sldId id="262" r:id="rId5"/>
    <p:sldId id="261" r:id="rId6"/>
    <p:sldId id="260" r:id="rId7"/>
    <p:sldId id="259" r:id="rId8"/>
    <p:sldId id="272" r:id="rId9"/>
    <p:sldId id="273" r:id="rId10"/>
    <p:sldId id="271" r:id="rId11"/>
    <p:sldId id="270" r:id="rId12"/>
    <p:sldId id="269" r:id="rId13"/>
    <p:sldId id="268" r:id="rId14"/>
    <p:sldId id="267" r:id="rId15"/>
    <p:sldId id="266" r:id="rId16"/>
    <p:sldId id="265" r:id="rId17"/>
    <p:sldId id="264" r:id="rId18"/>
    <p:sldId id="263" r:id="rId19"/>
    <p:sldId id="281" r:id="rId20"/>
    <p:sldId id="280" r:id="rId21"/>
    <p:sldId id="279" r:id="rId22"/>
    <p:sldId id="278" r:id="rId23"/>
    <p:sldId id="277" r:id="rId24"/>
    <p:sldId id="276" r:id="rId25"/>
    <p:sldId id="275" r:id="rId26"/>
    <p:sldId id="287" r:id="rId27"/>
    <p:sldId id="300" r:id="rId28"/>
    <p:sldId id="302" r:id="rId29"/>
    <p:sldId id="303" r:id="rId30"/>
    <p:sldId id="286" r:id="rId31"/>
    <p:sldId id="301" r:id="rId32"/>
    <p:sldId id="304" r:id="rId33"/>
    <p:sldId id="305" r:id="rId34"/>
    <p:sldId id="285" r:id="rId35"/>
    <p:sldId id="284" r:id="rId36"/>
    <p:sldId id="283" r:id="rId37"/>
    <p:sldId id="288" r:id="rId38"/>
    <p:sldId id="298" r:id="rId39"/>
    <p:sldId id="297" r:id="rId40"/>
    <p:sldId id="296" r:id="rId41"/>
    <p:sldId id="295" r:id="rId42"/>
    <p:sldId id="294" r:id="rId43"/>
    <p:sldId id="293" r:id="rId44"/>
    <p:sldId id="292" r:id="rId45"/>
    <p:sldId id="291" r:id="rId46"/>
    <p:sldId id="290" r:id="rId47"/>
    <p:sldId id="289" r:id="rId48"/>
    <p:sldId id="299" r:id="rId4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27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89F7E3A-C754-48CE-86DA-57907B72BA72}"/>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2163D1E0-8629-46A4-9FBC-0FF8CCAE565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5ECF949D-5000-4A26-A4E1-0D3BC333D767}"/>
              </a:ext>
            </a:extLst>
          </p:cNvPr>
          <p:cNvSpPr>
            <a:spLocks noGrp="1"/>
          </p:cNvSpPr>
          <p:nvPr>
            <p:ph type="dt" sz="half" idx="10"/>
          </p:nvPr>
        </p:nvSpPr>
        <p:spPr/>
        <p:txBody>
          <a:bodyPr/>
          <a:lstStyle/>
          <a:p>
            <a:fld id="{614788F8-C22F-460D-A826-870561366101}" type="datetimeFigureOut">
              <a:rPr lang="pl-PL" smtClean="0"/>
              <a:t>16.02.2023</a:t>
            </a:fld>
            <a:endParaRPr lang="pl-PL"/>
          </a:p>
        </p:txBody>
      </p:sp>
      <p:sp>
        <p:nvSpPr>
          <p:cNvPr id="5" name="Symbol zastępczy stopki 4">
            <a:extLst>
              <a:ext uri="{FF2B5EF4-FFF2-40B4-BE49-F238E27FC236}">
                <a16:creationId xmlns:a16="http://schemas.microsoft.com/office/drawing/2014/main" id="{6EB6E7F1-C697-45A9-BADD-B6C0771E7A6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2F87E6EB-98E7-4A18-9057-D4C575AE5AA6}"/>
              </a:ext>
            </a:extLst>
          </p:cNvPr>
          <p:cNvSpPr>
            <a:spLocks noGrp="1"/>
          </p:cNvSpPr>
          <p:nvPr>
            <p:ph type="sldNum" sz="quarter" idx="12"/>
          </p:nvPr>
        </p:nvSpPr>
        <p:spPr/>
        <p:txBody>
          <a:bodyPr/>
          <a:lstStyle/>
          <a:p>
            <a:fld id="{CAF64C30-3C9F-4AB9-B971-C3E3C5AA59D6}" type="slidenum">
              <a:rPr lang="pl-PL" smtClean="0"/>
              <a:t>‹#›</a:t>
            </a:fld>
            <a:endParaRPr lang="pl-PL"/>
          </a:p>
        </p:txBody>
      </p:sp>
    </p:spTree>
    <p:extLst>
      <p:ext uri="{BB962C8B-B14F-4D97-AF65-F5344CB8AC3E}">
        <p14:creationId xmlns:p14="http://schemas.microsoft.com/office/powerpoint/2010/main" val="637011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A00B206-E919-4D88-ACED-F9FEAC788E7E}"/>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14588625-D497-4C1A-9782-AE9A02168A69}"/>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F735B6E1-1CA5-4E66-B92D-F3BE136FC449}"/>
              </a:ext>
            </a:extLst>
          </p:cNvPr>
          <p:cNvSpPr>
            <a:spLocks noGrp="1"/>
          </p:cNvSpPr>
          <p:nvPr>
            <p:ph type="dt" sz="half" idx="10"/>
          </p:nvPr>
        </p:nvSpPr>
        <p:spPr/>
        <p:txBody>
          <a:bodyPr/>
          <a:lstStyle/>
          <a:p>
            <a:fld id="{614788F8-C22F-460D-A826-870561366101}" type="datetimeFigureOut">
              <a:rPr lang="pl-PL" smtClean="0"/>
              <a:t>16.02.2023</a:t>
            </a:fld>
            <a:endParaRPr lang="pl-PL"/>
          </a:p>
        </p:txBody>
      </p:sp>
      <p:sp>
        <p:nvSpPr>
          <p:cNvPr id="5" name="Symbol zastępczy stopki 4">
            <a:extLst>
              <a:ext uri="{FF2B5EF4-FFF2-40B4-BE49-F238E27FC236}">
                <a16:creationId xmlns:a16="http://schemas.microsoft.com/office/drawing/2014/main" id="{63F38122-9892-4056-B26B-EC0DC9A35D0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ED8504A-1BA6-416A-AB09-DCA04EE8FA0B}"/>
              </a:ext>
            </a:extLst>
          </p:cNvPr>
          <p:cNvSpPr>
            <a:spLocks noGrp="1"/>
          </p:cNvSpPr>
          <p:nvPr>
            <p:ph type="sldNum" sz="quarter" idx="12"/>
          </p:nvPr>
        </p:nvSpPr>
        <p:spPr/>
        <p:txBody>
          <a:bodyPr/>
          <a:lstStyle/>
          <a:p>
            <a:fld id="{CAF64C30-3C9F-4AB9-B971-C3E3C5AA59D6}" type="slidenum">
              <a:rPr lang="pl-PL" smtClean="0"/>
              <a:t>‹#›</a:t>
            </a:fld>
            <a:endParaRPr lang="pl-PL"/>
          </a:p>
        </p:txBody>
      </p:sp>
    </p:spTree>
    <p:extLst>
      <p:ext uri="{BB962C8B-B14F-4D97-AF65-F5344CB8AC3E}">
        <p14:creationId xmlns:p14="http://schemas.microsoft.com/office/powerpoint/2010/main" val="581164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AF8301BE-495D-4641-B9DA-FD01EA7CA136}"/>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BC0CEE29-D8BB-4EF9-9EC4-150386FF0C41}"/>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EDA62288-276A-4F9D-B355-F2BC0782FF32}"/>
              </a:ext>
            </a:extLst>
          </p:cNvPr>
          <p:cNvSpPr>
            <a:spLocks noGrp="1"/>
          </p:cNvSpPr>
          <p:nvPr>
            <p:ph type="dt" sz="half" idx="10"/>
          </p:nvPr>
        </p:nvSpPr>
        <p:spPr/>
        <p:txBody>
          <a:bodyPr/>
          <a:lstStyle/>
          <a:p>
            <a:fld id="{614788F8-C22F-460D-A826-870561366101}" type="datetimeFigureOut">
              <a:rPr lang="pl-PL" smtClean="0"/>
              <a:t>16.02.2023</a:t>
            </a:fld>
            <a:endParaRPr lang="pl-PL"/>
          </a:p>
        </p:txBody>
      </p:sp>
      <p:sp>
        <p:nvSpPr>
          <p:cNvPr id="5" name="Symbol zastępczy stopki 4">
            <a:extLst>
              <a:ext uri="{FF2B5EF4-FFF2-40B4-BE49-F238E27FC236}">
                <a16:creationId xmlns:a16="http://schemas.microsoft.com/office/drawing/2014/main" id="{DB6953B5-E0C7-458A-8DE8-30CDBCAADD9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B392F1A-E248-476F-9F8E-781F047CA793}"/>
              </a:ext>
            </a:extLst>
          </p:cNvPr>
          <p:cNvSpPr>
            <a:spLocks noGrp="1"/>
          </p:cNvSpPr>
          <p:nvPr>
            <p:ph type="sldNum" sz="quarter" idx="12"/>
          </p:nvPr>
        </p:nvSpPr>
        <p:spPr/>
        <p:txBody>
          <a:bodyPr/>
          <a:lstStyle/>
          <a:p>
            <a:fld id="{CAF64C30-3C9F-4AB9-B971-C3E3C5AA59D6}" type="slidenum">
              <a:rPr lang="pl-PL" smtClean="0"/>
              <a:t>‹#›</a:t>
            </a:fld>
            <a:endParaRPr lang="pl-PL"/>
          </a:p>
        </p:txBody>
      </p:sp>
    </p:spTree>
    <p:extLst>
      <p:ext uri="{BB962C8B-B14F-4D97-AF65-F5344CB8AC3E}">
        <p14:creationId xmlns:p14="http://schemas.microsoft.com/office/powerpoint/2010/main" val="3554503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3E83C5-1058-44C9-8573-8C81085CDACD}"/>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8237D37-E10D-4FF7-95F1-FEC3F86A174E}"/>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883DBA1-05EB-4FE1-8236-B69412FCC472}"/>
              </a:ext>
            </a:extLst>
          </p:cNvPr>
          <p:cNvSpPr>
            <a:spLocks noGrp="1"/>
          </p:cNvSpPr>
          <p:nvPr>
            <p:ph type="dt" sz="half" idx="10"/>
          </p:nvPr>
        </p:nvSpPr>
        <p:spPr/>
        <p:txBody>
          <a:bodyPr/>
          <a:lstStyle/>
          <a:p>
            <a:fld id="{614788F8-C22F-460D-A826-870561366101}" type="datetimeFigureOut">
              <a:rPr lang="pl-PL" smtClean="0"/>
              <a:t>16.02.2023</a:t>
            </a:fld>
            <a:endParaRPr lang="pl-PL"/>
          </a:p>
        </p:txBody>
      </p:sp>
      <p:sp>
        <p:nvSpPr>
          <p:cNvPr id="5" name="Symbol zastępczy stopki 4">
            <a:extLst>
              <a:ext uri="{FF2B5EF4-FFF2-40B4-BE49-F238E27FC236}">
                <a16:creationId xmlns:a16="http://schemas.microsoft.com/office/drawing/2014/main" id="{D8931ED8-48BE-4313-B829-7226DA29577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DC36D9D-EAA0-4A62-AE56-0BCC686D0727}"/>
              </a:ext>
            </a:extLst>
          </p:cNvPr>
          <p:cNvSpPr>
            <a:spLocks noGrp="1"/>
          </p:cNvSpPr>
          <p:nvPr>
            <p:ph type="sldNum" sz="quarter" idx="12"/>
          </p:nvPr>
        </p:nvSpPr>
        <p:spPr/>
        <p:txBody>
          <a:bodyPr/>
          <a:lstStyle/>
          <a:p>
            <a:fld id="{CAF64C30-3C9F-4AB9-B971-C3E3C5AA59D6}" type="slidenum">
              <a:rPr lang="pl-PL" smtClean="0"/>
              <a:t>‹#›</a:t>
            </a:fld>
            <a:endParaRPr lang="pl-PL"/>
          </a:p>
        </p:txBody>
      </p:sp>
    </p:spTree>
    <p:extLst>
      <p:ext uri="{BB962C8B-B14F-4D97-AF65-F5344CB8AC3E}">
        <p14:creationId xmlns:p14="http://schemas.microsoft.com/office/powerpoint/2010/main" val="37139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3ECE7D5-B840-43DF-A66B-E61E5C6857F2}"/>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4AB692FE-0016-426F-A3A1-32C7FF3AAF3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EDC455AF-BCBD-4783-87F9-32FFB4BB4D33}"/>
              </a:ext>
            </a:extLst>
          </p:cNvPr>
          <p:cNvSpPr>
            <a:spLocks noGrp="1"/>
          </p:cNvSpPr>
          <p:nvPr>
            <p:ph type="dt" sz="half" idx="10"/>
          </p:nvPr>
        </p:nvSpPr>
        <p:spPr/>
        <p:txBody>
          <a:bodyPr/>
          <a:lstStyle/>
          <a:p>
            <a:fld id="{614788F8-C22F-460D-A826-870561366101}" type="datetimeFigureOut">
              <a:rPr lang="pl-PL" smtClean="0"/>
              <a:t>16.02.2023</a:t>
            </a:fld>
            <a:endParaRPr lang="pl-PL"/>
          </a:p>
        </p:txBody>
      </p:sp>
      <p:sp>
        <p:nvSpPr>
          <p:cNvPr id="5" name="Symbol zastępczy stopki 4">
            <a:extLst>
              <a:ext uri="{FF2B5EF4-FFF2-40B4-BE49-F238E27FC236}">
                <a16:creationId xmlns:a16="http://schemas.microsoft.com/office/drawing/2014/main" id="{BBD6AC5C-5FA0-48EF-8324-8E4E0CD9CB6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ADC9976-B11C-4557-B1A5-EF8324AA2736}"/>
              </a:ext>
            </a:extLst>
          </p:cNvPr>
          <p:cNvSpPr>
            <a:spLocks noGrp="1"/>
          </p:cNvSpPr>
          <p:nvPr>
            <p:ph type="sldNum" sz="quarter" idx="12"/>
          </p:nvPr>
        </p:nvSpPr>
        <p:spPr/>
        <p:txBody>
          <a:bodyPr/>
          <a:lstStyle/>
          <a:p>
            <a:fld id="{CAF64C30-3C9F-4AB9-B971-C3E3C5AA59D6}" type="slidenum">
              <a:rPr lang="pl-PL" smtClean="0"/>
              <a:t>‹#›</a:t>
            </a:fld>
            <a:endParaRPr lang="pl-PL"/>
          </a:p>
        </p:txBody>
      </p:sp>
    </p:spTree>
    <p:extLst>
      <p:ext uri="{BB962C8B-B14F-4D97-AF65-F5344CB8AC3E}">
        <p14:creationId xmlns:p14="http://schemas.microsoft.com/office/powerpoint/2010/main" val="3526449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08C0833-E202-46AC-A16E-6D79CA1EA48E}"/>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B2D5024D-2858-4661-9A1C-BD6724D5A88B}"/>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EE52AF2D-8F09-45C5-B41B-DD484028230E}"/>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686D8CEB-DD51-44DD-B228-101E7A7928CA}"/>
              </a:ext>
            </a:extLst>
          </p:cNvPr>
          <p:cNvSpPr>
            <a:spLocks noGrp="1"/>
          </p:cNvSpPr>
          <p:nvPr>
            <p:ph type="dt" sz="half" idx="10"/>
          </p:nvPr>
        </p:nvSpPr>
        <p:spPr/>
        <p:txBody>
          <a:bodyPr/>
          <a:lstStyle/>
          <a:p>
            <a:fld id="{614788F8-C22F-460D-A826-870561366101}" type="datetimeFigureOut">
              <a:rPr lang="pl-PL" smtClean="0"/>
              <a:t>16.02.2023</a:t>
            </a:fld>
            <a:endParaRPr lang="pl-PL"/>
          </a:p>
        </p:txBody>
      </p:sp>
      <p:sp>
        <p:nvSpPr>
          <p:cNvPr id="6" name="Symbol zastępczy stopki 5">
            <a:extLst>
              <a:ext uri="{FF2B5EF4-FFF2-40B4-BE49-F238E27FC236}">
                <a16:creationId xmlns:a16="http://schemas.microsoft.com/office/drawing/2014/main" id="{16504ACB-1380-49CC-803C-A823C73E721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CB177A9-3CF1-4B73-B963-568E2965A64E}"/>
              </a:ext>
            </a:extLst>
          </p:cNvPr>
          <p:cNvSpPr>
            <a:spLocks noGrp="1"/>
          </p:cNvSpPr>
          <p:nvPr>
            <p:ph type="sldNum" sz="quarter" idx="12"/>
          </p:nvPr>
        </p:nvSpPr>
        <p:spPr/>
        <p:txBody>
          <a:bodyPr/>
          <a:lstStyle/>
          <a:p>
            <a:fld id="{CAF64C30-3C9F-4AB9-B971-C3E3C5AA59D6}" type="slidenum">
              <a:rPr lang="pl-PL" smtClean="0"/>
              <a:t>‹#›</a:t>
            </a:fld>
            <a:endParaRPr lang="pl-PL"/>
          </a:p>
        </p:txBody>
      </p:sp>
    </p:spTree>
    <p:extLst>
      <p:ext uri="{BB962C8B-B14F-4D97-AF65-F5344CB8AC3E}">
        <p14:creationId xmlns:p14="http://schemas.microsoft.com/office/powerpoint/2010/main" val="3059115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A391D2-E356-4717-BD3B-00F9AF10C840}"/>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D9015BAA-B1CE-4A8E-B2A7-76E077B711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27E0C0BD-0BFD-4A8C-8CF9-6B4ED6DCA790}"/>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8FCC95EE-2365-4036-B9AD-C9FBABE783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0E6E6328-AAA6-4C12-B84F-F00E973F2131}"/>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92A3B16D-D8ED-4575-92D2-D67866831774}"/>
              </a:ext>
            </a:extLst>
          </p:cNvPr>
          <p:cNvSpPr>
            <a:spLocks noGrp="1"/>
          </p:cNvSpPr>
          <p:nvPr>
            <p:ph type="dt" sz="half" idx="10"/>
          </p:nvPr>
        </p:nvSpPr>
        <p:spPr/>
        <p:txBody>
          <a:bodyPr/>
          <a:lstStyle/>
          <a:p>
            <a:fld id="{614788F8-C22F-460D-A826-870561366101}" type="datetimeFigureOut">
              <a:rPr lang="pl-PL" smtClean="0"/>
              <a:t>16.02.2023</a:t>
            </a:fld>
            <a:endParaRPr lang="pl-PL"/>
          </a:p>
        </p:txBody>
      </p:sp>
      <p:sp>
        <p:nvSpPr>
          <p:cNvPr id="8" name="Symbol zastępczy stopki 7">
            <a:extLst>
              <a:ext uri="{FF2B5EF4-FFF2-40B4-BE49-F238E27FC236}">
                <a16:creationId xmlns:a16="http://schemas.microsoft.com/office/drawing/2014/main" id="{79757FC4-9B42-4798-9C4D-932F7BACDB52}"/>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A1B1AC4F-915E-4C15-A2CF-4AB71A6B8A93}"/>
              </a:ext>
            </a:extLst>
          </p:cNvPr>
          <p:cNvSpPr>
            <a:spLocks noGrp="1"/>
          </p:cNvSpPr>
          <p:nvPr>
            <p:ph type="sldNum" sz="quarter" idx="12"/>
          </p:nvPr>
        </p:nvSpPr>
        <p:spPr/>
        <p:txBody>
          <a:bodyPr/>
          <a:lstStyle/>
          <a:p>
            <a:fld id="{CAF64C30-3C9F-4AB9-B971-C3E3C5AA59D6}" type="slidenum">
              <a:rPr lang="pl-PL" smtClean="0"/>
              <a:t>‹#›</a:t>
            </a:fld>
            <a:endParaRPr lang="pl-PL"/>
          </a:p>
        </p:txBody>
      </p:sp>
    </p:spTree>
    <p:extLst>
      <p:ext uri="{BB962C8B-B14F-4D97-AF65-F5344CB8AC3E}">
        <p14:creationId xmlns:p14="http://schemas.microsoft.com/office/powerpoint/2010/main" val="2480138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1D3B52-0C1F-4216-89D1-2A2664A51A36}"/>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6FF549FE-1D71-4BCF-8BD2-43FBA51B5F82}"/>
              </a:ext>
            </a:extLst>
          </p:cNvPr>
          <p:cNvSpPr>
            <a:spLocks noGrp="1"/>
          </p:cNvSpPr>
          <p:nvPr>
            <p:ph type="dt" sz="half" idx="10"/>
          </p:nvPr>
        </p:nvSpPr>
        <p:spPr/>
        <p:txBody>
          <a:bodyPr/>
          <a:lstStyle/>
          <a:p>
            <a:fld id="{614788F8-C22F-460D-A826-870561366101}" type="datetimeFigureOut">
              <a:rPr lang="pl-PL" smtClean="0"/>
              <a:t>16.02.2023</a:t>
            </a:fld>
            <a:endParaRPr lang="pl-PL"/>
          </a:p>
        </p:txBody>
      </p:sp>
      <p:sp>
        <p:nvSpPr>
          <p:cNvPr id="4" name="Symbol zastępczy stopki 3">
            <a:extLst>
              <a:ext uri="{FF2B5EF4-FFF2-40B4-BE49-F238E27FC236}">
                <a16:creationId xmlns:a16="http://schemas.microsoft.com/office/drawing/2014/main" id="{43780F48-E11C-445C-B606-D4CB90FD6DF8}"/>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E2D15152-5A44-4F0D-B492-3AB2664E1D79}"/>
              </a:ext>
            </a:extLst>
          </p:cNvPr>
          <p:cNvSpPr>
            <a:spLocks noGrp="1"/>
          </p:cNvSpPr>
          <p:nvPr>
            <p:ph type="sldNum" sz="quarter" idx="12"/>
          </p:nvPr>
        </p:nvSpPr>
        <p:spPr/>
        <p:txBody>
          <a:bodyPr/>
          <a:lstStyle/>
          <a:p>
            <a:fld id="{CAF64C30-3C9F-4AB9-B971-C3E3C5AA59D6}" type="slidenum">
              <a:rPr lang="pl-PL" smtClean="0"/>
              <a:t>‹#›</a:t>
            </a:fld>
            <a:endParaRPr lang="pl-PL"/>
          </a:p>
        </p:txBody>
      </p:sp>
    </p:spTree>
    <p:extLst>
      <p:ext uri="{BB962C8B-B14F-4D97-AF65-F5344CB8AC3E}">
        <p14:creationId xmlns:p14="http://schemas.microsoft.com/office/powerpoint/2010/main" val="4275944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CE00F68F-79E8-43BA-91D3-3BFFCDDECB8E}"/>
              </a:ext>
            </a:extLst>
          </p:cNvPr>
          <p:cNvSpPr>
            <a:spLocks noGrp="1"/>
          </p:cNvSpPr>
          <p:nvPr>
            <p:ph type="dt" sz="half" idx="10"/>
          </p:nvPr>
        </p:nvSpPr>
        <p:spPr/>
        <p:txBody>
          <a:bodyPr/>
          <a:lstStyle/>
          <a:p>
            <a:fld id="{614788F8-C22F-460D-A826-870561366101}" type="datetimeFigureOut">
              <a:rPr lang="pl-PL" smtClean="0"/>
              <a:t>16.02.2023</a:t>
            </a:fld>
            <a:endParaRPr lang="pl-PL"/>
          </a:p>
        </p:txBody>
      </p:sp>
      <p:sp>
        <p:nvSpPr>
          <p:cNvPr id="3" name="Symbol zastępczy stopki 2">
            <a:extLst>
              <a:ext uri="{FF2B5EF4-FFF2-40B4-BE49-F238E27FC236}">
                <a16:creationId xmlns:a16="http://schemas.microsoft.com/office/drawing/2014/main" id="{CB9EBD03-4146-4480-8CE3-FB2313815E47}"/>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ECF0EE87-753F-467D-815F-32DBE32B9FF5}"/>
              </a:ext>
            </a:extLst>
          </p:cNvPr>
          <p:cNvSpPr>
            <a:spLocks noGrp="1"/>
          </p:cNvSpPr>
          <p:nvPr>
            <p:ph type="sldNum" sz="quarter" idx="12"/>
          </p:nvPr>
        </p:nvSpPr>
        <p:spPr/>
        <p:txBody>
          <a:bodyPr/>
          <a:lstStyle/>
          <a:p>
            <a:fld id="{CAF64C30-3C9F-4AB9-B971-C3E3C5AA59D6}" type="slidenum">
              <a:rPr lang="pl-PL" smtClean="0"/>
              <a:t>‹#›</a:t>
            </a:fld>
            <a:endParaRPr lang="pl-PL"/>
          </a:p>
        </p:txBody>
      </p:sp>
    </p:spTree>
    <p:extLst>
      <p:ext uri="{BB962C8B-B14F-4D97-AF65-F5344CB8AC3E}">
        <p14:creationId xmlns:p14="http://schemas.microsoft.com/office/powerpoint/2010/main" val="3986902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4E6AE9-BC32-4DE5-BF66-BEEE094513C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3DF8E280-3425-4673-9EC6-F0BA4EC4C6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E2AF0E21-E2FA-4A0E-B446-9BEED1DE7A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2E9DB16F-EF4D-40DD-9C92-FE67BF36E82A}"/>
              </a:ext>
            </a:extLst>
          </p:cNvPr>
          <p:cNvSpPr>
            <a:spLocks noGrp="1"/>
          </p:cNvSpPr>
          <p:nvPr>
            <p:ph type="dt" sz="half" idx="10"/>
          </p:nvPr>
        </p:nvSpPr>
        <p:spPr/>
        <p:txBody>
          <a:bodyPr/>
          <a:lstStyle/>
          <a:p>
            <a:fld id="{614788F8-C22F-460D-A826-870561366101}" type="datetimeFigureOut">
              <a:rPr lang="pl-PL" smtClean="0"/>
              <a:t>16.02.2023</a:t>
            </a:fld>
            <a:endParaRPr lang="pl-PL"/>
          </a:p>
        </p:txBody>
      </p:sp>
      <p:sp>
        <p:nvSpPr>
          <p:cNvPr id="6" name="Symbol zastępczy stopki 5">
            <a:extLst>
              <a:ext uri="{FF2B5EF4-FFF2-40B4-BE49-F238E27FC236}">
                <a16:creationId xmlns:a16="http://schemas.microsoft.com/office/drawing/2014/main" id="{F3C422F5-6D3C-4BA7-9228-2FD098D71F0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4FAC219-D736-4FC0-A3CF-E5A6FC441F03}"/>
              </a:ext>
            </a:extLst>
          </p:cNvPr>
          <p:cNvSpPr>
            <a:spLocks noGrp="1"/>
          </p:cNvSpPr>
          <p:nvPr>
            <p:ph type="sldNum" sz="quarter" idx="12"/>
          </p:nvPr>
        </p:nvSpPr>
        <p:spPr/>
        <p:txBody>
          <a:bodyPr/>
          <a:lstStyle/>
          <a:p>
            <a:fld id="{CAF64C30-3C9F-4AB9-B971-C3E3C5AA59D6}" type="slidenum">
              <a:rPr lang="pl-PL" smtClean="0"/>
              <a:t>‹#›</a:t>
            </a:fld>
            <a:endParaRPr lang="pl-PL"/>
          </a:p>
        </p:txBody>
      </p:sp>
    </p:spTree>
    <p:extLst>
      <p:ext uri="{BB962C8B-B14F-4D97-AF65-F5344CB8AC3E}">
        <p14:creationId xmlns:p14="http://schemas.microsoft.com/office/powerpoint/2010/main" val="1416525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6AED30A-A8DC-4573-B10A-08497121A32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ADF98B99-9BE0-4ACC-A7A7-1C978496A7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D1AE28B0-054D-4C2E-A347-05A87F20D7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F4BD661D-7009-472B-9283-3080FEBE45EC}"/>
              </a:ext>
            </a:extLst>
          </p:cNvPr>
          <p:cNvSpPr>
            <a:spLocks noGrp="1"/>
          </p:cNvSpPr>
          <p:nvPr>
            <p:ph type="dt" sz="half" idx="10"/>
          </p:nvPr>
        </p:nvSpPr>
        <p:spPr/>
        <p:txBody>
          <a:bodyPr/>
          <a:lstStyle/>
          <a:p>
            <a:fld id="{614788F8-C22F-460D-A826-870561366101}" type="datetimeFigureOut">
              <a:rPr lang="pl-PL" smtClean="0"/>
              <a:t>16.02.2023</a:t>
            </a:fld>
            <a:endParaRPr lang="pl-PL"/>
          </a:p>
        </p:txBody>
      </p:sp>
      <p:sp>
        <p:nvSpPr>
          <p:cNvPr id="6" name="Symbol zastępczy stopki 5">
            <a:extLst>
              <a:ext uri="{FF2B5EF4-FFF2-40B4-BE49-F238E27FC236}">
                <a16:creationId xmlns:a16="http://schemas.microsoft.com/office/drawing/2014/main" id="{4F2020B6-4085-4A7B-85A3-B9B6CBB7D57E}"/>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C8E2B55-5B3C-424D-A79C-C5ACFFD47F8F}"/>
              </a:ext>
            </a:extLst>
          </p:cNvPr>
          <p:cNvSpPr>
            <a:spLocks noGrp="1"/>
          </p:cNvSpPr>
          <p:nvPr>
            <p:ph type="sldNum" sz="quarter" idx="12"/>
          </p:nvPr>
        </p:nvSpPr>
        <p:spPr/>
        <p:txBody>
          <a:bodyPr/>
          <a:lstStyle/>
          <a:p>
            <a:fld id="{CAF64C30-3C9F-4AB9-B971-C3E3C5AA59D6}" type="slidenum">
              <a:rPr lang="pl-PL" smtClean="0"/>
              <a:t>‹#›</a:t>
            </a:fld>
            <a:endParaRPr lang="pl-PL"/>
          </a:p>
        </p:txBody>
      </p:sp>
    </p:spTree>
    <p:extLst>
      <p:ext uri="{BB962C8B-B14F-4D97-AF65-F5344CB8AC3E}">
        <p14:creationId xmlns:p14="http://schemas.microsoft.com/office/powerpoint/2010/main" val="28219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AB5BFDF6-D786-4965-9F68-7A6E5F0A13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EE5581A1-968A-4A7D-B329-2185E055B2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B2BE14F-4200-48B1-8CCB-952943CF9B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4788F8-C22F-460D-A826-870561366101}" type="datetimeFigureOut">
              <a:rPr lang="pl-PL" smtClean="0"/>
              <a:t>16.02.2023</a:t>
            </a:fld>
            <a:endParaRPr lang="pl-PL"/>
          </a:p>
        </p:txBody>
      </p:sp>
      <p:sp>
        <p:nvSpPr>
          <p:cNvPr id="5" name="Symbol zastępczy stopki 4">
            <a:extLst>
              <a:ext uri="{FF2B5EF4-FFF2-40B4-BE49-F238E27FC236}">
                <a16:creationId xmlns:a16="http://schemas.microsoft.com/office/drawing/2014/main" id="{F2B4890F-6465-43A3-B704-CDFFB916EE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88E07891-8818-4253-929C-92DF1DE7AC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F64C30-3C9F-4AB9-B971-C3E3C5AA59D6}" type="slidenum">
              <a:rPr lang="pl-PL" smtClean="0"/>
              <a:t>‹#›</a:t>
            </a:fld>
            <a:endParaRPr lang="pl-PL"/>
          </a:p>
        </p:txBody>
      </p:sp>
    </p:spTree>
    <p:extLst>
      <p:ext uri="{BB962C8B-B14F-4D97-AF65-F5344CB8AC3E}">
        <p14:creationId xmlns:p14="http://schemas.microsoft.com/office/powerpoint/2010/main" val="19232861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6B7A0B-9E61-4A13-A520-C37972077675}"/>
              </a:ext>
            </a:extLst>
          </p:cNvPr>
          <p:cNvSpPr>
            <a:spLocks noGrp="1"/>
          </p:cNvSpPr>
          <p:nvPr>
            <p:ph type="ctrTitle"/>
          </p:nvPr>
        </p:nvSpPr>
        <p:spPr>
          <a:xfrm>
            <a:off x="1524000" y="1122362"/>
            <a:ext cx="9144000" cy="3770913"/>
          </a:xfrm>
        </p:spPr>
        <p:txBody>
          <a:bodyPr>
            <a:normAutofit fontScale="90000"/>
          </a:bodyPr>
          <a:lstStyle/>
          <a:p>
            <a:r>
              <a:rPr lang="pl-PL" b="1" dirty="0"/>
              <a:t>Układy relacji w strukturze administracji publicznej </a:t>
            </a:r>
            <a:r>
              <a:rPr lang="pl-PL" dirty="0"/>
              <a:t>(centralizacja, decentralizacja, koncentracja, dekoncentracja) </a:t>
            </a:r>
          </a:p>
        </p:txBody>
      </p:sp>
      <p:sp>
        <p:nvSpPr>
          <p:cNvPr id="3" name="Podtytuł 2">
            <a:extLst>
              <a:ext uri="{FF2B5EF4-FFF2-40B4-BE49-F238E27FC236}">
                <a16:creationId xmlns:a16="http://schemas.microsoft.com/office/drawing/2014/main" id="{1512BBF3-E4A0-448A-8B30-70B730119A4A}"/>
              </a:ext>
            </a:extLst>
          </p:cNvPr>
          <p:cNvSpPr>
            <a:spLocks noGrp="1"/>
          </p:cNvSpPr>
          <p:nvPr>
            <p:ph type="subTitle" idx="1"/>
          </p:nvPr>
        </p:nvSpPr>
        <p:spPr/>
        <p:txBody>
          <a:bodyPr/>
          <a:lstStyle/>
          <a:p>
            <a:endParaRPr lang="pl-PL" dirty="0"/>
          </a:p>
        </p:txBody>
      </p:sp>
    </p:spTree>
    <p:extLst>
      <p:ext uri="{BB962C8B-B14F-4D97-AF65-F5344CB8AC3E}">
        <p14:creationId xmlns:p14="http://schemas.microsoft.com/office/powerpoint/2010/main" val="13614739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b="1" dirty="0"/>
              <a:t>Pojęcie centralizacji </a:t>
            </a:r>
            <a:endParaRPr lang="pl-PL" dirty="0"/>
          </a:p>
          <a:p>
            <a:pPr marL="0" indent="0">
              <a:buNone/>
            </a:pPr>
            <a:r>
              <a:rPr lang="pl-PL" dirty="0"/>
              <a:t>Centralizacja nie zawsze oznacza skupienie spraw przez organ nadrzędny. </a:t>
            </a:r>
          </a:p>
          <a:p>
            <a:pPr marL="0" indent="0">
              <a:buNone/>
            </a:pPr>
            <a:r>
              <a:rPr lang="pl-PL" dirty="0"/>
              <a:t>Kompetencje są rozproszone w ramach organów podporządkowanych, jednak ich wykonanie jest podporządkowane organowi nadrzędnemu. </a:t>
            </a:r>
          </a:p>
          <a:p>
            <a:pPr marL="0" indent="0">
              <a:buNone/>
            </a:pPr>
            <a:endParaRPr lang="pl-PL" dirty="0"/>
          </a:p>
        </p:txBody>
      </p:sp>
    </p:spTree>
    <p:extLst>
      <p:ext uri="{BB962C8B-B14F-4D97-AF65-F5344CB8AC3E}">
        <p14:creationId xmlns:p14="http://schemas.microsoft.com/office/powerpoint/2010/main" val="3523257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b="1" dirty="0"/>
              <a:t>Podstawa prawna centralizacji </a:t>
            </a:r>
            <a:endParaRPr lang="pl-PL" dirty="0"/>
          </a:p>
          <a:p>
            <a:pPr marL="0" indent="0">
              <a:buNone/>
            </a:pPr>
            <a:r>
              <a:rPr lang="pl-PL" dirty="0"/>
              <a:t>Podstawa prawna układu zcentralizowanego może być wyrażona bardzo ogólnie, pozostawiając znaczącą swobodę ingerencji organowi nadrzędnemu. </a:t>
            </a:r>
          </a:p>
          <a:p>
            <a:pPr marL="0" indent="0">
              <a:buNone/>
            </a:pPr>
            <a:r>
              <a:rPr lang="pl-PL" dirty="0"/>
              <a:t>Podstawa prawna może być wyrażona w ustawie lub w rozporządzeniu. </a:t>
            </a:r>
          </a:p>
          <a:p>
            <a:pPr marL="0" indent="0">
              <a:buNone/>
            </a:pPr>
            <a:r>
              <a:rPr lang="pl-PL" i="1" dirty="0"/>
              <a:t>Przykład: </a:t>
            </a:r>
            <a:endParaRPr lang="pl-PL" dirty="0"/>
          </a:p>
          <a:p>
            <a:pPr marL="0" indent="0">
              <a:buNone/>
            </a:pPr>
            <a:r>
              <a:rPr lang="pl-PL" i="1" dirty="0"/>
              <a:t>Organ A kieruje pracą organu B. </a:t>
            </a:r>
            <a:endParaRPr lang="pl-PL" dirty="0"/>
          </a:p>
          <a:p>
            <a:pPr marL="0" indent="0">
              <a:buNone/>
            </a:pPr>
            <a:endParaRPr lang="pl-PL" dirty="0"/>
          </a:p>
        </p:txBody>
      </p:sp>
    </p:spTree>
    <p:extLst>
      <p:ext uri="{BB962C8B-B14F-4D97-AF65-F5344CB8AC3E}">
        <p14:creationId xmlns:p14="http://schemas.microsoft.com/office/powerpoint/2010/main" val="353246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normAutofit fontScale="92500" lnSpcReduction="10000"/>
          </a:bodyPr>
          <a:lstStyle/>
          <a:p>
            <a:pPr marL="0" indent="0">
              <a:buNone/>
            </a:pPr>
            <a:r>
              <a:rPr lang="pl-PL" b="1" dirty="0"/>
              <a:t>Centralizacja w demokratycznym państwie prawa </a:t>
            </a:r>
            <a:endParaRPr lang="pl-PL" dirty="0"/>
          </a:p>
          <a:p>
            <a:pPr marL="0" indent="0">
              <a:buNone/>
            </a:pPr>
            <a:r>
              <a:rPr lang="pl-PL" dirty="0"/>
              <a:t> </a:t>
            </a:r>
          </a:p>
          <a:p>
            <a:pPr marL="0" indent="0">
              <a:buNone/>
            </a:pPr>
            <a:r>
              <a:rPr lang="pl-PL" dirty="0"/>
              <a:t>Demokratyczne państwo prawa zakłada swobodę obywateli jako jednostek, jak i ich organizacji. </a:t>
            </a:r>
          </a:p>
          <a:p>
            <a:pPr marL="0" indent="0">
              <a:buNone/>
            </a:pPr>
            <a:r>
              <a:rPr lang="pl-PL" dirty="0"/>
              <a:t>Z tej przyczyny centralizacja jest dopuszczalna wyjątkowo ze względu m. in. </a:t>
            </a:r>
          </a:p>
          <a:p>
            <a:pPr marL="0" indent="0">
              <a:buNone/>
            </a:pPr>
            <a:r>
              <a:rPr lang="pl-PL" dirty="0"/>
              <a:t>- na potrzebę bezpieczeństwa i porządku prawnego (Policja, straż pożarna, wojsko) </a:t>
            </a:r>
          </a:p>
          <a:p>
            <a:pPr marL="0" indent="0">
              <a:buNone/>
            </a:pPr>
            <a:r>
              <a:rPr lang="pl-PL" dirty="0"/>
              <a:t>- specjalistyczny charakter zadań publicznych (ochrona środowiska, kontrola podatkowa; </a:t>
            </a:r>
          </a:p>
          <a:p>
            <a:pPr marL="0" indent="0">
              <a:buNone/>
            </a:pPr>
            <a:r>
              <a:rPr lang="pl-PL" dirty="0"/>
              <a:t>(prof. J. Zimmermann)</a:t>
            </a:r>
          </a:p>
          <a:p>
            <a:pPr marL="0" indent="0">
              <a:buNone/>
            </a:pPr>
            <a:endParaRPr lang="pl-PL" dirty="0"/>
          </a:p>
        </p:txBody>
      </p:sp>
    </p:spTree>
    <p:extLst>
      <p:ext uri="{BB962C8B-B14F-4D97-AF65-F5344CB8AC3E}">
        <p14:creationId xmlns:p14="http://schemas.microsoft.com/office/powerpoint/2010/main" val="2577570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b="1" dirty="0"/>
              <a:t>Kryteria dopuszczalności centralizacji: </a:t>
            </a:r>
            <a:endParaRPr lang="pl-PL" dirty="0"/>
          </a:p>
          <a:p>
            <a:pPr marL="0" indent="0">
              <a:buNone/>
            </a:pPr>
            <a:endParaRPr lang="pl-PL" dirty="0"/>
          </a:p>
          <a:p>
            <a:pPr marL="0" indent="0">
              <a:buNone/>
            </a:pPr>
            <a:r>
              <a:rPr lang="pl-PL" dirty="0"/>
              <a:t>- strategiczny charakter rozstrzygnięcia; </a:t>
            </a:r>
          </a:p>
          <a:p>
            <a:pPr marL="0" indent="0">
              <a:buNone/>
            </a:pPr>
            <a:r>
              <a:rPr lang="pl-PL" dirty="0"/>
              <a:t>- zadanie publiczne jest istotne ze względu na bezpieczeństwo i integralność państwa; </a:t>
            </a:r>
          </a:p>
          <a:p>
            <a:pPr marL="0" indent="0">
              <a:buNone/>
            </a:pPr>
            <a:r>
              <a:rPr lang="pl-PL" dirty="0"/>
              <a:t>- potrzeba odcięcia rozstrzygnięcia od interesów lokalnych; </a:t>
            </a:r>
          </a:p>
          <a:p>
            <a:pPr marL="0" indent="0">
              <a:buNone/>
            </a:pPr>
            <a:endParaRPr lang="pl-PL" dirty="0"/>
          </a:p>
        </p:txBody>
      </p:sp>
    </p:spTree>
    <p:extLst>
      <p:ext uri="{BB962C8B-B14F-4D97-AF65-F5344CB8AC3E}">
        <p14:creationId xmlns:p14="http://schemas.microsoft.com/office/powerpoint/2010/main" val="3577266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b="1" dirty="0"/>
              <a:t>Środki nadzorcze jako forma centralizacji </a:t>
            </a:r>
            <a:endParaRPr lang="pl-PL" dirty="0"/>
          </a:p>
          <a:p>
            <a:pPr marL="0" indent="0">
              <a:buNone/>
            </a:pPr>
            <a:r>
              <a:rPr lang="pl-PL" dirty="0"/>
              <a:t>Środki nadzorcze stosowane w ramach hierarchicznego podporządkowania w administracji publicznej (np. w ramach administracji rządowej) są przejawem centralizacji. </a:t>
            </a:r>
          </a:p>
          <a:p>
            <a:pPr marL="0" indent="0">
              <a:buNone/>
            </a:pPr>
            <a:r>
              <a:rPr lang="pl-PL" dirty="0"/>
              <a:t>W tym przypadku (ze względu na ich wewnętrzny charakter) nie są one w pełni opisane w przepisach prawa powszechnie obowiązującego, a mogą być doprecyzowane w przepisach prawa wewnętrznego. </a:t>
            </a:r>
          </a:p>
          <a:p>
            <a:pPr marL="0" indent="0">
              <a:buNone/>
            </a:pPr>
            <a:endParaRPr lang="pl-PL" dirty="0"/>
          </a:p>
        </p:txBody>
      </p:sp>
    </p:spTree>
    <p:extLst>
      <p:ext uri="{BB962C8B-B14F-4D97-AF65-F5344CB8AC3E}">
        <p14:creationId xmlns:p14="http://schemas.microsoft.com/office/powerpoint/2010/main" val="21465087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b="1" dirty="0"/>
              <a:t>Kierownictwo jako forma centralizacji </a:t>
            </a:r>
            <a:endParaRPr lang="pl-PL" dirty="0"/>
          </a:p>
          <a:p>
            <a:pPr marL="0" indent="0">
              <a:buNone/>
            </a:pPr>
            <a:r>
              <a:rPr lang="pl-PL" dirty="0"/>
              <a:t>Kierownictwo oznacza pełny wpływ organu nadrzędnego nad organem podporządkowanym. </a:t>
            </a:r>
          </a:p>
          <a:p>
            <a:pPr marL="0" indent="0">
              <a:buNone/>
            </a:pPr>
            <a:r>
              <a:rPr lang="pl-PL" dirty="0"/>
              <a:t>Kierownictwo jest rodzajem centralizacji charakteryzującą się najszerszym zakresem ingerencji. </a:t>
            </a:r>
          </a:p>
          <a:p>
            <a:pPr marL="0" indent="0">
              <a:buNone/>
            </a:pPr>
            <a:endParaRPr lang="pl-PL" dirty="0"/>
          </a:p>
        </p:txBody>
      </p:sp>
    </p:spTree>
    <p:extLst>
      <p:ext uri="{BB962C8B-B14F-4D97-AF65-F5344CB8AC3E}">
        <p14:creationId xmlns:p14="http://schemas.microsoft.com/office/powerpoint/2010/main" val="9359025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b="1" dirty="0"/>
              <a:t>Kierownictwo jako forma centralizacji</a:t>
            </a:r>
            <a:endParaRPr lang="pl-PL" dirty="0"/>
          </a:p>
          <a:p>
            <a:pPr marL="0" indent="0">
              <a:buNone/>
            </a:pPr>
            <a:r>
              <a:rPr lang="pl-PL" dirty="0"/>
              <a:t>Organ nadrzędny sprawujący kierownictwo może w pełni ingerować w sposób wykonywania swoich kompetencji przez organ podporządkowany. </a:t>
            </a:r>
          </a:p>
          <a:p>
            <a:pPr marL="0" indent="0">
              <a:buNone/>
            </a:pPr>
            <a:r>
              <a:rPr lang="pl-PL" dirty="0"/>
              <a:t>Organ nadrzędny ponosi wówczas pełną odpowiedzialność za sposób wykonania tych kompetencji organu podporządkowanego.</a:t>
            </a:r>
          </a:p>
          <a:p>
            <a:pPr marL="0" indent="0">
              <a:buNone/>
            </a:pPr>
            <a:endParaRPr lang="pl-PL" dirty="0"/>
          </a:p>
        </p:txBody>
      </p:sp>
    </p:spTree>
    <p:extLst>
      <p:ext uri="{BB962C8B-B14F-4D97-AF65-F5344CB8AC3E}">
        <p14:creationId xmlns:p14="http://schemas.microsoft.com/office/powerpoint/2010/main" val="4015091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b="1" dirty="0"/>
              <a:t>Kierownictwo jako forma centralizacji</a:t>
            </a:r>
            <a:endParaRPr lang="pl-PL" dirty="0"/>
          </a:p>
          <a:p>
            <a:pPr marL="0" indent="0">
              <a:buNone/>
            </a:pPr>
            <a:r>
              <a:rPr lang="pl-PL" dirty="0"/>
              <a:t>Organ nadrzędny może dokonać pełnej kontroli organu podporządkowanego i zastosować wobec jego szeroki katalog środków nadzoru. </a:t>
            </a:r>
          </a:p>
          <a:p>
            <a:pPr marL="0" indent="0">
              <a:buNone/>
            </a:pPr>
            <a:r>
              <a:rPr lang="pl-PL" dirty="0"/>
              <a:t>Kierownictwo odnosi się także do urzędów (jednostek organizacyjnych umożlwiających działanie organowi podporządkowanemu) – poprzez np. wydawanie poleceń. </a:t>
            </a:r>
          </a:p>
          <a:p>
            <a:pPr marL="0" indent="0">
              <a:buNone/>
            </a:pPr>
            <a:endParaRPr lang="pl-PL" dirty="0"/>
          </a:p>
        </p:txBody>
      </p:sp>
    </p:spTree>
    <p:extLst>
      <p:ext uri="{BB962C8B-B14F-4D97-AF65-F5344CB8AC3E}">
        <p14:creationId xmlns:p14="http://schemas.microsoft.com/office/powerpoint/2010/main" val="3898885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b="1" dirty="0"/>
              <a:t>Kierownictwo wewnętrzne </a:t>
            </a:r>
            <a:endParaRPr lang="pl-PL" dirty="0"/>
          </a:p>
          <a:p>
            <a:pPr marL="0" indent="0">
              <a:buNone/>
            </a:pPr>
            <a:r>
              <a:rPr lang="pl-PL" dirty="0"/>
              <a:t>Kierownictwo może odnosić się do relacji organu a urzędu, który jest jego aparatem pomocniczym. </a:t>
            </a:r>
          </a:p>
          <a:p>
            <a:pPr marL="0" indent="0">
              <a:buNone/>
            </a:pPr>
            <a:r>
              <a:rPr lang="pl-PL" i="1" dirty="0"/>
              <a:t>Przykład. </a:t>
            </a:r>
            <a:endParaRPr lang="pl-PL" dirty="0"/>
          </a:p>
          <a:p>
            <a:pPr marL="0" indent="0">
              <a:buNone/>
            </a:pPr>
            <a:r>
              <a:rPr lang="pl-PL" i="1" dirty="0"/>
              <a:t>Kierownictwo wewnętrzne wójta względem pracowników urzędu gminy. </a:t>
            </a:r>
            <a:endParaRPr lang="pl-PL" dirty="0"/>
          </a:p>
          <a:p>
            <a:pPr marL="0" indent="0">
              <a:buNone/>
            </a:pPr>
            <a:endParaRPr lang="pl-PL" dirty="0"/>
          </a:p>
        </p:txBody>
      </p:sp>
    </p:spTree>
    <p:extLst>
      <p:ext uri="{BB962C8B-B14F-4D97-AF65-F5344CB8AC3E}">
        <p14:creationId xmlns:p14="http://schemas.microsoft.com/office/powerpoint/2010/main" val="3860100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b="1" dirty="0"/>
              <a:t>Kierownictwo wewnętrzne </a:t>
            </a:r>
            <a:endParaRPr lang="pl-PL" dirty="0"/>
          </a:p>
          <a:p>
            <a:pPr marL="0" indent="0">
              <a:buNone/>
            </a:pPr>
            <a:r>
              <a:rPr lang="pl-PL" dirty="0"/>
              <a:t>Pracownik urzędu poddany oddziaływaniu kierownictwa pozbawiony jest ochrony prawnej (np. możliwości złożenia odwołania / skargi do sądu administracyjnego). </a:t>
            </a:r>
          </a:p>
          <a:p>
            <a:pPr marL="0" indent="0">
              <a:buNone/>
            </a:pPr>
            <a:r>
              <a:rPr lang="pl-PL" dirty="0"/>
              <a:t>Środki kierownictwa mają bowiem wewnętrzny charakter, nie odnoszą się tym samym do podmiotów spoza administracji publicznej. </a:t>
            </a:r>
          </a:p>
          <a:p>
            <a:pPr marL="0" indent="0">
              <a:buNone/>
            </a:pPr>
            <a:endParaRPr lang="pl-PL" dirty="0"/>
          </a:p>
        </p:txBody>
      </p:sp>
    </p:spTree>
    <p:extLst>
      <p:ext uri="{BB962C8B-B14F-4D97-AF65-F5344CB8AC3E}">
        <p14:creationId xmlns:p14="http://schemas.microsoft.com/office/powerpoint/2010/main" val="3038093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BBB4BA-B0E0-4512-9837-4A819FCA5F6E}"/>
              </a:ext>
            </a:extLst>
          </p:cNvPr>
          <p:cNvSpPr>
            <a:spLocks noGrp="1"/>
          </p:cNvSpPr>
          <p:nvPr>
            <p:ph type="ctrTitle"/>
          </p:nvPr>
        </p:nvSpPr>
        <p:spPr/>
        <p:txBody>
          <a:bodyPr/>
          <a:lstStyle/>
          <a:p>
            <a:r>
              <a:rPr lang="pl-PL" b="1" dirty="0"/>
              <a:t>UKŁAD ADMINISTRACYJNY</a:t>
            </a:r>
          </a:p>
        </p:txBody>
      </p:sp>
      <p:sp>
        <p:nvSpPr>
          <p:cNvPr id="3" name="Podtytuł 2">
            <a:extLst>
              <a:ext uri="{FF2B5EF4-FFF2-40B4-BE49-F238E27FC236}">
                <a16:creationId xmlns:a16="http://schemas.microsoft.com/office/drawing/2014/main" id="{89BB8219-B495-476E-813B-DFDDFBB73041}"/>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7083801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b="1" dirty="0"/>
              <a:t>Kierownictwo wewnętrzne</a:t>
            </a:r>
            <a:endParaRPr lang="pl-PL" dirty="0"/>
          </a:p>
          <a:p>
            <a:pPr marL="0" indent="0">
              <a:buNone/>
            </a:pPr>
            <a:r>
              <a:rPr lang="pl-PL" dirty="0"/>
              <a:t>Kierownictwo wewnętrzne jest zróżnicowane ze względu na rodzaj zadań organu: </a:t>
            </a:r>
          </a:p>
          <a:p>
            <a:pPr marL="0" indent="0">
              <a:buNone/>
            </a:pPr>
            <a:r>
              <a:rPr lang="pl-PL" dirty="0"/>
              <a:t>- szeroki zakres kierownictwa w przypadku Policji </a:t>
            </a:r>
          </a:p>
          <a:p>
            <a:pPr marL="0" indent="0">
              <a:buNone/>
            </a:pPr>
            <a:r>
              <a:rPr lang="pl-PL" dirty="0"/>
              <a:t>- relatywnie szeroki zakres kierownictwa w przypadku urzędu gminy. </a:t>
            </a:r>
          </a:p>
          <a:p>
            <a:pPr marL="0" indent="0">
              <a:buNone/>
            </a:pPr>
            <a:endParaRPr lang="pl-PL" dirty="0"/>
          </a:p>
        </p:txBody>
      </p:sp>
    </p:spTree>
    <p:extLst>
      <p:ext uri="{BB962C8B-B14F-4D97-AF65-F5344CB8AC3E}">
        <p14:creationId xmlns:p14="http://schemas.microsoft.com/office/powerpoint/2010/main" val="33363153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normAutofit fontScale="92500"/>
          </a:bodyPr>
          <a:lstStyle/>
          <a:p>
            <a:pPr marL="0" indent="0">
              <a:buNone/>
            </a:pPr>
            <a:r>
              <a:rPr lang="pl-PL" b="1" dirty="0"/>
              <a:t>Kierownictwo jako forma centralizacji</a:t>
            </a:r>
            <a:endParaRPr lang="pl-PL" dirty="0"/>
          </a:p>
          <a:p>
            <a:pPr marL="0" indent="0">
              <a:buNone/>
            </a:pPr>
            <a:r>
              <a:rPr lang="pl-PL" dirty="0"/>
              <a:t>Podstawa prawna </a:t>
            </a:r>
          </a:p>
          <a:p>
            <a:pPr marL="0" indent="0">
              <a:buNone/>
            </a:pPr>
            <a:r>
              <a:rPr lang="pl-PL" dirty="0"/>
              <a:t>Przepisy prawa nie określają zakresu, trybu i formy kierownictwa, pozostawiając swobodę organowi nadrzędnemu. </a:t>
            </a:r>
          </a:p>
          <a:p>
            <a:pPr marL="0" indent="0">
              <a:buNone/>
            </a:pPr>
            <a:r>
              <a:rPr lang="pl-PL" dirty="0"/>
              <a:t>Przepisy ustawy mogą jednak ograniczać sposób wykonywania kompetencji (wskazując np. jakie jest prawnie dopuszczalne rozstrzygnięcie). </a:t>
            </a:r>
          </a:p>
          <a:p>
            <a:pPr marL="0" indent="0">
              <a:buNone/>
            </a:pPr>
            <a:r>
              <a:rPr lang="pl-PL" dirty="0"/>
              <a:t>Przepisy prawa, zgodnie z zasadą kompetencyjności, mogą także np. w drodze ustawy określać właściwość poszczególnych organów. Wówczas organ nadrzędny nie może przenieść kompetencji z organu podporządkowanego na inny organ. </a:t>
            </a:r>
          </a:p>
          <a:p>
            <a:pPr marL="0" indent="0">
              <a:buNone/>
            </a:pPr>
            <a:endParaRPr lang="pl-PL" dirty="0"/>
          </a:p>
        </p:txBody>
      </p:sp>
    </p:spTree>
    <p:extLst>
      <p:ext uri="{BB962C8B-B14F-4D97-AF65-F5344CB8AC3E}">
        <p14:creationId xmlns:p14="http://schemas.microsoft.com/office/powerpoint/2010/main" val="33848585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b="1" dirty="0"/>
              <a:t>Koncentracja i dekoncentracja </a:t>
            </a:r>
            <a:endParaRPr lang="pl-PL" dirty="0"/>
          </a:p>
          <a:p>
            <a:pPr marL="0" indent="0">
              <a:buNone/>
            </a:pPr>
            <a:r>
              <a:rPr lang="pl-PL" dirty="0"/>
              <a:t>W ramach centralizacji może mieć miejsce zjawisko: </a:t>
            </a:r>
          </a:p>
          <a:p>
            <a:pPr marL="0" indent="0">
              <a:buNone/>
            </a:pPr>
            <a:r>
              <a:rPr lang="pl-PL" dirty="0"/>
              <a:t>- koncentracji  - skupienia kompetencji </a:t>
            </a:r>
          </a:p>
          <a:p>
            <a:pPr marL="0" indent="0">
              <a:buNone/>
            </a:pPr>
            <a:r>
              <a:rPr lang="pl-PL" dirty="0"/>
              <a:t>- dekoncentracji – rozproszenia kompetencji </a:t>
            </a:r>
          </a:p>
          <a:p>
            <a:pPr marL="0" indent="0">
              <a:buNone/>
            </a:pPr>
            <a:r>
              <a:rPr lang="pl-PL" dirty="0"/>
              <a:t>Koncentracja / dekoncentracja – odnoszą się do liczby podmiotów posiadających określony zbiór kompetencji </a:t>
            </a:r>
          </a:p>
          <a:p>
            <a:pPr marL="0" indent="0">
              <a:buNone/>
            </a:pPr>
            <a:r>
              <a:rPr lang="pl-PL" dirty="0"/>
              <a:t>Koncentracja / dekoncentracja może być odnoszona także do układu w ramach określonego organu / urzędu </a:t>
            </a:r>
          </a:p>
          <a:p>
            <a:pPr marL="0" indent="0">
              <a:buNone/>
            </a:pPr>
            <a:endParaRPr lang="pl-PL" dirty="0"/>
          </a:p>
        </p:txBody>
      </p:sp>
    </p:spTree>
    <p:extLst>
      <p:ext uri="{BB962C8B-B14F-4D97-AF65-F5344CB8AC3E}">
        <p14:creationId xmlns:p14="http://schemas.microsoft.com/office/powerpoint/2010/main" val="29956444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b="1" dirty="0"/>
              <a:t>Koncentracja i dekoncentracja</a:t>
            </a:r>
            <a:endParaRPr lang="pl-PL" dirty="0"/>
          </a:p>
          <a:p>
            <a:pPr marL="0" indent="0">
              <a:buNone/>
            </a:pPr>
            <a:r>
              <a:rPr lang="pl-PL" dirty="0"/>
              <a:t>Kompetencję wykonuje jeden organ. Organy podporządkowane wykonują jedynie czynności mieszczące się ramach kompetencji organu nadrzędnego. </a:t>
            </a:r>
          </a:p>
          <a:p>
            <a:pPr marL="0" indent="0">
              <a:buNone/>
            </a:pPr>
            <a:r>
              <a:rPr lang="pl-PL" dirty="0"/>
              <a:t>Dekoncentracja związana jest z przekazaniem do wykonania kompetencji innemu organowi (podporządkowanemu) lub pracownikowi urzędu działającego przy organie.</a:t>
            </a:r>
          </a:p>
          <a:p>
            <a:pPr marL="0" indent="0">
              <a:buNone/>
            </a:pPr>
            <a:endParaRPr lang="pl-PL" dirty="0"/>
          </a:p>
        </p:txBody>
      </p:sp>
    </p:spTree>
    <p:extLst>
      <p:ext uri="{BB962C8B-B14F-4D97-AF65-F5344CB8AC3E}">
        <p14:creationId xmlns:p14="http://schemas.microsoft.com/office/powerpoint/2010/main" val="33739949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normAutofit fontScale="77500" lnSpcReduction="20000"/>
          </a:bodyPr>
          <a:lstStyle/>
          <a:p>
            <a:pPr marL="0" indent="0">
              <a:buNone/>
            </a:pPr>
            <a:r>
              <a:rPr lang="pl-PL" b="1" dirty="0"/>
              <a:t>Koncentracja i dekoncentracja</a:t>
            </a:r>
            <a:endParaRPr lang="pl-PL" dirty="0"/>
          </a:p>
          <a:p>
            <a:pPr marL="0" indent="0">
              <a:buNone/>
            </a:pPr>
            <a:r>
              <a:rPr lang="pl-PL" dirty="0"/>
              <a:t>Podstawa prawna </a:t>
            </a:r>
          </a:p>
          <a:p>
            <a:pPr marL="0" indent="0">
              <a:buNone/>
            </a:pPr>
            <a:r>
              <a:rPr lang="pl-PL" dirty="0"/>
              <a:t>Koncentracja / dekoncentracja nie muszą mieć podstawy prawnej w prawie powszechnie obowiązującym, wystarczającą podstawą jest akt prawa wewnętrznego. </a:t>
            </a:r>
          </a:p>
          <a:p>
            <a:pPr marL="0" indent="0">
              <a:buNone/>
            </a:pPr>
            <a:r>
              <a:rPr lang="pl-PL" dirty="0"/>
              <a:t>Podstawa prawna może dotyczyć możliwości dokonania koncentracji / dekoncentracji </a:t>
            </a:r>
          </a:p>
          <a:p>
            <a:pPr marL="0" indent="0">
              <a:buNone/>
            </a:pPr>
            <a:r>
              <a:rPr lang="pl-PL" i="1" dirty="0"/>
              <a:t>Przykład związany z upoważnieniem administracyjnym do wydania decyzji w imieniu organu </a:t>
            </a:r>
            <a:endParaRPr lang="pl-PL" dirty="0"/>
          </a:p>
          <a:p>
            <a:pPr marL="0" indent="0">
              <a:buNone/>
            </a:pPr>
            <a:r>
              <a:rPr lang="pl-PL" i="1" dirty="0"/>
              <a:t>Decyzje w indywidualnych sprawach z zakresu administracji publicznej wydaje wójt, o ile przepisy szczególne nie stanowią inaczej.</a:t>
            </a:r>
            <a:endParaRPr lang="pl-PL" dirty="0"/>
          </a:p>
          <a:p>
            <a:pPr marL="0" indent="0">
              <a:buNone/>
            </a:pPr>
            <a:r>
              <a:rPr lang="pl-PL" i="1" dirty="0"/>
              <a:t>Wójt może upoważnić swoich zastępców lub innych pracowników urzędu gminy do wydawania decyzji administracyjnych, o których mowa w ust. 1, w imieniu wójta.</a:t>
            </a:r>
            <a:endParaRPr lang="pl-PL" dirty="0"/>
          </a:p>
          <a:p>
            <a:pPr marL="0" indent="0">
              <a:buNone/>
            </a:pPr>
            <a:r>
              <a:rPr lang="pl-PL" i="1" dirty="0"/>
              <a:t>(art. 39 ust. 1-2 ustawy o samorządzie gminnym) </a:t>
            </a:r>
            <a:endParaRPr lang="pl-PL" dirty="0"/>
          </a:p>
          <a:p>
            <a:pPr marL="0" indent="0">
              <a:buNone/>
            </a:pPr>
            <a:endParaRPr lang="pl-PL" dirty="0"/>
          </a:p>
        </p:txBody>
      </p:sp>
    </p:spTree>
    <p:extLst>
      <p:ext uri="{BB962C8B-B14F-4D97-AF65-F5344CB8AC3E}">
        <p14:creationId xmlns:p14="http://schemas.microsoft.com/office/powerpoint/2010/main" val="25274029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b="1" dirty="0"/>
              <a:t>Rodzaje dekoncentracji </a:t>
            </a:r>
            <a:endParaRPr lang="pl-PL" dirty="0"/>
          </a:p>
          <a:p>
            <a:pPr marL="0" indent="0">
              <a:buNone/>
            </a:pPr>
            <a:r>
              <a:rPr lang="pl-PL" dirty="0"/>
              <a:t>- </a:t>
            </a:r>
            <a:r>
              <a:rPr lang="pl-PL" b="1" dirty="0"/>
              <a:t>wewnętrzna </a:t>
            </a:r>
            <a:r>
              <a:rPr lang="pl-PL" dirty="0"/>
              <a:t>– przesuwanie do wykonywania poszczególnych kompetencji w ramach pracowników urzędu </a:t>
            </a:r>
          </a:p>
          <a:p>
            <a:pPr marL="0" indent="0">
              <a:buNone/>
            </a:pPr>
            <a:r>
              <a:rPr lang="pl-PL" dirty="0"/>
              <a:t>-</a:t>
            </a:r>
            <a:r>
              <a:rPr lang="pl-PL" b="1" dirty="0"/>
              <a:t> zewnętrzna</a:t>
            </a:r>
            <a:r>
              <a:rPr lang="pl-PL" dirty="0"/>
              <a:t> – odnosi się do przeniesienia wykonywania kompetencji pomiędzy organami administracji publicznej </a:t>
            </a:r>
          </a:p>
          <a:p>
            <a:pPr marL="0" indent="0">
              <a:buNone/>
            </a:pPr>
            <a:endParaRPr lang="pl-PL" dirty="0"/>
          </a:p>
        </p:txBody>
      </p:sp>
    </p:spTree>
    <p:extLst>
      <p:ext uri="{BB962C8B-B14F-4D97-AF65-F5344CB8AC3E}">
        <p14:creationId xmlns:p14="http://schemas.microsoft.com/office/powerpoint/2010/main" val="33480170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b="1" dirty="0"/>
              <a:t>Dekoncentracja wewnętrzna</a:t>
            </a:r>
            <a:endParaRPr lang="pl-PL" dirty="0"/>
          </a:p>
          <a:p>
            <a:pPr marL="0" indent="0">
              <a:buNone/>
            </a:pPr>
            <a:r>
              <a:rPr lang="pl-PL" dirty="0"/>
              <a:t>- może dotyczyć: 1. podejmowania czynności poprzedzających wydanie decyzji lub; 2. wydanie decyzji w imieniu organu </a:t>
            </a:r>
            <a:r>
              <a:rPr lang="pl-PL" b="1" dirty="0"/>
              <a:t>(upoważnienie administracyjne)</a:t>
            </a:r>
            <a:endParaRPr lang="pl-PL" dirty="0"/>
          </a:p>
          <a:p>
            <a:pPr marL="0" indent="0">
              <a:buNone/>
            </a:pPr>
            <a:r>
              <a:rPr lang="pl-PL" dirty="0"/>
              <a:t>- może mieć charakter przestrzenny </a:t>
            </a:r>
            <a:r>
              <a:rPr lang="pl-PL" b="1" dirty="0"/>
              <a:t>(dekoncentracja przestrzenna),</a:t>
            </a:r>
            <a:r>
              <a:rPr lang="pl-PL" dirty="0"/>
              <a:t> czyli przekazanie do wykonania kompetencji w ramach delegatury organu.</a:t>
            </a:r>
          </a:p>
          <a:p>
            <a:pPr marL="0" indent="0">
              <a:buNone/>
            </a:pPr>
            <a:endParaRPr lang="pl-PL" dirty="0"/>
          </a:p>
        </p:txBody>
      </p:sp>
    </p:spTree>
    <p:extLst>
      <p:ext uri="{BB962C8B-B14F-4D97-AF65-F5344CB8AC3E}">
        <p14:creationId xmlns:p14="http://schemas.microsoft.com/office/powerpoint/2010/main" val="22877950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normAutofit lnSpcReduction="10000"/>
          </a:bodyPr>
          <a:lstStyle/>
          <a:p>
            <a:pPr marL="0" indent="0" algn="ctr">
              <a:buNone/>
            </a:pPr>
            <a:r>
              <a:rPr lang="pl-PL" b="1" dirty="0"/>
              <a:t>Dekoncentracja wewnętrzna a upoważnienie administracyjne </a:t>
            </a:r>
            <a:endParaRPr lang="pl-PL" dirty="0"/>
          </a:p>
          <a:p>
            <a:pPr marL="0" indent="0">
              <a:buNone/>
            </a:pPr>
            <a:r>
              <a:rPr lang="pl-PL" b="1" dirty="0"/>
              <a:t> </a:t>
            </a:r>
            <a:endParaRPr lang="pl-PL" dirty="0"/>
          </a:p>
          <a:p>
            <a:pPr marL="0" indent="0">
              <a:buNone/>
            </a:pPr>
            <a:r>
              <a:rPr lang="pl-PL" b="1" dirty="0"/>
              <a:t>Upoważnienie administracyjne </a:t>
            </a:r>
            <a:endParaRPr lang="pl-PL" dirty="0"/>
          </a:p>
          <a:p>
            <a:pPr marL="0" indent="0">
              <a:buNone/>
            </a:pPr>
            <a:r>
              <a:rPr lang="pl-PL" dirty="0"/>
              <a:t>- Jest związane z dekoncentracją w znaczeniu wewnętrznym</a:t>
            </a:r>
          </a:p>
          <a:p>
            <a:pPr marL="0" indent="0">
              <a:buNone/>
            </a:pPr>
            <a:r>
              <a:rPr lang="pl-PL" dirty="0"/>
              <a:t>- dotyczy przekazania kompetencji do wydania rozstrzygnięcia w imieniu organu </a:t>
            </a:r>
          </a:p>
          <a:p>
            <a:pPr marL="0" indent="0">
              <a:buNone/>
            </a:pPr>
            <a:r>
              <a:rPr lang="pl-PL" dirty="0"/>
              <a:t>- jest ono relatywnie trwałe, czyli niezależne od zmiany piastuna organu, jednakże organ ten może upoważnienie cofnąć; </a:t>
            </a:r>
          </a:p>
          <a:p>
            <a:pPr marL="0" indent="0">
              <a:buNone/>
            </a:pPr>
            <a:r>
              <a:rPr lang="pl-PL" dirty="0"/>
              <a:t>- odnosi się do pracownika urzędu – jednostki organizacyjnej zapewniającej funkcjonowanie organowi. </a:t>
            </a:r>
          </a:p>
          <a:p>
            <a:pPr marL="0" indent="0">
              <a:buNone/>
            </a:pPr>
            <a:endParaRPr lang="pl-PL" dirty="0"/>
          </a:p>
        </p:txBody>
      </p:sp>
    </p:spTree>
    <p:extLst>
      <p:ext uri="{BB962C8B-B14F-4D97-AF65-F5344CB8AC3E}">
        <p14:creationId xmlns:p14="http://schemas.microsoft.com/office/powerpoint/2010/main" val="6061947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a:xfrm>
            <a:off x="838200" y="365126"/>
            <a:ext cx="10515600" cy="681080"/>
          </a:xfrm>
        </p:spPr>
        <p:txBody>
          <a:bodyPr>
            <a:normAutofit fontScale="90000"/>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a:xfrm>
            <a:off x="403653" y="1046206"/>
            <a:ext cx="11392931" cy="5717059"/>
          </a:xfrm>
        </p:spPr>
        <p:txBody>
          <a:bodyPr>
            <a:normAutofit fontScale="70000" lnSpcReduction="20000"/>
          </a:bodyPr>
          <a:lstStyle/>
          <a:p>
            <a:pPr marL="0" indent="0" algn="ctr">
              <a:buNone/>
            </a:pPr>
            <a:r>
              <a:rPr lang="pl-PL" b="1" dirty="0"/>
              <a:t>Upoważnienie administracyjne (do wykonania czynności faktycznych), na przykładzie upoważnienia do wykonania kontroli </a:t>
            </a:r>
          </a:p>
          <a:p>
            <a:pPr marL="0" indent="0">
              <a:buNone/>
            </a:pPr>
            <a:r>
              <a:rPr lang="pl-PL" dirty="0"/>
              <a:t>1.  Kontrolę przeprowadza pracownik jednostki kontrolującej (kontroler) na podstawie pisemnego imiennego upoważnienia do przeprowadzenia kontroli, po okazaniu legitymacji służbowej, a jeżeli w danej jednostce nie są wydawane legitymacje służbowe, po okazaniu dokumentu pozwalającego na ustalenie tożsamości.</a:t>
            </a:r>
          </a:p>
          <a:p>
            <a:pPr marL="0" indent="0">
              <a:buNone/>
            </a:pPr>
            <a:r>
              <a:rPr lang="pl-PL" dirty="0"/>
              <a:t>2.  Upoważnienie do przeprowadzenia kontroli wydaje kierownik jednostki kontrolującej.</a:t>
            </a:r>
          </a:p>
          <a:p>
            <a:pPr marL="0" indent="0">
              <a:buNone/>
            </a:pPr>
            <a:r>
              <a:rPr lang="pl-PL" dirty="0"/>
              <a:t>3.  Upoważnienie do przeprowadzenia kontroli zawiera:</a:t>
            </a:r>
          </a:p>
          <a:p>
            <a:pPr marL="0" indent="0">
              <a:buNone/>
            </a:pPr>
            <a:r>
              <a:rPr lang="pl-PL" dirty="0"/>
              <a:t>    1) oznaczenie wydającego upoważnienie oraz numer i datę wystawienia;</a:t>
            </a:r>
          </a:p>
          <a:p>
            <a:pPr marL="0" indent="0">
              <a:buNone/>
            </a:pPr>
            <a:r>
              <a:rPr lang="pl-PL" dirty="0"/>
              <a:t>    2) podstawę prawną podjęcia kontroli;</a:t>
            </a:r>
          </a:p>
          <a:p>
            <a:pPr marL="0" indent="0">
              <a:buNone/>
            </a:pPr>
            <a:r>
              <a:rPr lang="pl-PL" dirty="0"/>
              <a:t>    3) imię, nazwisko i stanowisko służbowe kontrolera;</a:t>
            </a:r>
          </a:p>
          <a:p>
            <a:pPr marL="0" indent="0">
              <a:buNone/>
            </a:pPr>
            <a:r>
              <a:rPr lang="pl-PL" dirty="0"/>
              <a:t>    4) zakres kontroli;</a:t>
            </a:r>
          </a:p>
          <a:p>
            <a:pPr marL="0" indent="0">
              <a:buNone/>
            </a:pPr>
            <a:r>
              <a:rPr lang="pl-PL" dirty="0"/>
              <a:t>    5) nazwę i adres jednostki kontrolowanej;</a:t>
            </a:r>
          </a:p>
          <a:p>
            <a:pPr marL="0" indent="0">
              <a:buNone/>
            </a:pPr>
            <a:r>
              <a:rPr lang="pl-PL" dirty="0"/>
              <a:t>    6) okres ważności upoważnienia;</a:t>
            </a:r>
          </a:p>
          <a:p>
            <a:pPr marL="0" indent="0">
              <a:buNone/>
            </a:pPr>
            <a:r>
              <a:rPr lang="pl-PL" dirty="0"/>
              <a:t>    7) podpis wydającego upoważnienie.</a:t>
            </a:r>
          </a:p>
          <a:p>
            <a:pPr marL="0" indent="0">
              <a:buNone/>
            </a:pPr>
            <a:r>
              <a:rPr lang="pl-PL" dirty="0"/>
              <a:t>4.  W przypadku gdy w trakcie przeprowadzania kontroli zaistnieje konieczność wydłużenia czasu trwania czynności kontrolnych lub rozszerzenia zakresu kontroli, kierownik jednostki kontrolującej przedłuża ważność upoważnienia, przez uczynienie na nim stosownej wzmianki, lub wydaje nowe upoważnienie do przeprowadzenia kontroli.</a:t>
            </a:r>
          </a:p>
          <a:p>
            <a:pPr marL="0" indent="0">
              <a:buNone/>
            </a:pPr>
            <a:r>
              <a:rPr lang="pl-PL" dirty="0"/>
              <a:t>(art. 16 ust. 1-4  ustawy o kontroli w administracji rządowej)</a:t>
            </a:r>
          </a:p>
          <a:p>
            <a:pPr marL="0" indent="0">
              <a:buNone/>
            </a:pPr>
            <a:endParaRPr lang="pl-PL" dirty="0"/>
          </a:p>
        </p:txBody>
      </p:sp>
    </p:spTree>
    <p:extLst>
      <p:ext uri="{BB962C8B-B14F-4D97-AF65-F5344CB8AC3E}">
        <p14:creationId xmlns:p14="http://schemas.microsoft.com/office/powerpoint/2010/main" val="951904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a:xfrm>
            <a:off x="838200" y="1499286"/>
            <a:ext cx="10515600" cy="5263979"/>
          </a:xfrm>
        </p:spPr>
        <p:txBody>
          <a:bodyPr>
            <a:normAutofit/>
          </a:bodyPr>
          <a:lstStyle/>
          <a:p>
            <a:pPr marL="0" indent="0" algn="ctr">
              <a:buNone/>
            </a:pPr>
            <a:r>
              <a:rPr lang="pl-PL" b="1" dirty="0"/>
              <a:t>Upoważnienie do wykonywania uprawnień przysługujących Prezesowi Rady Ministrów wobec wojewody</a:t>
            </a:r>
          </a:p>
          <a:p>
            <a:pPr marL="0" indent="0">
              <a:buNone/>
            </a:pPr>
            <a:r>
              <a:rPr lang="pl-PL" dirty="0"/>
              <a:t>Prezes Rady Ministrów może upoważnić ministra właściwego do spraw administracji publicznej do wykonywania, w jego imieniu, przysługujących mu wobec wojewody uprawnień, z wyjątkiem powoływania i odwoływania wojewody oraz rozstrzygania sporów między wojewodą a członkiem Rady Ministrów lub centralnym organem administracji rządowej.</a:t>
            </a:r>
          </a:p>
          <a:p>
            <a:pPr marL="0" indent="0">
              <a:buNone/>
            </a:pPr>
            <a:r>
              <a:rPr lang="pl-PL" dirty="0"/>
              <a:t>(art. 11 ustawy o wojewodzie i administracji rządowej w województwie)</a:t>
            </a:r>
          </a:p>
        </p:txBody>
      </p:sp>
    </p:spTree>
    <p:extLst>
      <p:ext uri="{BB962C8B-B14F-4D97-AF65-F5344CB8AC3E}">
        <p14:creationId xmlns:p14="http://schemas.microsoft.com/office/powerpoint/2010/main" val="1285724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Układ administracyjny</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endParaRPr lang="pl-PL" dirty="0"/>
          </a:p>
          <a:p>
            <a:pPr marL="0" indent="0">
              <a:buNone/>
            </a:pPr>
            <a:r>
              <a:rPr lang="pl-PL" b="1" dirty="0"/>
              <a:t>Układ administracyjny</a:t>
            </a:r>
            <a:r>
              <a:rPr lang="pl-PL" dirty="0"/>
              <a:t>, obejmuje: </a:t>
            </a:r>
          </a:p>
          <a:p>
            <a:pPr marL="0" indent="0">
              <a:buNone/>
            </a:pPr>
            <a:r>
              <a:rPr lang="pl-PL" dirty="0"/>
              <a:t>- stosunki prawne </a:t>
            </a:r>
          </a:p>
          <a:p>
            <a:pPr marL="0" indent="0">
              <a:buNone/>
            </a:pPr>
            <a:r>
              <a:rPr lang="pl-PL" dirty="0"/>
              <a:t>- podmioty publiczne będące częścią układu. </a:t>
            </a:r>
          </a:p>
          <a:p>
            <a:pPr marL="0" indent="0">
              <a:buNone/>
            </a:pPr>
            <a:r>
              <a:rPr lang="pl-PL" dirty="0"/>
              <a:t>Układ administracyjny obejmuje działania podmiotów publicznych, które z góry służą określonym celom. </a:t>
            </a:r>
          </a:p>
          <a:p>
            <a:pPr marL="0" indent="0">
              <a:buNone/>
            </a:pPr>
            <a:endParaRPr lang="pl-PL" dirty="0"/>
          </a:p>
        </p:txBody>
      </p:sp>
    </p:spTree>
    <p:extLst>
      <p:ext uri="{BB962C8B-B14F-4D97-AF65-F5344CB8AC3E}">
        <p14:creationId xmlns:p14="http://schemas.microsoft.com/office/powerpoint/2010/main" val="4553814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a:xfrm>
            <a:off x="838200" y="1825624"/>
            <a:ext cx="10515600" cy="4871737"/>
          </a:xfrm>
        </p:spPr>
        <p:txBody>
          <a:bodyPr>
            <a:normAutofit fontScale="85000" lnSpcReduction="20000"/>
          </a:bodyPr>
          <a:lstStyle/>
          <a:p>
            <a:pPr marL="0" indent="0" algn="ctr">
              <a:buNone/>
            </a:pPr>
            <a:r>
              <a:rPr lang="pl-PL" b="1" dirty="0"/>
              <a:t>Upoważnienie administracyjne do wydania decyzji administracyjnej na przykładzie samorządu gminnego</a:t>
            </a:r>
          </a:p>
          <a:p>
            <a:pPr marL="0" indent="0">
              <a:buNone/>
            </a:pPr>
            <a:r>
              <a:rPr lang="pl-PL" dirty="0"/>
              <a:t>1.  Decyzje w indywidualnych sprawach z zakresu administracji publicznej wydaje wójt, o ile przepisy szczególne nie stanowią inaczej.</a:t>
            </a:r>
          </a:p>
          <a:p>
            <a:pPr marL="0" indent="0">
              <a:buNone/>
            </a:pPr>
            <a:r>
              <a:rPr lang="pl-PL" dirty="0"/>
              <a:t>2.  Wójt może upoważnić swoich zastępców lub innych pracowników urzędu gminy do wydawania decyzji administracyjnych, o których mowa w ust. 1, w imieniu wójta.</a:t>
            </a:r>
          </a:p>
          <a:p>
            <a:pPr marL="0" indent="0">
              <a:buNone/>
            </a:pPr>
            <a:r>
              <a:rPr lang="pl-PL" dirty="0"/>
              <a:t>3.  (uchylony).</a:t>
            </a:r>
          </a:p>
          <a:p>
            <a:pPr marL="0" indent="0">
              <a:buNone/>
            </a:pPr>
            <a:r>
              <a:rPr lang="pl-PL" dirty="0"/>
              <a:t>4.  Do załatwiania indywidualnych spraw z zakresu administracji publicznej rada gminy może upoważnić również organ wykonawczy jednostki pomocniczej oraz organy jednostek i podmiotów, o których mowa w art. 9 ust. 1.</a:t>
            </a:r>
          </a:p>
          <a:p>
            <a:pPr marL="514350" indent="-514350">
              <a:buAutoNum type="arabicPeriod" startAt="5"/>
            </a:pPr>
            <a:r>
              <a:rPr lang="pl-PL" dirty="0"/>
              <a:t>Od decyzji wydanej przez wójta lub organ, o którym mowa w ust. 4, służy odwołanie do samorządowego kolegium odwoławczego, chyba że przepis szczególny stanowi inaczej.</a:t>
            </a:r>
          </a:p>
          <a:p>
            <a:pPr marL="0" indent="0">
              <a:buNone/>
            </a:pPr>
            <a:r>
              <a:rPr lang="pl-PL" dirty="0"/>
              <a:t>(art. 39 ustawy o samorządzie gminnym) </a:t>
            </a:r>
          </a:p>
          <a:p>
            <a:pPr marL="0" indent="0">
              <a:buNone/>
            </a:pPr>
            <a:endParaRPr lang="pl-PL" dirty="0"/>
          </a:p>
        </p:txBody>
      </p:sp>
    </p:spTree>
    <p:extLst>
      <p:ext uri="{BB962C8B-B14F-4D97-AF65-F5344CB8AC3E}">
        <p14:creationId xmlns:p14="http://schemas.microsoft.com/office/powerpoint/2010/main" val="34889890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normAutofit fontScale="92500"/>
          </a:bodyPr>
          <a:lstStyle/>
          <a:p>
            <a:pPr marL="0" indent="0" algn="ctr">
              <a:buNone/>
            </a:pPr>
            <a:r>
              <a:rPr lang="pl-PL" b="1" dirty="0"/>
              <a:t>Upoważnienie dla pracowników urzędu wojewódzkiego</a:t>
            </a:r>
          </a:p>
          <a:p>
            <a:pPr marL="0" indent="0">
              <a:buNone/>
            </a:pPr>
            <a:endParaRPr lang="pl-PL" dirty="0"/>
          </a:p>
          <a:p>
            <a:pPr marL="0" indent="0">
              <a:buNone/>
            </a:pPr>
            <a:r>
              <a:rPr lang="pl-PL" dirty="0"/>
              <a:t>Wojewoda może upoważnić na piśmie pracowników urzędu wojewódzkiego, niezatrudnionych w urzędach obsługujących inne organy rządowej administracji zespolonej w województwie, do załatwiania określonych spraw w jego imieniu i na jego odpowiedzialność, w ustalonym zakresie, a w szczególności do wydawania decyzji administracyjnych, postanowień i zaświadczeń, z tym że upoważnienie nie może dotyczyć wstrzymania egzekucji administracyjnej, o której mowa w art. 27 ust. 1.</a:t>
            </a:r>
          </a:p>
          <a:p>
            <a:pPr marL="0" indent="0">
              <a:buNone/>
            </a:pPr>
            <a:r>
              <a:rPr lang="pl-PL" dirty="0"/>
              <a:t>(art. 19 ustawy o wojewodzie i administracji rządowej w województwie)</a:t>
            </a:r>
          </a:p>
        </p:txBody>
      </p:sp>
    </p:spTree>
    <p:extLst>
      <p:ext uri="{BB962C8B-B14F-4D97-AF65-F5344CB8AC3E}">
        <p14:creationId xmlns:p14="http://schemas.microsoft.com/office/powerpoint/2010/main" val="28831690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normAutofit/>
          </a:bodyPr>
          <a:lstStyle/>
          <a:p>
            <a:pPr marL="0" indent="0" algn="ctr">
              <a:buNone/>
            </a:pPr>
            <a:r>
              <a:rPr lang="pl-PL" b="1" dirty="0"/>
              <a:t>Upoważnienie a powierzenie spraw do wykonania </a:t>
            </a:r>
          </a:p>
          <a:p>
            <a:pPr marL="0" indent="0">
              <a:buNone/>
            </a:pPr>
            <a:r>
              <a:rPr lang="pl-PL" dirty="0"/>
              <a:t>Odrębne od upoważnienia jest powierzenie prowadzenia spraw innym organom. Powierzenie może nastąpić względem podmiotów spoza struktury organizacyjnej, czyli np. wojewoda może powierzyć do wykonania zadanie organom JST. </a:t>
            </a:r>
          </a:p>
          <a:p>
            <a:pPr marL="0" indent="0">
              <a:buNone/>
            </a:pPr>
            <a:r>
              <a:rPr lang="pl-PL" dirty="0"/>
              <a:t>Powierzenie spraw do wykonania jest zatem właściwe decentralizacji </a:t>
            </a:r>
          </a:p>
          <a:p>
            <a:pPr marL="0" indent="0">
              <a:buNone/>
            </a:pPr>
            <a:endParaRPr lang="pl-PL" dirty="0"/>
          </a:p>
        </p:txBody>
      </p:sp>
    </p:spTree>
    <p:extLst>
      <p:ext uri="{BB962C8B-B14F-4D97-AF65-F5344CB8AC3E}">
        <p14:creationId xmlns:p14="http://schemas.microsoft.com/office/powerpoint/2010/main" val="23778668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normAutofit fontScale="77500" lnSpcReduction="20000"/>
          </a:bodyPr>
          <a:lstStyle/>
          <a:p>
            <a:pPr marL="0" indent="0" algn="ctr">
              <a:buNone/>
            </a:pPr>
            <a:r>
              <a:rPr lang="pl-PL" b="1" dirty="0"/>
              <a:t>Upoważnienie a powierzenie spraw do wykonania </a:t>
            </a:r>
          </a:p>
          <a:p>
            <a:pPr marL="0" indent="0">
              <a:buNone/>
            </a:pPr>
            <a:r>
              <a:rPr lang="pl-PL" dirty="0"/>
              <a:t>1.  Wojewoda może powierzyć prowadzenie, w jego imieniu, niektórych spraw z zakresu swojej właściwości jednostkom samorządu terytorialnego lub organom innych samorządów działających na obszarze województwa, kierownikom państwowych i samorządowych osób prawnych oraz innych państwowych jednostek organizacyjnych funkcjonujących w województwie.</a:t>
            </a:r>
          </a:p>
          <a:p>
            <a:pPr marL="0" indent="0">
              <a:buNone/>
            </a:pPr>
            <a:r>
              <a:rPr lang="pl-PL" dirty="0"/>
              <a:t>2.  Powierzenie następuje na podstawie porozumienia wojewody odpowiednio z organem wykonawczym jednostki samorządu terytorialnego, właściwym organem innego samorządu lub kierownikiem państwowej i samorządowej osoby prawnej albo innej państwowej jednostki organizacyjnej, o których mowa w ust. 1. Porozumienie, wraz ze stanowiącymi jego integralną część załącznikami, podlega ogłoszeniu w wojewódzkim dzienniku urzędowym.</a:t>
            </a:r>
          </a:p>
          <a:p>
            <a:pPr marL="0" indent="0">
              <a:buNone/>
            </a:pPr>
            <a:r>
              <a:rPr lang="pl-PL" dirty="0"/>
              <a:t>3.  W porozumieniu, o którym mowa w ust. 2, określa się zasady sprawowania przez wojewodę kontroli nad prawidłowym wykonywaniem powierzonych zadań.</a:t>
            </a:r>
          </a:p>
          <a:p>
            <a:pPr marL="0" indent="0">
              <a:buNone/>
            </a:pPr>
            <a:r>
              <a:rPr lang="pl-PL" dirty="0"/>
              <a:t>(art. 20 ustawy o wojewodzie i administracji rządowej w województwie)</a:t>
            </a:r>
          </a:p>
          <a:p>
            <a:pPr marL="0" indent="0">
              <a:buNone/>
            </a:pPr>
            <a:endParaRPr lang="pl-PL" dirty="0"/>
          </a:p>
        </p:txBody>
      </p:sp>
    </p:spTree>
    <p:extLst>
      <p:ext uri="{BB962C8B-B14F-4D97-AF65-F5344CB8AC3E}">
        <p14:creationId xmlns:p14="http://schemas.microsoft.com/office/powerpoint/2010/main" val="28206665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normAutofit fontScale="92500" lnSpcReduction="20000"/>
          </a:bodyPr>
          <a:lstStyle/>
          <a:p>
            <a:pPr marL="0" indent="0">
              <a:buNone/>
            </a:pPr>
            <a:r>
              <a:rPr lang="pl-PL" b="1" dirty="0"/>
              <a:t>Dekoncentracja zewnętrzna </a:t>
            </a:r>
            <a:endParaRPr lang="pl-PL" dirty="0"/>
          </a:p>
          <a:p>
            <a:pPr marL="0" indent="0">
              <a:buNone/>
            </a:pPr>
            <a:r>
              <a:rPr lang="pl-PL" dirty="0"/>
              <a:t>Dekoncentracja zewnętrzna ma miejsce pomiędzy organami administracji publicznej. </a:t>
            </a:r>
          </a:p>
          <a:p>
            <a:pPr marL="0" indent="0">
              <a:buNone/>
            </a:pPr>
            <a:r>
              <a:rPr lang="pl-PL" dirty="0"/>
              <a:t>Można wyróżnić dwa jej rodzaje:</a:t>
            </a:r>
          </a:p>
          <a:p>
            <a:pPr marL="0" indent="0">
              <a:buNone/>
            </a:pPr>
            <a:r>
              <a:rPr lang="pl-PL" dirty="0"/>
              <a:t>Dekoncentracja zewnętrzna wertykalna (pionowa) – przekazanie wykonania kompetencji organowi terenowemu przez organ centralny </a:t>
            </a:r>
          </a:p>
          <a:p>
            <a:pPr marL="0" indent="0">
              <a:buNone/>
            </a:pPr>
            <a:r>
              <a:rPr lang="pl-PL" i="1" dirty="0"/>
              <a:t>Przykład: </a:t>
            </a:r>
            <a:endParaRPr lang="pl-PL" dirty="0"/>
          </a:p>
          <a:p>
            <a:pPr marL="0" indent="0">
              <a:buNone/>
            </a:pPr>
            <a:r>
              <a:rPr lang="pl-PL" i="1" dirty="0"/>
              <a:t>Komendant Główny Policji przekazuje do wykonania kompetencję Komendantowi Wojewódzkiemu Policji </a:t>
            </a:r>
            <a:endParaRPr lang="pl-PL" dirty="0"/>
          </a:p>
          <a:p>
            <a:pPr marL="0" indent="0">
              <a:buNone/>
            </a:pPr>
            <a:r>
              <a:rPr lang="pl-PL" dirty="0"/>
              <a:t>Dekoncentracja zewnętrzna horyzontalna (pozioma) – narusza podporządkowanie organizacyjne w ramach struktury (przekazanie do wykonania kompetencji do innego resortu) </a:t>
            </a:r>
          </a:p>
          <a:p>
            <a:pPr marL="0" indent="0">
              <a:buNone/>
            </a:pPr>
            <a:endParaRPr lang="pl-PL" dirty="0"/>
          </a:p>
        </p:txBody>
      </p:sp>
    </p:spTree>
    <p:extLst>
      <p:ext uri="{BB962C8B-B14F-4D97-AF65-F5344CB8AC3E}">
        <p14:creationId xmlns:p14="http://schemas.microsoft.com/office/powerpoint/2010/main" val="40181252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b="1" dirty="0"/>
              <a:t>Dekoncentracja skośna (w ramach dekoncentracji zewnętrznej)</a:t>
            </a:r>
            <a:endParaRPr lang="pl-PL" dirty="0"/>
          </a:p>
          <a:p>
            <a:pPr marL="0" indent="0">
              <a:buNone/>
            </a:pPr>
            <a:r>
              <a:rPr lang="pl-PL" dirty="0"/>
              <a:t>Połączenie dekoncentracji pionowej i poziomej. </a:t>
            </a:r>
          </a:p>
          <a:p>
            <a:pPr marL="0" indent="0">
              <a:buNone/>
            </a:pPr>
            <a:r>
              <a:rPr lang="pl-PL" dirty="0"/>
              <a:t>Polega na przekazaniu przez organ centralny do wykonania kompetencji innemu organowi, który podlega strukturalnie innemu organowi centralnemu. </a:t>
            </a:r>
          </a:p>
          <a:p>
            <a:pPr marL="0" indent="0">
              <a:buNone/>
            </a:pPr>
            <a:endParaRPr lang="pl-PL" dirty="0"/>
          </a:p>
        </p:txBody>
      </p:sp>
    </p:spTree>
    <p:extLst>
      <p:ext uri="{BB962C8B-B14F-4D97-AF65-F5344CB8AC3E}">
        <p14:creationId xmlns:p14="http://schemas.microsoft.com/office/powerpoint/2010/main" val="7465861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b="1" dirty="0"/>
              <a:t>Rodzaje dekoncentracji</a:t>
            </a:r>
            <a:endParaRPr lang="pl-PL" dirty="0"/>
          </a:p>
          <a:p>
            <a:pPr marL="0" indent="0">
              <a:buNone/>
            </a:pPr>
            <a:r>
              <a:rPr lang="pl-PL" dirty="0"/>
              <a:t>Podstawa prawna </a:t>
            </a:r>
          </a:p>
          <a:p>
            <a:pPr marL="0" indent="0">
              <a:buNone/>
            </a:pPr>
            <a:r>
              <a:rPr lang="pl-PL" dirty="0"/>
              <a:t>- dekoncentracja wewnętrzna – akt administracji / normatywny wewnętrzny</a:t>
            </a:r>
          </a:p>
          <a:p>
            <a:pPr marL="0" indent="0">
              <a:buNone/>
            </a:pPr>
            <a:r>
              <a:rPr lang="pl-PL" dirty="0"/>
              <a:t>- dekoncentracja zewnętrzna – akt normatywny prawa powszechnie obowiązującego (z zasady ustawy) </a:t>
            </a:r>
          </a:p>
          <a:p>
            <a:pPr marL="0" indent="0">
              <a:buNone/>
            </a:pPr>
            <a:endParaRPr lang="pl-PL" dirty="0"/>
          </a:p>
        </p:txBody>
      </p:sp>
    </p:spTree>
    <p:extLst>
      <p:ext uri="{BB962C8B-B14F-4D97-AF65-F5344CB8AC3E}">
        <p14:creationId xmlns:p14="http://schemas.microsoft.com/office/powerpoint/2010/main" val="35605184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07538A-61E4-4D3B-BD44-AB4D1F0482CD}"/>
              </a:ext>
            </a:extLst>
          </p:cNvPr>
          <p:cNvSpPr>
            <a:spLocks noGrp="1"/>
          </p:cNvSpPr>
          <p:nvPr>
            <p:ph type="ctrTitle"/>
          </p:nvPr>
        </p:nvSpPr>
        <p:spPr/>
        <p:txBody>
          <a:bodyPr/>
          <a:lstStyle/>
          <a:p>
            <a:r>
              <a:rPr lang="pl-PL" b="1" dirty="0"/>
              <a:t>DECENTRALIZACJA</a:t>
            </a:r>
          </a:p>
        </p:txBody>
      </p:sp>
      <p:sp>
        <p:nvSpPr>
          <p:cNvPr id="3" name="Podtytuł 2">
            <a:extLst>
              <a:ext uri="{FF2B5EF4-FFF2-40B4-BE49-F238E27FC236}">
                <a16:creationId xmlns:a16="http://schemas.microsoft.com/office/drawing/2014/main" id="{3005A2B4-3335-42CC-A08E-FE7FB26E3321}"/>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9231447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Decentralizacja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b="1" dirty="0"/>
              <a:t>Pojęcie decentralizacji</a:t>
            </a:r>
            <a:endParaRPr lang="pl-PL" dirty="0"/>
          </a:p>
          <a:p>
            <a:pPr marL="0" indent="0">
              <a:buNone/>
            </a:pPr>
            <a:r>
              <a:rPr lang="pl-PL" dirty="0"/>
              <a:t>Decentralizacja oznacza ustawową gwarancję samodzielności organów administracji publicznej / podmiotów publicznych względem innych organów administracji publicznej. </a:t>
            </a:r>
          </a:p>
          <a:p>
            <a:pPr marL="0" indent="0">
              <a:buNone/>
            </a:pPr>
            <a:r>
              <a:rPr lang="pl-PL" dirty="0"/>
              <a:t>Decentralizacja odnosi się głównie do samodzielności w wykonywaniu zadania publicznego </a:t>
            </a:r>
          </a:p>
          <a:p>
            <a:pPr marL="0" indent="0">
              <a:buNone/>
            </a:pPr>
            <a:r>
              <a:rPr lang="pl-PL" dirty="0"/>
              <a:t>Decentralizacja wyklucza hierarchiczne podporządkowanie (zależność osobową/ służbową) </a:t>
            </a:r>
          </a:p>
          <a:p>
            <a:pPr marL="0" indent="0">
              <a:buNone/>
            </a:pPr>
            <a:endParaRPr lang="pl-PL" dirty="0"/>
          </a:p>
        </p:txBody>
      </p:sp>
    </p:spTree>
    <p:extLst>
      <p:ext uri="{BB962C8B-B14F-4D97-AF65-F5344CB8AC3E}">
        <p14:creationId xmlns:p14="http://schemas.microsoft.com/office/powerpoint/2010/main" val="13256208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Decentralizacja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b="1" dirty="0"/>
              <a:t>Pojęcie decentralizacji</a:t>
            </a:r>
            <a:endParaRPr lang="pl-PL" dirty="0"/>
          </a:p>
          <a:p>
            <a:pPr marL="0" indent="0">
              <a:buNone/>
            </a:pPr>
            <a:r>
              <a:rPr lang="pl-PL" dirty="0"/>
              <a:t>Decentralizacje należy odróżnić od autonomii, która zakłada że podmiot publiczny autonomiczny ma możliwość wydawania przepisów prawa równych ustawie. </a:t>
            </a:r>
          </a:p>
          <a:p>
            <a:pPr marL="0" indent="0">
              <a:buNone/>
            </a:pPr>
            <a:r>
              <a:rPr lang="pl-PL" dirty="0"/>
              <a:t>Decentralizacja jest ograniczona do wykonywania prawa (stanowienie prawa </a:t>
            </a:r>
            <a:r>
              <a:rPr lang="pl-PL" dirty="0" err="1"/>
              <a:t>podustawowego</a:t>
            </a:r>
            <a:r>
              <a:rPr lang="pl-PL" dirty="0"/>
              <a:t> jest wykonaniem przepisów ustawowych) </a:t>
            </a:r>
          </a:p>
          <a:p>
            <a:pPr marL="0" indent="0">
              <a:buNone/>
            </a:pPr>
            <a:r>
              <a:rPr lang="pl-PL" dirty="0"/>
              <a:t> </a:t>
            </a:r>
          </a:p>
          <a:p>
            <a:pPr marL="0" indent="0">
              <a:buNone/>
            </a:pPr>
            <a:endParaRPr lang="pl-PL" dirty="0"/>
          </a:p>
        </p:txBody>
      </p:sp>
    </p:spTree>
    <p:extLst>
      <p:ext uri="{BB962C8B-B14F-4D97-AF65-F5344CB8AC3E}">
        <p14:creationId xmlns:p14="http://schemas.microsoft.com/office/powerpoint/2010/main" val="4239978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Układ administracyjny</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endParaRPr lang="pl-PL" dirty="0"/>
          </a:p>
          <a:p>
            <a:pPr marL="0" indent="0">
              <a:buNone/>
            </a:pPr>
            <a:r>
              <a:rPr lang="pl-PL" b="1" dirty="0"/>
              <a:t>Czynniki determinujące układ administracyjny: </a:t>
            </a:r>
          </a:p>
          <a:p>
            <a:pPr marL="0" indent="0">
              <a:buNone/>
            </a:pPr>
            <a:r>
              <a:rPr lang="pl-PL" dirty="0"/>
              <a:t>- </a:t>
            </a:r>
            <a:r>
              <a:rPr lang="pl-PL" dirty="0" err="1"/>
              <a:t>koniecznościowe</a:t>
            </a:r>
            <a:r>
              <a:rPr lang="pl-PL" dirty="0"/>
              <a:t> – zewnętrzne wobec prawa </a:t>
            </a:r>
          </a:p>
          <a:p>
            <a:pPr marL="0" indent="0">
              <a:buNone/>
            </a:pPr>
            <a:r>
              <a:rPr lang="pl-PL" dirty="0"/>
              <a:t>- </a:t>
            </a:r>
            <a:r>
              <a:rPr lang="pl-PL" dirty="0" err="1"/>
              <a:t>powinnościowe</a:t>
            </a:r>
            <a:r>
              <a:rPr lang="pl-PL" dirty="0"/>
              <a:t> – określone w prawie </a:t>
            </a:r>
          </a:p>
          <a:p>
            <a:pPr marL="0" indent="0">
              <a:buNone/>
            </a:pPr>
            <a:r>
              <a:rPr lang="pl-PL" dirty="0"/>
              <a:t>- </a:t>
            </a:r>
            <a:r>
              <a:rPr lang="pl-PL" dirty="0" err="1"/>
              <a:t>dowolnościowe</a:t>
            </a:r>
            <a:r>
              <a:rPr lang="pl-PL" dirty="0"/>
              <a:t> </a:t>
            </a:r>
          </a:p>
          <a:p>
            <a:pPr marL="0" indent="0">
              <a:buNone/>
            </a:pPr>
            <a:endParaRPr lang="pl-PL" dirty="0"/>
          </a:p>
        </p:txBody>
      </p:sp>
    </p:spTree>
    <p:extLst>
      <p:ext uri="{BB962C8B-B14F-4D97-AF65-F5344CB8AC3E}">
        <p14:creationId xmlns:p14="http://schemas.microsoft.com/office/powerpoint/2010/main" val="3750701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Decentralizacja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b="1" dirty="0"/>
              <a:t>Pozytywne aspekty decentralizacji</a:t>
            </a:r>
            <a:endParaRPr lang="pl-PL" dirty="0"/>
          </a:p>
          <a:p>
            <a:pPr marL="0" indent="0">
              <a:buNone/>
            </a:pPr>
            <a:r>
              <a:rPr lang="pl-PL" dirty="0"/>
              <a:t>- bardziej efektywne podejmowanie rozstrzygnięć w sprawach uwarunkowanych specjalnym / lokalnym ich charakterem. </a:t>
            </a:r>
          </a:p>
          <a:p>
            <a:pPr marL="0" indent="0">
              <a:buNone/>
            </a:pPr>
            <a:r>
              <a:rPr lang="pl-PL" dirty="0"/>
              <a:t>- zwiększenie zaangażowania pracowników administracji w wykonywanie zadań publicznych </a:t>
            </a:r>
          </a:p>
          <a:p>
            <a:pPr marL="0" indent="0">
              <a:buNone/>
            </a:pPr>
            <a:endParaRPr lang="pl-PL" dirty="0"/>
          </a:p>
        </p:txBody>
      </p:sp>
    </p:spTree>
    <p:extLst>
      <p:ext uri="{BB962C8B-B14F-4D97-AF65-F5344CB8AC3E}">
        <p14:creationId xmlns:p14="http://schemas.microsoft.com/office/powerpoint/2010/main" val="8137110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Decentralizacja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normAutofit fontScale="92500" lnSpcReduction="10000"/>
          </a:bodyPr>
          <a:lstStyle/>
          <a:p>
            <a:pPr marL="0" indent="0">
              <a:buNone/>
            </a:pPr>
            <a:r>
              <a:rPr lang="pl-PL" b="1" dirty="0"/>
              <a:t>Podstawa prawna decentralizacji </a:t>
            </a:r>
            <a:endParaRPr lang="pl-PL" dirty="0"/>
          </a:p>
          <a:p>
            <a:pPr marL="0" indent="0">
              <a:buNone/>
            </a:pPr>
            <a:r>
              <a:rPr lang="pl-PL" dirty="0"/>
              <a:t>Ustrój terytorialny Rzeczypospolitej Polskiej zapewnia decentralizację władzy publicznej.</a:t>
            </a:r>
          </a:p>
          <a:p>
            <a:pPr marL="0" indent="0">
              <a:buNone/>
            </a:pPr>
            <a:r>
              <a:rPr lang="pl-PL" dirty="0"/>
              <a:t>(art. 15 ust. 1 Konstytucji RP) </a:t>
            </a:r>
          </a:p>
          <a:p>
            <a:pPr marL="0" indent="0">
              <a:buNone/>
            </a:pPr>
            <a:r>
              <a:rPr lang="pl-PL" dirty="0"/>
              <a:t>Zasada decentralizacji odnosi się do: </a:t>
            </a:r>
          </a:p>
          <a:p>
            <a:pPr marL="0" indent="0">
              <a:buNone/>
            </a:pPr>
            <a:r>
              <a:rPr lang="pl-PL" dirty="0"/>
              <a:t>- podmiotów publicznym, których obszar właściwości obejmuje część obszaru Polski </a:t>
            </a:r>
          </a:p>
          <a:p>
            <a:pPr marL="0" indent="0">
              <a:buNone/>
            </a:pPr>
            <a:r>
              <a:rPr lang="pl-PL" i="1" dirty="0"/>
              <a:t>Przykład – jednostki samorządu terytorialnego </a:t>
            </a:r>
            <a:endParaRPr lang="pl-PL" dirty="0"/>
          </a:p>
          <a:p>
            <a:pPr marL="0" indent="0">
              <a:buNone/>
            </a:pPr>
            <a:r>
              <a:rPr lang="pl-PL" dirty="0"/>
              <a:t>- podmiotów publicznych, których obszar właściwości obejmuje całą Polskę </a:t>
            </a:r>
          </a:p>
          <a:p>
            <a:pPr marL="0" indent="0">
              <a:buNone/>
            </a:pPr>
            <a:r>
              <a:rPr lang="pl-PL" i="1" dirty="0"/>
              <a:t>Przykład – samorząd zawodowy zawodów zaufania publicznego </a:t>
            </a:r>
            <a:endParaRPr lang="pl-PL" dirty="0"/>
          </a:p>
          <a:p>
            <a:pPr marL="0" indent="0">
              <a:buNone/>
            </a:pPr>
            <a:endParaRPr lang="pl-PL" dirty="0"/>
          </a:p>
        </p:txBody>
      </p:sp>
    </p:spTree>
    <p:extLst>
      <p:ext uri="{BB962C8B-B14F-4D97-AF65-F5344CB8AC3E}">
        <p14:creationId xmlns:p14="http://schemas.microsoft.com/office/powerpoint/2010/main" val="39051865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Decentralizacja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b="1" dirty="0"/>
              <a:t>Rodzaje decentralizacji</a:t>
            </a:r>
            <a:endParaRPr lang="pl-PL" dirty="0"/>
          </a:p>
          <a:p>
            <a:pPr marL="0" indent="0">
              <a:buNone/>
            </a:pPr>
            <a:r>
              <a:rPr lang="pl-PL" dirty="0"/>
              <a:t>- terytorialna – np. jednostki samorządu terytorialnego </a:t>
            </a:r>
          </a:p>
          <a:p>
            <a:pPr marL="0" indent="0">
              <a:buNone/>
            </a:pPr>
            <a:r>
              <a:rPr lang="pl-PL" dirty="0"/>
              <a:t>- rzeczowa – np. samorząd zawodu zaufania publicznego (powierzenie temu samorządowi zarządzaniem określonymi rodzajami spraw) </a:t>
            </a:r>
          </a:p>
          <a:p>
            <a:pPr marL="0" indent="0">
              <a:buNone/>
            </a:pPr>
            <a:endParaRPr lang="pl-PL" dirty="0"/>
          </a:p>
        </p:txBody>
      </p:sp>
    </p:spTree>
    <p:extLst>
      <p:ext uri="{BB962C8B-B14F-4D97-AF65-F5344CB8AC3E}">
        <p14:creationId xmlns:p14="http://schemas.microsoft.com/office/powerpoint/2010/main" val="31707361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Decentralizacja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normAutofit lnSpcReduction="10000"/>
          </a:bodyPr>
          <a:lstStyle/>
          <a:p>
            <a:pPr marL="0" indent="0">
              <a:buNone/>
            </a:pPr>
            <a:r>
              <a:rPr lang="pl-PL" b="1" dirty="0"/>
              <a:t>Proces decentralizacji </a:t>
            </a:r>
            <a:endParaRPr lang="pl-PL" dirty="0"/>
          </a:p>
          <a:p>
            <a:pPr marL="0" indent="0">
              <a:buNone/>
            </a:pPr>
            <a:r>
              <a:rPr lang="pl-PL" dirty="0"/>
              <a:t>Decentralizacja polega na wyznaczeniu w drodze ustawy granic samodzielności podmiotów publicznych / organów administracji publicznej w związku z wykonywaniem przez nie zadań publicznych. </a:t>
            </a:r>
          </a:p>
          <a:p>
            <a:pPr marL="0" indent="0">
              <a:buNone/>
            </a:pPr>
            <a:r>
              <a:rPr lang="pl-PL" dirty="0"/>
              <a:t>Nienaruszanie granic samodzielności jest gwarantowane ustanowieniem w drodze ustawy środków nadzoru (weryfikacyjnego), których stosowanie ma miejsce w przypadku, gdy granice swobody zostaną przekroczone. </a:t>
            </a:r>
          </a:p>
          <a:p>
            <a:pPr marL="0" indent="0">
              <a:buNone/>
            </a:pPr>
            <a:r>
              <a:rPr lang="pl-PL" dirty="0"/>
              <a:t>Zapewnieniem prawidłowego stosowania tych środków nadzoru jest prawna ochrona zdecentralizowanego podmiotu publicznego / organu przed sądem administracyjnym. </a:t>
            </a:r>
          </a:p>
          <a:p>
            <a:pPr marL="0" indent="0">
              <a:buNone/>
            </a:pPr>
            <a:endParaRPr lang="pl-PL" dirty="0"/>
          </a:p>
        </p:txBody>
      </p:sp>
    </p:spTree>
    <p:extLst>
      <p:ext uri="{BB962C8B-B14F-4D97-AF65-F5344CB8AC3E}">
        <p14:creationId xmlns:p14="http://schemas.microsoft.com/office/powerpoint/2010/main" val="17462671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Decentralizacja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b="1" dirty="0"/>
              <a:t>Proces decentralizacji </a:t>
            </a:r>
            <a:endParaRPr lang="pl-PL" dirty="0"/>
          </a:p>
          <a:p>
            <a:pPr marL="0" indent="0">
              <a:buNone/>
            </a:pPr>
            <a:r>
              <a:rPr lang="pl-PL" dirty="0"/>
              <a:t>Decentralizacja następuje w drodze ustawy, która określa: </a:t>
            </a:r>
          </a:p>
          <a:p>
            <a:pPr marL="0" indent="0">
              <a:buNone/>
            </a:pPr>
            <a:r>
              <a:rPr lang="pl-PL" dirty="0"/>
              <a:t>- granice samodzielności </a:t>
            </a:r>
          </a:p>
          <a:p>
            <a:pPr marL="0" indent="0">
              <a:buNone/>
            </a:pPr>
            <a:r>
              <a:rPr lang="pl-PL" dirty="0"/>
              <a:t>- środki nadzoru (organ nadzorujący/ nadzoru, postępowanie nadzorcze) </a:t>
            </a:r>
          </a:p>
          <a:p>
            <a:pPr marL="0" indent="0">
              <a:buNone/>
            </a:pPr>
            <a:r>
              <a:rPr lang="pl-PL" dirty="0"/>
              <a:t>- środki ochrony prawnej</a:t>
            </a:r>
          </a:p>
          <a:p>
            <a:pPr marL="0" indent="0">
              <a:buNone/>
            </a:pPr>
            <a:r>
              <a:rPr lang="pl-PL" dirty="0"/>
              <a:t>Każdy z tych elementów może być zawarty w innej ustawie. </a:t>
            </a:r>
          </a:p>
          <a:p>
            <a:pPr marL="0" indent="0">
              <a:buNone/>
            </a:pPr>
            <a:endParaRPr lang="pl-PL" dirty="0"/>
          </a:p>
        </p:txBody>
      </p:sp>
    </p:spTree>
    <p:extLst>
      <p:ext uri="{BB962C8B-B14F-4D97-AF65-F5344CB8AC3E}">
        <p14:creationId xmlns:p14="http://schemas.microsoft.com/office/powerpoint/2010/main" val="42497169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Decentralizacja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b="1" dirty="0"/>
              <a:t>Proces decentralizacji </a:t>
            </a:r>
            <a:endParaRPr lang="pl-PL" dirty="0"/>
          </a:p>
          <a:p>
            <a:pPr marL="0" indent="0">
              <a:buNone/>
            </a:pPr>
            <a:r>
              <a:rPr lang="pl-PL" dirty="0"/>
              <a:t>Proces decentralizacji może obejmować: </a:t>
            </a:r>
          </a:p>
          <a:p>
            <a:pPr marL="0" indent="0">
              <a:buNone/>
            </a:pPr>
            <a:r>
              <a:rPr lang="pl-PL" dirty="0"/>
              <a:t>- ustanowienie lub wyodrębnienie już istniejących podmiotów publicznych / organów w ramach administracji publicznej </a:t>
            </a:r>
          </a:p>
          <a:p>
            <a:pPr marL="0" indent="0">
              <a:buNone/>
            </a:pPr>
            <a:r>
              <a:rPr lang="pl-PL" dirty="0"/>
              <a:t>- prywatyzację zadań publicznych w znaczeniu funkcjonalnym – przekazanie do wykonania zadanie publiczne podmiotom prywatnym. </a:t>
            </a:r>
          </a:p>
          <a:p>
            <a:pPr marL="0" indent="0">
              <a:buNone/>
            </a:pPr>
            <a:endParaRPr lang="pl-PL" dirty="0"/>
          </a:p>
        </p:txBody>
      </p:sp>
    </p:spTree>
    <p:extLst>
      <p:ext uri="{BB962C8B-B14F-4D97-AF65-F5344CB8AC3E}">
        <p14:creationId xmlns:p14="http://schemas.microsoft.com/office/powerpoint/2010/main" val="26882946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Decentralizacja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normAutofit fontScale="92500" lnSpcReduction="10000"/>
          </a:bodyPr>
          <a:lstStyle/>
          <a:p>
            <a:pPr marL="0" indent="0">
              <a:buNone/>
            </a:pPr>
            <a:r>
              <a:rPr lang="pl-PL" b="1" dirty="0"/>
              <a:t>Samodzielność podmiotu zdecentralizowanego </a:t>
            </a:r>
            <a:endParaRPr lang="pl-PL" dirty="0"/>
          </a:p>
          <a:p>
            <a:pPr marL="0" indent="0">
              <a:buNone/>
            </a:pPr>
            <a:r>
              <a:rPr lang="pl-PL" dirty="0"/>
              <a:t>- </a:t>
            </a:r>
            <a:r>
              <a:rPr lang="pl-PL" b="1" dirty="0"/>
              <a:t>samodzielność związana z wykonywaniem zadań publicznych</a:t>
            </a:r>
            <a:r>
              <a:rPr lang="pl-PL" dirty="0"/>
              <a:t> – ustawa pozostawia podmiotowi publicznemu / organowi częściową samodzielność w zakresie sposobu wykonania zadania publicznego </a:t>
            </a:r>
          </a:p>
          <a:p>
            <a:pPr marL="0" indent="0">
              <a:buNone/>
            </a:pPr>
            <a:r>
              <a:rPr lang="pl-PL" dirty="0"/>
              <a:t>- </a:t>
            </a:r>
            <a:r>
              <a:rPr lang="pl-PL" b="1" dirty="0"/>
              <a:t>samodzielność finansowa</a:t>
            </a:r>
            <a:r>
              <a:rPr lang="pl-PL" dirty="0"/>
              <a:t> – podmiot publiczny / organ nie jest zależny od innego organu finansowo poprzez konieczność występowania o dotacje celowe. Podmiot zdecentralizowany ma zagwarantowane źródła finansowe w postaci np. samodzielnego pobierania podatków lub udziału w podatkach ogólnokrajowych, ewentualnie otrzymuje dotację podmiotową. </a:t>
            </a:r>
          </a:p>
          <a:p>
            <a:pPr marL="0" indent="0">
              <a:buNone/>
            </a:pPr>
            <a:r>
              <a:rPr lang="pl-PL" dirty="0"/>
              <a:t>- </a:t>
            </a:r>
            <a:r>
              <a:rPr lang="pl-PL" b="1" dirty="0"/>
              <a:t>samodzielność organizacyjna </a:t>
            </a:r>
            <a:r>
              <a:rPr lang="pl-PL" dirty="0"/>
              <a:t>– piastun organu zdecentralizowanego jest wybierany w sposób niezależny od innych organów administracji publicznej  </a:t>
            </a:r>
          </a:p>
          <a:p>
            <a:pPr marL="0" indent="0">
              <a:buNone/>
            </a:pPr>
            <a:endParaRPr lang="pl-PL" dirty="0"/>
          </a:p>
        </p:txBody>
      </p:sp>
    </p:spTree>
    <p:extLst>
      <p:ext uri="{BB962C8B-B14F-4D97-AF65-F5344CB8AC3E}">
        <p14:creationId xmlns:p14="http://schemas.microsoft.com/office/powerpoint/2010/main" val="10777761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dirty="0"/>
              <a:t>Źródła</a:t>
            </a:r>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r>
              <a:rPr lang="pl-PL" dirty="0"/>
              <a:t>F. </a:t>
            </a:r>
            <a:r>
              <a:rPr lang="pl-PL" dirty="0" err="1"/>
              <a:t>Longchamps</a:t>
            </a:r>
            <a:r>
              <a:rPr lang="pl-PL" dirty="0"/>
              <a:t>, </a:t>
            </a:r>
            <a:r>
              <a:rPr lang="pl-PL" i="1" dirty="0"/>
              <a:t>Założenia nauki administracji</a:t>
            </a:r>
            <a:r>
              <a:rPr lang="pl-PL" dirty="0"/>
              <a:t>, Wrocław 1994 </a:t>
            </a:r>
          </a:p>
          <a:p>
            <a:pPr marL="0" indent="0">
              <a:buNone/>
            </a:pPr>
            <a:r>
              <a:rPr lang="pl-PL" dirty="0"/>
              <a:t>J. Blicharz, P. Lisowski (red.), </a:t>
            </a:r>
            <a:r>
              <a:rPr lang="pl-PL" i="1" dirty="0"/>
              <a:t>Prawo administracyjne. Zagadnienia ogólne i ustrojowe</a:t>
            </a:r>
            <a:r>
              <a:rPr lang="pl-PL" dirty="0"/>
              <a:t>, Warszawa 2022</a:t>
            </a:r>
          </a:p>
          <a:p>
            <a:pPr marL="0" indent="0">
              <a:buNone/>
            </a:pPr>
            <a:r>
              <a:rPr lang="pl-PL" dirty="0"/>
              <a:t>J. Zimmermann, </a:t>
            </a:r>
            <a:r>
              <a:rPr lang="pl-PL" i="1" dirty="0"/>
              <a:t>Prawo administracyjne</a:t>
            </a:r>
            <a:r>
              <a:rPr lang="pl-PL" dirty="0"/>
              <a:t>, Warszawa 2014</a:t>
            </a:r>
          </a:p>
          <a:p>
            <a:pPr marL="0" indent="0">
              <a:buNone/>
            </a:pPr>
            <a:r>
              <a:rPr lang="pl-PL" dirty="0"/>
              <a:t>M. Wierzbowski (red.), </a:t>
            </a:r>
            <a:r>
              <a:rPr lang="pl-PL" i="1" dirty="0"/>
              <a:t>Prawo administracyjne</a:t>
            </a:r>
            <a:r>
              <a:rPr lang="pl-PL" dirty="0"/>
              <a:t>, Warszawa 2017 </a:t>
            </a:r>
          </a:p>
          <a:p>
            <a:pPr marL="0" indent="0">
              <a:buNone/>
            </a:pPr>
            <a:endParaRPr lang="pl-PL" dirty="0"/>
          </a:p>
        </p:txBody>
      </p:sp>
    </p:spTree>
    <p:extLst>
      <p:ext uri="{BB962C8B-B14F-4D97-AF65-F5344CB8AC3E}">
        <p14:creationId xmlns:p14="http://schemas.microsoft.com/office/powerpoint/2010/main" val="242672846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1C4367-F765-4EFC-AC02-EBD951BB32E4}"/>
              </a:ext>
            </a:extLst>
          </p:cNvPr>
          <p:cNvSpPr>
            <a:spLocks noGrp="1"/>
          </p:cNvSpPr>
          <p:nvPr>
            <p:ph type="ctrTitle"/>
          </p:nvPr>
        </p:nvSpPr>
        <p:spPr/>
        <p:txBody>
          <a:bodyPr/>
          <a:lstStyle/>
          <a:p>
            <a:r>
              <a:rPr lang="pl-PL" dirty="0"/>
              <a:t>Dziękuję za uwagę </a:t>
            </a:r>
          </a:p>
        </p:txBody>
      </p:sp>
      <p:sp>
        <p:nvSpPr>
          <p:cNvPr id="3" name="Podtytuł 2">
            <a:extLst>
              <a:ext uri="{FF2B5EF4-FFF2-40B4-BE49-F238E27FC236}">
                <a16:creationId xmlns:a16="http://schemas.microsoft.com/office/drawing/2014/main" id="{015F491E-0E99-4164-AB9A-1EACD03984D5}"/>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1191960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Układ administracyjny</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lstStyle/>
          <a:p>
            <a:pPr marL="0" indent="0">
              <a:buNone/>
            </a:pPr>
            <a:endParaRPr lang="pl-PL" dirty="0"/>
          </a:p>
          <a:p>
            <a:pPr marL="0" indent="0">
              <a:buNone/>
            </a:pPr>
            <a:r>
              <a:rPr lang="pl-PL" b="1" dirty="0"/>
              <a:t>Układy relacji w strukturze administracji publicznej </a:t>
            </a:r>
            <a:r>
              <a:rPr lang="pl-PL" dirty="0"/>
              <a:t>odnosi się do problematyki dotyczącej: </a:t>
            </a:r>
          </a:p>
          <a:p>
            <a:r>
              <a:rPr lang="pl-PL" dirty="0"/>
              <a:t>Ujęcie dynamiczne - sposobu funkcjonowania administracji publicznej; </a:t>
            </a:r>
          </a:p>
          <a:p>
            <a:r>
              <a:rPr lang="pl-PL" dirty="0"/>
              <a:t>Ujęcie statyczne - zależności pomiędzy podmiotami publicznymi (podległość / niezależność organu administracji publicznej) </a:t>
            </a:r>
          </a:p>
          <a:p>
            <a:pPr marL="0" indent="0">
              <a:buNone/>
            </a:pPr>
            <a:endParaRPr lang="pl-PL" dirty="0"/>
          </a:p>
        </p:txBody>
      </p:sp>
    </p:spTree>
    <p:extLst>
      <p:ext uri="{BB962C8B-B14F-4D97-AF65-F5344CB8AC3E}">
        <p14:creationId xmlns:p14="http://schemas.microsoft.com/office/powerpoint/2010/main" val="1060133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Układ administracyjny</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normAutofit fontScale="92500" lnSpcReduction="20000"/>
          </a:bodyPr>
          <a:lstStyle/>
          <a:p>
            <a:pPr marL="0" indent="0">
              <a:buNone/>
            </a:pPr>
            <a:endParaRPr lang="pl-PL" dirty="0"/>
          </a:p>
          <a:p>
            <a:pPr marL="0" indent="0">
              <a:buNone/>
            </a:pPr>
            <a:r>
              <a:rPr lang="pl-PL" dirty="0"/>
              <a:t>Ujęcie dynamiczne układu relacji administracji publicznej dotyczy procesów zachodzących w administracji publicznej (np. procesu centralizacji/ decentralizacji) </a:t>
            </a:r>
          </a:p>
          <a:p>
            <a:pPr marL="0" indent="0">
              <a:buNone/>
            </a:pPr>
            <a:r>
              <a:rPr lang="pl-PL" i="1" dirty="0"/>
              <a:t>Przykład – przedstawienie procesów utworzenia kolejnych jednostek samorządu terytorialnego i poszerzania zakresu wykonywanych zadań publicznych. </a:t>
            </a:r>
            <a:endParaRPr lang="pl-PL" dirty="0"/>
          </a:p>
          <a:p>
            <a:endParaRPr lang="pl-PL" dirty="0"/>
          </a:p>
          <a:p>
            <a:pPr marL="0" indent="0">
              <a:buNone/>
            </a:pPr>
            <a:r>
              <a:rPr lang="pl-PL" dirty="0"/>
              <a:t>Ujęcie statyczne układu relacji administracji publicznej obejmuje opis aktualnego układu organizacyjnego. Opis ten wskazuje jaki jest charakter tego układu (np. układ jest centralizowany/ zdecentralizowany. </a:t>
            </a:r>
          </a:p>
          <a:p>
            <a:pPr marL="0" indent="0">
              <a:buNone/>
            </a:pPr>
            <a:r>
              <a:rPr lang="pl-PL" i="1" dirty="0"/>
              <a:t>Przykład – opis układu pomiędzy organami administracji rządowej, a jednostkami samorządu terytorialnego. </a:t>
            </a:r>
            <a:endParaRPr lang="pl-PL" dirty="0"/>
          </a:p>
          <a:p>
            <a:pPr marL="0" indent="0">
              <a:buNone/>
            </a:pPr>
            <a:endParaRPr lang="pl-PL" dirty="0"/>
          </a:p>
        </p:txBody>
      </p:sp>
    </p:spTree>
    <p:extLst>
      <p:ext uri="{BB962C8B-B14F-4D97-AF65-F5344CB8AC3E}">
        <p14:creationId xmlns:p14="http://schemas.microsoft.com/office/powerpoint/2010/main" val="183539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Układ administracyjny</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normAutofit lnSpcReduction="10000"/>
          </a:bodyPr>
          <a:lstStyle/>
          <a:p>
            <a:pPr marL="0" indent="0">
              <a:buNone/>
            </a:pPr>
            <a:r>
              <a:rPr lang="pl-PL" b="1" dirty="0"/>
              <a:t>Rodzaje układów administracyjnych: </a:t>
            </a:r>
            <a:endParaRPr lang="pl-PL" dirty="0"/>
          </a:p>
          <a:p>
            <a:pPr marL="0" indent="0">
              <a:buNone/>
            </a:pPr>
            <a:r>
              <a:rPr lang="pl-PL" dirty="0"/>
              <a:t>- bezpośrednio związane z wykonywaniem zadania publicznego – relacje organów odnoszące się do wykonywania zadania publicznego (np. zapewnienie wykonywania obowiązku meldunkowego) </a:t>
            </a:r>
          </a:p>
          <a:p>
            <a:pPr marL="0" indent="0">
              <a:buNone/>
            </a:pPr>
            <a:r>
              <a:rPr lang="pl-PL" dirty="0"/>
              <a:t>- pośrednio związane z wykonywaniem zadania publicznego – relacje organów odnoszące się do wykonania poszczególnych czynności materialno-technicznych, które mają zapewniać wykonywanie zadania publicznego (np. prowadzenie centralnego elektronicznego rejestru publicznego przez organ centralny, do którego mają dostęp inne organy w związku z wykonaniem zadania publicznego </a:t>
            </a:r>
          </a:p>
          <a:p>
            <a:r>
              <a:rPr lang="pl-PL" i="1" dirty="0"/>
              <a:t> </a:t>
            </a:r>
            <a:endParaRPr lang="pl-PL" dirty="0"/>
          </a:p>
          <a:p>
            <a:pPr marL="0" indent="0">
              <a:buNone/>
            </a:pPr>
            <a:endParaRPr lang="pl-PL" dirty="0"/>
          </a:p>
        </p:txBody>
      </p:sp>
    </p:spTree>
    <p:extLst>
      <p:ext uri="{BB962C8B-B14F-4D97-AF65-F5344CB8AC3E}">
        <p14:creationId xmlns:p14="http://schemas.microsoft.com/office/powerpoint/2010/main" val="551741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970D16-9655-46FC-A894-2EA705026B7C}"/>
              </a:ext>
            </a:extLst>
          </p:cNvPr>
          <p:cNvSpPr>
            <a:spLocks noGrp="1"/>
          </p:cNvSpPr>
          <p:nvPr>
            <p:ph type="ctrTitle"/>
          </p:nvPr>
        </p:nvSpPr>
        <p:spPr/>
        <p:txBody>
          <a:bodyPr/>
          <a:lstStyle/>
          <a:p>
            <a:r>
              <a:rPr lang="pl-PL" b="1" dirty="0"/>
              <a:t>CENTRALIZACJA </a:t>
            </a:r>
          </a:p>
        </p:txBody>
      </p:sp>
      <p:sp>
        <p:nvSpPr>
          <p:cNvPr id="3" name="Podtytuł 2">
            <a:extLst>
              <a:ext uri="{FF2B5EF4-FFF2-40B4-BE49-F238E27FC236}">
                <a16:creationId xmlns:a16="http://schemas.microsoft.com/office/drawing/2014/main" id="{43192CF8-C3D2-457E-A4A7-366D277908A8}"/>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3520474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4E30DB-8DEE-4AFF-80E5-C85B86DA276B}"/>
              </a:ext>
            </a:extLst>
          </p:cNvPr>
          <p:cNvSpPr>
            <a:spLocks noGrp="1"/>
          </p:cNvSpPr>
          <p:nvPr>
            <p:ph type="title"/>
          </p:nvPr>
        </p:nvSpPr>
        <p:spPr/>
        <p:txBody>
          <a:bodyPr/>
          <a:lstStyle/>
          <a:p>
            <a:pPr algn="ctr"/>
            <a:r>
              <a:rPr lang="pl-PL" b="1" dirty="0"/>
              <a:t>Centralizacja</a:t>
            </a:r>
            <a:endParaRPr lang="pl-PL" dirty="0"/>
          </a:p>
        </p:txBody>
      </p:sp>
      <p:sp>
        <p:nvSpPr>
          <p:cNvPr id="3" name="Symbol zastępczy zawartości 2">
            <a:extLst>
              <a:ext uri="{FF2B5EF4-FFF2-40B4-BE49-F238E27FC236}">
                <a16:creationId xmlns:a16="http://schemas.microsoft.com/office/drawing/2014/main" id="{89C38027-1A24-42AE-B3F7-DB950B630DBE}"/>
              </a:ext>
            </a:extLst>
          </p:cNvPr>
          <p:cNvSpPr>
            <a:spLocks noGrp="1"/>
          </p:cNvSpPr>
          <p:nvPr>
            <p:ph idx="1"/>
          </p:nvPr>
        </p:nvSpPr>
        <p:spPr/>
        <p:txBody>
          <a:bodyPr>
            <a:normAutofit fontScale="85000" lnSpcReduction="20000"/>
          </a:bodyPr>
          <a:lstStyle/>
          <a:p>
            <a:pPr marL="0" indent="0">
              <a:buNone/>
            </a:pPr>
            <a:r>
              <a:rPr lang="pl-PL" b="1" dirty="0"/>
              <a:t>Pojęcie centralizacji</a:t>
            </a:r>
            <a:endParaRPr lang="pl-PL" dirty="0"/>
          </a:p>
          <a:p>
            <a:pPr marL="0" indent="0">
              <a:buNone/>
            </a:pPr>
            <a:r>
              <a:rPr lang="pl-PL" dirty="0"/>
              <a:t>Centralizacja – hierarchiczne podporządkowanie organu innemu organowi administracji publicznej. </a:t>
            </a:r>
          </a:p>
          <a:p>
            <a:pPr marL="0" indent="0">
              <a:buNone/>
            </a:pPr>
            <a:r>
              <a:rPr lang="pl-PL" dirty="0"/>
              <a:t>Podporządkowanie odnosi się do relacji podrzędności / nadrzędności pomiędzy tymi organami. </a:t>
            </a:r>
          </a:p>
          <a:p>
            <a:pPr marL="0" indent="0">
              <a:buNone/>
            </a:pPr>
            <a:r>
              <a:rPr lang="pl-PL" dirty="0"/>
              <a:t>Zależność między organami może mieć charakter: </a:t>
            </a:r>
          </a:p>
          <a:p>
            <a:pPr marL="0" indent="0">
              <a:buNone/>
            </a:pPr>
            <a:r>
              <a:rPr lang="pl-PL" dirty="0"/>
              <a:t>- służbowy – obejmujący wykonywanie przez piastuna organu niższego poleceń wydanych przez piastuna organu wyższego; </a:t>
            </a:r>
          </a:p>
          <a:p>
            <a:pPr marL="0" indent="0">
              <a:buNone/>
            </a:pPr>
            <a:r>
              <a:rPr lang="pl-PL" dirty="0"/>
              <a:t>- osobowy – obejmujący kompetencję organu wyższego do podejmowania rozstrzygnięć kadrowo-płacowych, takich jak zatrudnienie lub nagroda / kara .</a:t>
            </a:r>
          </a:p>
          <a:p>
            <a:pPr marL="0" indent="0">
              <a:buNone/>
            </a:pPr>
            <a:r>
              <a:rPr lang="pl-PL" i="1" dirty="0"/>
              <a:t>Przykład: </a:t>
            </a:r>
            <a:endParaRPr lang="pl-PL" dirty="0"/>
          </a:p>
          <a:p>
            <a:pPr marL="0" indent="0">
              <a:buNone/>
            </a:pPr>
            <a:r>
              <a:rPr lang="pl-PL" i="1" dirty="0"/>
              <a:t>Relacja Prezesa Rady Ministrów z wojewodami </a:t>
            </a:r>
            <a:endParaRPr lang="pl-PL" dirty="0"/>
          </a:p>
          <a:p>
            <a:pPr marL="0" indent="0">
              <a:buNone/>
            </a:pPr>
            <a:endParaRPr lang="pl-PL" dirty="0"/>
          </a:p>
        </p:txBody>
      </p:sp>
    </p:spTree>
    <p:extLst>
      <p:ext uri="{BB962C8B-B14F-4D97-AF65-F5344CB8AC3E}">
        <p14:creationId xmlns:p14="http://schemas.microsoft.com/office/powerpoint/2010/main" val="2393775067"/>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2492</Words>
  <Application>Microsoft Office PowerPoint</Application>
  <PresentationFormat>Panoramiczny</PresentationFormat>
  <Paragraphs>251</Paragraphs>
  <Slides>48</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48</vt:i4>
      </vt:variant>
    </vt:vector>
  </HeadingPairs>
  <TitlesOfParts>
    <vt:vector size="52" baseType="lpstr">
      <vt:lpstr>Arial</vt:lpstr>
      <vt:lpstr>Calibri</vt:lpstr>
      <vt:lpstr>Calibri Light</vt:lpstr>
      <vt:lpstr>Motyw pakietu Office</vt:lpstr>
      <vt:lpstr>Układy relacji w strukturze administracji publicznej (centralizacja, decentralizacja, koncentracja, dekoncentracja) </vt:lpstr>
      <vt:lpstr>UKŁAD ADMINISTRACYJNY</vt:lpstr>
      <vt:lpstr>Układ administracyjny</vt:lpstr>
      <vt:lpstr>Układ administracyjny</vt:lpstr>
      <vt:lpstr>Układ administracyjny</vt:lpstr>
      <vt:lpstr>Układ administracyjny</vt:lpstr>
      <vt:lpstr>Układ administracyjny</vt:lpstr>
      <vt:lpstr>CENTRALIZACJA </vt:lpstr>
      <vt:lpstr>Centralizacja</vt:lpstr>
      <vt:lpstr>Centralizacja</vt:lpstr>
      <vt:lpstr>Centralizacja</vt:lpstr>
      <vt:lpstr>Centralizacja</vt:lpstr>
      <vt:lpstr>Centralizacja</vt:lpstr>
      <vt:lpstr>Centralizacja</vt:lpstr>
      <vt:lpstr>Centralizacja</vt:lpstr>
      <vt:lpstr>Centralizacja</vt:lpstr>
      <vt:lpstr>Centralizacja</vt:lpstr>
      <vt:lpstr>Centralizacja</vt:lpstr>
      <vt:lpstr>Centralizacja</vt:lpstr>
      <vt:lpstr>Centralizacja</vt:lpstr>
      <vt:lpstr>Centralizacja</vt:lpstr>
      <vt:lpstr>Centralizacja</vt:lpstr>
      <vt:lpstr>Centralizacja</vt:lpstr>
      <vt:lpstr>Centralizacja</vt:lpstr>
      <vt:lpstr>Centralizacja</vt:lpstr>
      <vt:lpstr>Centralizacja</vt:lpstr>
      <vt:lpstr>Centralizacja</vt:lpstr>
      <vt:lpstr>Centralizacja</vt:lpstr>
      <vt:lpstr>Centralizacja</vt:lpstr>
      <vt:lpstr>Centralizacja</vt:lpstr>
      <vt:lpstr>Centralizacja</vt:lpstr>
      <vt:lpstr>Centralizacja</vt:lpstr>
      <vt:lpstr>Centralizacja</vt:lpstr>
      <vt:lpstr>Centralizacja</vt:lpstr>
      <vt:lpstr>Centralizacja</vt:lpstr>
      <vt:lpstr>Centralizacja</vt:lpstr>
      <vt:lpstr>DECENTRALIZACJA</vt:lpstr>
      <vt:lpstr>Decentralizacja</vt:lpstr>
      <vt:lpstr>Decentralizacja</vt:lpstr>
      <vt:lpstr>Decentralizacja</vt:lpstr>
      <vt:lpstr>Decentralizacja</vt:lpstr>
      <vt:lpstr>Decentralizacja</vt:lpstr>
      <vt:lpstr>Decentralizacja</vt:lpstr>
      <vt:lpstr>Decentralizacja</vt:lpstr>
      <vt:lpstr>Decentralizacja</vt:lpstr>
      <vt:lpstr>Decentralizacja</vt:lpstr>
      <vt:lpstr>Źródła</vt:lpstr>
      <vt:lpstr>Dziękuję za uwagę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Układy relacji w strukturze administracji publicznej (centralizacja, decentralizacja, koncentracja, dekoncentracja)</dc:title>
  <dc:creator>Maciej Błażewski</dc:creator>
  <cp:lastModifiedBy>Maciej Błażewski</cp:lastModifiedBy>
  <cp:revision>6</cp:revision>
  <dcterms:created xsi:type="dcterms:W3CDTF">2022-09-29T19:21:42Z</dcterms:created>
  <dcterms:modified xsi:type="dcterms:W3CDTF">2023-02-16T14:33:26Z</dcterms:modified>
</cp:coreProperties>
</file>