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69" r:id="rId3"/>
    <p:sldId id="286" r:id="rId4"/>
    <p:sldId id="270" r:id="rId5"/>
    <p:sldId id="290" r:id="rId6"/>
    <p:sldId id="291" r:id="rId7"/>
    <p:sldId id="277" r:id="rId8"/>
    <p:sldId id="271" r:id="rId9"/>
    <p:sldId id="281" r:id="rId10"/>
    <p:sldId id="272" r:id="rId11"/>
    <p:sldId id="273" r:id="rId12"/>
    <p:sldId id="274" r:id="rId13"/>
    <p:sldId id="276" r:id="rId14"/>
    <p:sldId id="275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E8365-694E-40B6-AD97-0C88A22F482A}" type="doc">
      <dgm:prSet loTypeId="urn:microsoft.com/office/officeart/2005/8/layout/orgChart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166353C4-370A-4594-8486-F7BDFFE9B636}">
      <dgm:prSet/>
      <dgm:spPr/>
      <dgm:t>
        <a:bodyPr/>
        <a:lstStyle/>
        <a:p>
          <a:r>
            <a:rPr lang="pl-PL" b="1" dirty="0"/>
            <a:t>ZASADY OGÓLNE PRAWA BUDOWLANEGO</a:t>
          </a:r>
        </a:p>
      </dgm:t>
    </dgm:pt>
    <dgm:pt modelId="{4AEA4774-353E-4ED8-A942-3EA24EA57713}" type="parTrans" cxnId="{0FFF4575-AFBA-46E7-9DA6-B88277FA2EC0}">
      <dgm:prSet/>
      <dgm:spPr/>
      <dgm:t>
        <a:bodyPr/>
        <a:lstStyle/>
        <a:p>
          <a:endParaRPr lang="pl-PL"/>
        </a:p>
      </dgm:t>
    </dgm:pt>
    <dgm:pt modelId="{4A3E0133-EE2F-49C3-8F56-2536B765CBE1}" type="sibTrans" cxnId="{0FFF4575-AFBA-46E7-9DA6-B88277FA2EC0}">
      <dgm:prSet/>
      <dgm:spPr/>
      <dgm:t>
        <a:bodyPr/>
        <a:lstStyle/>
        <a:p>
          <a:endParaRPr lang="pl-PL"/>
        </a:p>
      </dgm:t>
    </dgm:pt>
    <dgm:pt modelId="{2CB042A0-C9F8-47AF-8F0B-2A69217B7053}">
      <dgm:prSet/>
      <dgm:spPr/>
      <dgm:t>
        <a:bodyPr/>
        <a:lstStyle/>
        <a:p>
          <a:r>
            <a:rPr lang="pl-PL"/>
            <a:t>Zasada wolności budowlanej</a:t>
          </a:r>
        </a:p>
      </dgm:t>
    </dgm:pt>
    <dgm:pt modelId="{CD9FDE79-57AB-464B-A7D3-AA9FD631CCD9}" type="parTrans" cxnId="{7CEDAAC2-033C-469B-B532-1F44271E22F3}">
      <dgm:prSet/>
      <dgm:spPr/>
      <dgm:t>
        <a:bodyPr/>
        <a:lstStyle/>
        <a:p>
          <a:endParaRPr lang="pl-PL"/>
        </a:p>
      </dgm:t>
    </dgm:pt>
    <dgm:pt modelId="{9E303411-6719-4283-833F-D82515807B9D}" type="sibTrans" cxnId="{7CEDAAC2-033C-469B-B532-1F44271E22F3}">
      <dgm:prSet/>
      <dgm:spPr/>
      <dgm:t>
        <a:bodyPr/>
        <a:lstStyle/>
        <a:p>
          <a:endParaRPr lang="pl-PL"/>
        </a:p>
      </dgm:t>
    </dgm:pt>
    <dgm:pt modelId="{FBEAEAF1-16EB-46FC-BDC9-DC4425DFFD2E}">
      <dgm:prSet/>
      <dgm:spPr/>
      <dgm:t>
        <a:bodyPr/>
        <a:lstStyle/>
        <a:p>
          <a:r>
            <a:rPr lang="pl-PL"/>
            <a:t>Zasada realizacji wymagań prawnych i technicznych w procesie budowlanym</a:t>
          </a:r>
        </a:p>
      </dgm:t>
    </dgm:pt>
    <dgm:pt modelId="{E5006B89-5121-492B-AFB4-2D5B08C71553}" type="parTrans" cxnId="{0723F2B2-2A48-4F67-8B1E-55317F004E84}">
      <dgm:prSet/>
      <dgm:spPr/>
      <dgm:t>
        <a:bodyPr/>
        <a:lstStyle/>
        <a:p>
          <a:endParaRPr lang="pl-PL"/>
        </a:p>
      </dgm:t>
    </dgm:pt>
    <dgm:pt modelId="{6884968A-AC84-44DD-AF17-015FA86F4E8B}" type="sibTrans" cxnId="{0723F2B2-2A48-4F67-8B1E-55317F004E84}">
      <dgm:prSet/>
      <dgm:spPr/>
      <dgm:t>
        <a:bodyPr/>
        <a:lstStyle/>
        <a:p>
          <a:endParaRPr lang="pl-PL"/>
        </a:p>
      </dgm:t>
    </dgm:pt>
    <dgm:pt modelId="{CA2BE5D9-270B-4C7C-8A4C-8F6F177AA983}">
      <dgm:prSet/>
      <dgm:spPr/>
      <dgm:t>
        <a:bodyPr/>
        <a:lstStyle/>
        <a:p>
          <a:r>
            <a:rPr lang="pl-PL"/>
            <a:t>Zasada ochrony uzasadnionych interesów osób trzecich </a:t>
          </a:r>
        </a:p>
      </dgm:t>
    </dgm:pt>
    <dgm:pt modelId="{9964C41D-7185-424D-B5B0-0667A0F4798A}" type="parTrans" cxnId="{EA8AF67E-43CF-4390-99D3-BF0AF2413F22}">
      <dgm:prSet/>
      <dgm:spPr/>
      <dgm:t>
        <a:bodyPr/>
        <a:lstStyle/>
        <a:p>
          <a:endParaRPr lang="pl-PL"/>
        </a:p>
      </dgm:t>
    </dgm:pt>
    <dgm:pt modelId="{F79F0492-E3D7-4390-8E5A-B651210FA94D}" type="sibTrans" cxnId="{EA8AF67E-43CF-4390-99D3-BF0AF2413F22}">
      <dgm:prSet/>
      <dgm:spPr/>
      <dgm:t>
        <a:bodyPr/>
        <a:lstStyle/>
        <a:p>
          <a:endParaRPr lang="pl-PL"/>
        </a:p>
      </dgm:t>
    </dgm:pt>
    <dgm:pt modelId="{70905BB4-DD36-4976-A0B3-AE6622B8A047}" type="pres">
      <dgm:prSet presAssocID="{9E0E8365-694E-40B6-AD97-0C88A22F48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CF2938-F9CA-4364-948A-0C18A631891A}" type="pres">
      <dgm:prSet presAssocID="{166353C4-370A-4594-8486-F7BDFFE9B636}" presName="hierRoot1" presStyleCnt="0">
        <dgm:presLayoutVars>
          <dgm:hierBranch val="init"/>
        </dgm:presLayoutVars>
      </dgm:prSet>
      <dgm:spPr/>
    </dgm:pt>
    <dgm:pt modelId="{3A5041F8-76F7-4CCA-871B-F51B1AEFEA61}" type="pres">
      <dgm:prSet presAssocID="{166353C4-370A-4594-8486-F7BDFFE9B636}" presName="rootComposite1" presStyleCnt="0"/>
      <dgm:spPr/>
    </dgm:pt>
    <dgm:pt modelId="{D8599FB2-A5A8-41E4-9F1C-F797CD8CAA93}" type="pres">
      <dgm:prSet presAssocID="{166353C4-370A-4594-8486-F7BDFFE9B636}" presName="rootText1" presStyleLbl="node0" presStyleIdx="0" presStyleCnt="1">
        <dgm:presLayoutVars>
          <dgm:chPref val="3"/>
        </dgm:presLayoutVars>
      </dgm:prSet>
      <dgm:spPr/>
    </dgm:pt>
    <dgm:pt modelId="{FC3FF9EC-B679-4A3A-8F97-356BF680B6C8}" type="pres">
      <dgm:prSet presAssocID="{166353C4-370A-4594-8486-F7BDFFE9B636}" presName="rootConnector1" presStyleLbl="node1" presStyleIdx="0" presStyleCnt="0"/>
      <dgm:spPr/>
    </dgm:pt>
    <dgm:pt modelId="{93F60188-FA22-4378-AFAA-1BAC0BEC6087}" type="pres">
      <dgm:prSet presAssocID="{166353C4-370A-4594-8486-F7BDFFE9B636}" presName="hierChild2" presStyleCnt="0"/>
      <dgm:spPr/>
    </dgm:pt>
    <dgm:pt modelId="{1B0E5BBB-F0F2-464C-852B-3EF5914A837B}" type="pres">
      <dgm:prSet presAssocID="{CD9FDE79-57AB-464B-A7D3-AA9FD631CCD9}" presName="Name37" presStyleLbl="parChTrans1D2" presStyleIdx="0" presStyleCnt="3"/>
      <dgm:spPr/>
    </dgm:pt>
    <dgm:pt modelId="{862E4174-580D-46D5-8F23-1853FE73A57F}" type="pres">
      <dgm:prSet presAssocID="{2CB042A0-C9F8-47AF-8F0B-2A69217B7053}" presName="hierRoot2" presStyleCnt="0">
        <dgm:presLayoutVars>
          <dgm:hierBranch val="init"/>
        </dgm:presLayoutVars>
      </dgm:prSet>
      <dgm:spPr/>
    </dgm:pt>
    <dgm:pt modelId="{6D1B2C9D-D235-4D17-8530-67A603352449}" type="pres">
      <dgm:prSet presAssocID="{2CB042A0-C9F8-47AF-8F0B-2A69217B7053}" presName="rootComposite" presStyleCnt="0"/>
      <dgm:spPr/>
    </dgm:pt>
    <dgm:pt modelId="{5DC6FC66-5845-4572-AB16-155375F89A51}" type="pres">
      <dgm:prSet presAssocID="{2CB042A0-C9F8-47AF-8F0B-2A69217B7053}" presName="rootText" presStyleLbl="node2" presStyleIdx="0" presStyleCnt="3">
        <dgm:presLayoutVars>
          <dgm:chPref val="3"/>
        </dgm:presLayoutVars>
      </dgm:prSet>
      <dgm:spPr/>
    </dgm:pt>
    <dgm:pt modelId="{C4A01A90-8587-4150-ADA1-36E899057B6B}" type="pres">
      <dgm:prSet presAssocID="{2CB042A0-C9F8-47AF-8F0B-2A69217B7053}" presName="rootConnector" presStyleLbl="node2" presStyleIdx="0" presStyleCnt="3"/>
      <dgm:spPr/>
    </dgm:pt>
    <dgm:pt modelId="{96002B71-4DAC-49B1-BEFF-67A6A8704BD7}" type="pres">
      <dgm:prSet presAssocID="{2CB042A0-C9F8-47AF-8F0B-2A69217B7053}" presName="hierChild4" presStyleCnt="0"/>
      <dgm:spPr/>
    </dgm:pt>
    <dgm:pt modelId="{27CDF757-9419-444E-97FD-5D066BBB4FE1}" type="pres">
      <dgm:prSet presAssocID="{2CB042A0-C9F8-47AF-8F0B-2A69217B7053}" presName="hierChild5" presStyleCnt="0"/>
      <dgm:spPr/>
    </dgm:pt>
    <dgm:pt modelId="{24D5A994-B3E0-4F07-BD0E-8FF2835868B5}" type="pres">
      <dgm:prSet presAssocID="{E5006B89-5121-492B-AFB4-2D5B08C71553}" presName="Name37" presStyleLbl="parChTrans1D2" presStyleIdx="1" presStyleCnt="3"/>
      <dgm:spPr/>
    </dgm:pt>
    <dgm:pt modelId="{4F77B7D5-D02F-49AB-A6F6-86616A8A7206}" type="pres">
      <dgm:prSet presAssocID="{FBEAEAF1-16EB-46FC-BDC9-DC4425DFFD2E}" presName="hierRoot2" presStyleCnt="0">
        <dgm:presLayoutVars>
          <dgm:hierBranch val="init"/>
        </dgm:presLayoutVars>
      </dgm:prSet>
      <dgm:spPr/>
    </dgm:pt>
    <dgm:pt modelId="{3773397E-8500-47ED-86D1-B0DFEB15F6D0}" type="pres">
      <dgm:prSet presAssocID="{FBEAEAF1-16EB-46FC-BDC9-DC4425DFFD2E}" presName="rootComposite" presStyleCnt="0"/>
      <dgm:spPr/>
    </dgm:pt>
    <dgm:pt modelId="{323D91EF-3FE1-4DB4-A2F6-C16525A47AA8}" type="pres">
      <dgm:prSet presAssocID="{FBEAEAF1-16EB-46FC-BDC9-DC4425DFFD2E}" presName="rootText" presStyleLbl="node2" presStyleIdx="1" presStyleCnt="3">
        <dgm:presLayoutVars>
          <dgm:chPref val="3"/>
        </dgm:presLayoutVars>
      </dgm:prSet>
      <dgm:spPr/>
    </dgm:pt>
    <dgm:pt modelId="{C91D9077-8DFC-4ADC-A1BC-2AEF0CB3B554}" type="pres">
      <dgm:prSet presAssocID="{FBEAEAF1-16EB-46FC-BDC9-DC4425DFFD2E}" presName="rootConnector" presStyleLbl="node2" presStyleIdx="1" presStyleCnt="3"/>
      <dgm:spPr/>
    </dgm:pt>
    <dgm:pt modelId="{B54EA8EC-DEF4-47F6-BF51-620EF4E4158D}" type="pres">
      <dgm:prSet presAssocID="{FBEAEAF1-16EB-46FC-BDC9-DC4425DFFD2E}" presName="hierChild4" presStyleCnt="0"/>
      <dgm:spPr/>
    </dgm:pt>
    <dgm:pt modelId="{566FC548-8E0E-4D38-AA18-E6676F83A35D}" type="pres">
      <dgm:prSet presAssocID="{FBEAEAF1-16EB-46FC-BDC9-DC4425DFFD2E}" presName="hierChild5" presStyleCnt="0"/>
      <dgm:spPr/>
    </dgm:pt>
    <dgm:pt modelId="{89476068-6B7F-461B-9C04-7CAA0712A9F2}" type="pres">
      <dgm:prSet presAssocID="{9964C41D-7185-424D-B5B0-0667A0F4798A}" presName="Name37" presStyleLbl="parChTrans1D2" presStyleIdx="2" presStyleCnt="3"/>
      <dgm:spPr/>
    </dgm:pt>
    <dgm:pt modelId="{C7B3CDD4-D388-4778-8EB7-740D783046C7}" type="pres">
      <dgm:prSet presAssocID="{CA2BE5D9-270B-4C7C-8A4C-8F6F177AA983}" presName="hierRoot2" presStyleCnt="0">
        <dgm:presLayoutVars>
          <dgm:hierBranch val="init"/>
        </dgm:presLayoutVars>
      </dgm:prSet>
      <dgm:spPr/>
    </dgm:pt>
    <dgm:pt modelId="{A0E82A0B-05B9-4C2A-BD02-771F2742D2B3}" type="pres">
      <dgm:prSet presAssocID="{CA2BE5D9-270B-4C7C-8A4C-8F6F177AA983}" presName="rootComposite" presStyleCnt="0"/>
      <dgm:spPr/>
    </dgm:pt>
    <dgm:pt modelId="{C8213A5E-D6ED-4673-82C5-52E2B957374F}" type="pres">
      <dgm:prSet presAssocID="{CA2BE5D9-270B-4C7C-8A4C-8F6F177AA983}" presName="rootText" presStyleLbl="node2" presStyleIdx="2" presStyleCnt="3">
        <dgm:presLayoutVars>
          <dgm:chPref val="3"/>
        </dgm:presLayoutVars>
      </dgm:prSet>
      <dgm:spPr/>
    </dgm:pt>
    <dgm:pt modelId="{2910C33F-D6D5-4BD4-BEEC-5B62468D71C5}" type="pres">
      <dgm:prSet presAssocID="{CA2BE5D9-270B-4C7C-8A4C-8F6F177AA983}" presName="rootConnector" presStyleLbl="node2" presStyleIdx="2" presStyleCnt="3"/>
      <dgm:spPr/>
    </dgm:pt>
    <dgm:pt modelId="{AE8B507F-7945-4DCE-9A08-279590BB74DF}" type="pres">
      <dgm:prSet presAssocID="{CA2BE5D9-270B-4C7C-8A4C-8F6F177AA983}" presName="hierChild4" presStyleCnt="0"/>
      <dgm:spPr/>
    </dgm:pt>
    <dgm:pt modelId="{831F365F-21BC-4047-B2FC-6D12CFEDA35F}" type="pres">
      <dgm:prSet presAssocID="{CA2BE5D9-270B-4C7C-8A4C-8F6F177AA983}" presName="hierChild5" presStyleCnt="0"/>
      <dgm:spPr/>
    </dgm:pt>
    <dgm:pt modelId="{CB1BB7F4-A3B3-462C-B228-71FD1772F2E6}" type="pres">
      <dgm:prSet presAssocID="{166353C4-370A-4594-8486-F7BDFFE9B636}" presName="hierChild3" presStyleCnt="0"/>
      <dgm:spPr/>
    </dgm:pt>
  </dgm:ptLst>
  <dgm:cxnLst>
    <dgm:cxn modelId="{DD55130A-FB3F-4294-8BBD-E8A1D8A0B6C4}" type="presOf" srcId="{2CB042A0-C9F8-47AF-8F0B-2A69217B7053}" destId="{C4A01A90-8587-4150-ADA1-36E899057B6B}" srcOrd="1" destOrd="0" presId="urn:microsoft.com/office/officeart/2005/8/layout/orgChart1"/>
    <dgm:cxn modelId="{2C5FA12F-CB10-4B1F-8815-B6850E4F9327}" type="presOf" srcId="{166353C4-370A-4594-8486-F7BDFFE9B636}" destId="{FC3FF9EC-B679-4A3A-8F97-356BF680B6C8}" srcOrd="1" destOrd="0" presId="urn:microsoft.com/office/officeart/2005/8/layout/orgChart1"/>
    <dgm:cxn modelId="{9BBCB56E-A1EB-4F7D-B34A-2D3EFABB8063}" type="presOf" srcId="{CD9FDE79-57AB-464B-A7D3-AA9FD631CCD9}" destId="{1B0E5BBB-F0F2-464C-852B-3EF5914A837B}" srcOrd="0" destOrd="0" presId="urn:microsoft.com/office/officeart/2005/8/layout/orgChart1"/>
    <dgm:cxn modelId="{FB6BE351-ECCC-46A7-9398-791C223C50AC}" type="presOf" srcId="{E5006B89-5121-492B-AFB4-2D5B08C71553}" destId="{24D5A994-B3E0-4F07-BD0E-8FF2835868B5}" srcOrd="0" destOrd="0" presId="urn:microsoft.com/office/officeart/2005/8/layout/orgChart1"/>
    <dgm:cxn modelId="{493DFD51-D222-4B5B-90AA-668DCCD9CB46}" type="presOf" srcId="{FBEAEAF1-16EB-46FC-BDC9-DC4425DFFD2E}" destId="{323D91EF-3FE1-4DB4-A2F6-C16525A47AA8}" srcOrd="0" destOrd="0" presId="urn:microsoft.com/office/officeart/2005/8/layout/orgChart1"/>
    <dgm:cxn modelId="{0FFF4575-AFBA-46E7-9DA6-B88277FA2EC0}" srcId="{9E0E8365-694E-40B6-AD97-0C88A22F482A}" destId="{166353C4-370A-4594-8486-F7BDFFE9B636}" srcOrd="0" destOrd="0" parTransId="{4AEA4774-353E-4ED8-A942-3EA24EA57713}" sibTransId="{4A3E0133-EE2F-49C3-8F56-2536B765CBE1}"/>
    <dgm:cxn modelId="{6D7DFC76-45FA-444B-B18E-C48CAED7DF20}" type="presOf" srcId="{2CB042A0-C9F8-47AF-8F0B-2A69217B7053}" destId="{5DC6FC66-5845-4572-AB16-155375F89A51}" srcOrd="0" destOrd="0" presId="urn:microsoft.com/office/officeart/2005/8/layout/orgChart1"/>
    <dgm:cxn modelId="{4370E979-92E6-4EA5-88D8-C85A23FBF764}" type="presOf" srcId="{9E0E8365-694E-40B6-AD97-0C88A22F482A}" destId="{70905BB4-DD36-4976-A0B3-AE6622B8A047}" srcOrd="0" destOrd="0" presId="urn:microsoft.com/office/officeart/2005/8/layout/orgChart1"/>
    <dgm:cxn modelId="{1075577E-3A7B-4FB7-9C40-4D443C855B97}" type="presOf" srcId="{166353C4-370A-4594-8486-F7BDFFE9B636}" destId="{D8599FB2-A5A8-41E4-9F1C-F797CD8CAA93}" srcOrd="0" destOrd="0" presId="urn:microsoft.com/office/officeart/2005/8/layout/orgChart1"/>
    <dgm:cxn modelId="{EA8AF67E-43CF-4390-99D3-BF0AF2413F22}" srcId="{166353C4-370A-4594-8486-F7BDFFE9B636}" destId="{CA2BE5D9-270B-4C7C-8A4C-8F6F177AA983}" srcOrd="2" destOrd="0" parTransId="{9964C41D-7185-424D-B5B0-0667A0F4798A}" sibTransId="{F79F0492-E3D7-4390-8E5A-B651210FA94D}"/>
    <dgm:cxn modelId="{5230727F-FC22-4AF1-94A5-E3C449B1EE04}" type="presOf" srcId="{CA2BE5D9-270B-4C7C-8A4C-8F6F177AA983}" destId="{2910C33F-D6D5-4BD4-BEEC-5B62468D71C5}" srcOrd="1" destOrd="0" presId="urn:microsoft.com/office/officeart/2005/8/layout/orgChart1"/>
    <dgm:cxn modelId="{B5142796-4AE1-4783-B0B4-A8FA3F4A54FB}" type="presOf" srcId="{9964C41D-7185-424D-B5B0-0667A0F4798A}" destId="{89476068-6B7F-461B-9C04-7CAA0712A9F2}" srcOrd="0" destOrd="0" presId="urn:microsoft.com/office/officeart/2005/8/layout/orgChart1"/>
    <dgm:cxn modelId="{0723F2B2-2A48-4F67-8B1E-55317F004E84}" srcId="{166353C4-370A-4594-8486-F7BDFFE9B636}" destId="{FBEAEAF1-16EB-46FC-BDC9-DC4425DFFD2E}" srcOrd="1" destOrd="0" parTransId="{E5006B89-5121-492B-AFB4-2D5B08C71553}" sibTransId="{6884968A-AC84-44DD-AF17-015FA86F4E8B}"/>
    <dgm:cxn modelId="{7CEDAAC2-033C-469B-B532-1F44271E22F3}" srcId="{166353C4-370A-4594-8486-F7BDFFE9B636}" destId="{2CB042A0-C9F8-47AF-8F0B-2A69217B7053}" srcOrd="0" destOrd="0" parTransId="{CD9FDE79-57AB-464B-A7D3-AA9FD631CCD9}" sibTransId="{9E303411-6719-4283-833F-D82515807B9D}"/>
    <dgm:cxn modelId="{B63905CF-E7D5-4E92-BFA1-17A62445AF61}" type="presOf" srcId="{FBEAEAF1-16EB-46FC-BDC9-DC4425DFFD2E}" destId="{C91D9077-8DFC-4ADC-A1BC-2AEF0CB3B554}" srcOrd="1" destOrd="0" presId="urn:microsoft.com/office/officeart/2005/8/layout/orgChart1"/>
    <dgm:cxn modelId="{D35189F5-A3EC-4395-B1FE-046DEF39284D}" type="presOf" srcId="{CA2BE5D9-270B-4C7C-8A4C-8F6F177AA983}" destId="{C8213A5E-D6ED-4673-82C5-52E2B957374F}" srcOrd="0" destOrd="0" presId="urn:microsoft.com/office/officeart/2005/8/layout/orgChart1"/>
    <dgm:cxn modelId="{EAB65415-AB73-4D67-965C-CCBBB37B55DC}" type="presParOf" srcId="{70905BB4-DD36-4976-A0B3-AE6622B8A047}" destId="{E0CF2938-F9CA-4364-948A-0C18A631891A}" srcOrd="0" destOrd="0" presId="urn:microsoft.com/office/officeart/2005/8/layout/orgChart1"/>
    <dgm:cxn modelId="{91AFDD07-ED1F-4319-B8D4-7E357267ED39}" type="presParOf" srcId="{E0CF2938-F9CA-4364-948A-0C18A631891A}" destId="{3A5041F8-76F7-4CCA-871B-F51B1AEFEA61}" srcOrd="0" destOrd="0" presId="urn:microsoft.com/office/officeart/2005/8/layout/orgChart1"/>
    <dgm:cxn modelId="{FA4FF6F6-D54B-45F3-9C91-93EA0F610FA5}" type="presParOf" srcId="{3A5041F8-76F7-4CCA-871B-F51B1AEFEA61}" destId="{D8599FB2-A5A8-41E4-9F1C-F797CD8CAA93}" srcOrd="0" destOrd="0" presId="urn:microsoft.com/office/officeart/2005/8/layout/orgChart1"/>
    <dgm:cxn modelId="{7432E0BA-9BE9-4640-AAA6-B7ED73752E4D}" type="presParOf" srcId="{3A5041F8-76F7-4CCA-871B-F51B1AEFEA61}" destId="{FC3FF9EC-B679-4A3A-8F97-356BF680B6C8}" srcOrd="1" destOrd="0" presId="urn:microsoft.com/office/officeart/2005/8/layout/orgChart1"/>
    <dgm:cxn modelId="{7EEF6AAC-524A-4E3E-9A6F-D7860C7B741C}" type="presParOf" srcId="{E0CF2938-F9CA-4364-948A-0C18A631891A}" destId="{93F60188-FA22-4378-AFAA-1BAC0BEC6087}" srcOrd="1" destOrd="0" presId="urn:microsoft.com/office/officeart/2005/8/layout/orgChart1"/>
    <dgm:cxn modelId="{AE4234B1-505C-4FED-BF23-AFFD591B17C7}" type="presParOf" srcId="{93F60188-FA22-4378-AFAA-1BAC0BEC6087}" destId="{1B0E5BBB-F0F2-464C-852B-3EF5914A837B}" srcOrd="0" destOrd="0" presId="urn:microsoft.com/office/officeart/2005/8/layout/orgChart1"/>
    <dgm:cxn modelId="{DAF27A56-E61B-4343-BCBA-7DC1A1255C57}" type="presParOf" srcId="{93F60188-FA22-4378-AFAA-1BAC0BEC6087}" destId="{862E4174-580D-46D5-8F23-1853FE73A57F}" srcOrd="1" destOrd="0" presId="urn:microsoft.com/office/officeart/2005/8/layout/orgChart1"/>
    <dgm:cxn modelId="{66DC16B7-386A-4CCD-AB88-1E94FB74F1FA}" type="presParOf" srcId="{862E4174-580D-46D5-8F23-1853FE73A57F}" destId="{6D1B2C9D-D235-4D17-8530-67A603352449}" srcOrd="0" destOrd="0" presId="urn:microsoft.com/office/officeart/2005/8/layout/orgChart1"/>
    <dgm:cxn modelId="{E7BCE306-45C2-410C-B16F-7F739BA201EC}" type="presParOf" srcId="{6D1B2C9D-D235-4D17-8530-67A603352449}" destId="{5DC6FC66-5845-4572-AB16-155375F89A51}" srcOrd="0" destOrd="0" presId="urn:microsoft.com/office/officeart/2005/8/layout/orgChart1"/>
    <dgm:cxn modelId="{AA73D149-91EB-406B-AE3D-A73522F027BA}" type="presParOf" srcId="{6D1B2C9D-D235-4D17-8530-67A603352449}" destId="{C4A01A90-8587-4150-ADA1-36E899057B6B}" srcOrd="1" destOrd="0" presId="urn:microsoft.com/office/officeart/2005/8/layout/orgChart1"/>
    <dgm:cxn modelId="{E6CD1E20-EAFC-4E16-BC9F-55F213090E8E}" type="presParOf" srcId="{862E4174-580D-46D5-8F23-1853FE73A57F}" destId="{96002B71-4DAC-49B1-BEFF-67A6A8704BD7}" srcOrd="1" destOrd="0" presId="urn:microsoft.com/office/officeart/2005/8/layout/orgChart1"/>
    <dgm:cxn modelId="{DCA3CDEE-879C-4760-819C-14F7E0F4ED62}" type="presParOf" srcId="{862E4174-580D-46D5-8F23-1853FE73A57F}" destId="{27CDF757-9419-444E-97FD-5D066BBB4FE1}" srcOrd="2" destOrd="0" presId="urn:microsoft.com/office/officeart/2005/8/layout/orgChart1"/>
    <dgm:cxn modelId="{D8131AEB-8324-4445-A1ED-3603B706E7DE}" type="presParOf" srcId="{93F60188-FA22-4378-AFAA-1BAC0BEC6087}" destId="{24D5A994-B3E0-4F07-BD0E-8FF2835868B5}" srcOrd="2" destOrd="0" presId="urn:microsoft.com/office/officeart/2005/8/layout/orgChart1"/>
    <dgm:cxn modelId="{51FE7D21-59D6-4F6B-8203-A51F3A7E43CF}" type="presParOf" srcId="{93F60188-FA22-4378-AFAA-1BAC0BEC6087}" destId="{4F77B7D5-D02F-49AB-A6F6-86616A8A7206}" srcOrd="3" destOrd="0" presId="urn:microsoft.com/office/officeart/2005/8/layout/orgChart1"/>
    <dgm:cxn modelId="{B727A01E-21D3-469C-B87D-6DF8BE412C2C}" type="presParOf" srcId="{4F77B7D5-D02F-49AB-A6F6-86616A8A7206}" destId="{3773397E-8500-47ED-86D1-B0DFEB15F6D0}" srcOrd="0" destOrd="0" presId="urn:microsoft.com/office/officeart/2005/8/layout/orgChart1"/>
    <dgm:cxn modelId="{787EAC6E-ADE9-44CD-8C38-794F21B189F2}" type="presParOf" srcId="{3773397E-8500-47ED-86D1-B0DFEB15F6D0}" destId="{323D91EF-3FE1-4DB4-A2F6-C16525A47AA8}" srcOrd="0" destOrd="0" presId="urn:microsoft.com/office/officeart/2005/8/layout/orgChart1"/>
    <dgm:cxn modelId="{E0DF375C-92F3-498F-8874-0652E84347C3}" type="presParOf" srcId="{3773397E-8500-47ED-86D1-B0DFEB15F6D0}" destId="{C91D9077-8DFC-4ADC-A1BC-2AEF0CB3B554}" srcOrd="1" destOrd="0" presId="urn:microsoft.com/office/officeart/2005/8/layout/orgChart1"/>
    <dgm:cxn modelId="{C1C1E6F3-14D0-4835-B60B-F01AEE0BA3DD}" type="presParOf" srcId="{4F77B7D5-D02F-49AB-A6F6-86616A8A7206}" destId="{B54EA8EC-DEF4-47F6-BF51-620EF4E4158D}" srcOrd="1" destOrd="0" presId="urn:microsoft.com/office/officeart/2005/8/layout/orgChart1"/>
    <dgm:cxn modelId="{8057309D-1AE8-4721-A493-27C795276577}" type="presParOf" srcId="{4F77B7D5-D02F-49AB-A6F6-86616A8A7206}" destId="{566FC548-8E0E-4D38-AA18-E6676F83A35D}" srcOrd="2" destOrd="0" presId="urn:microsoft.com/office/officeart/2005/8/layout/orgChart1"/>
    <dgm:cxn modelId="{EA76E8D5-C3A8-4C64-9CFC-FF8D4C169C04}" type="presParOf" srcId="{93F60188-FA22-4378-AFAA-1BAC0BEC6087}" destId="{89476068-6B7F-461B-9C04-7CAA0712A9F2}" srcOrd="4" destOrd="0" presId="urn:microsoft.com/office/officeart/2005/8/layout/orgChart1"/>
    <dgm:cxn modelId="{ECA3ACD9-E00E-4F41-9AF0-80F012426804}" type="presParOf" srcId="{93F60188-FA22-4378-AFAA-1BAC0BEC6087}" destId="{C7B3CDD4-D388-4778-8EB7-740D783046C7}" srcOrd="5" destOrd="0" presId="urn:microsoft.com/office/officeart/2005/8/layout/orgChart1"/>
    <dgm:cxn modelId="{EB9847DD-773A-438D-A45C-C4B5869F19AE}" type="presParOf" srcId="{C7B3CDD4-D388-4778-8EB7-740D783046C7}" destId="{A0E82A0B-05B9-4C2A-BD02-771F2742D2B3}" srcOrd="0" destOrd="0" presId="urn:microsoft.com/office/officeart/2005/8/layout/orgChart1"/>
    <dgm:cxn modelId="{47989370-9E2B-4249-9334-2BCBFD6752C8}" type="presParOf" srcId="{A0E82A0B-05B9-4C2A-BD02-771F2742D2B3}" destId="{C8213A5E-D6ED-4673-82C5-52E2B957374F}" srcOrd="0" destOrd="0" presId="urn:microsoft.com/office/officeart/2005/8/layout/orgChart1"/>
    <dgm:cxn modelId="{3E8CBC91-CB94-473E-84F1-BBC64DCE5C6A}" type="presParOf" srcId="{A0E82A0B-05B9-4C2A-BD02-771F2742D2B3}" destId="{2910C33F-D6D5-4BD4-BEEC-5B62468D71C5}" srcOrd="1" destOrd="0" presId="urn:microsoft.com/office/officeart/2005/8/layout/orgChart1"/>
    <dgm:cxn modelId="{51B23606-7501-4D61-A6F6-FF26AC4EE69E}" type="presParOf" srcId="{C7B3CDD4-D388-4778-8EB7-740D783046C7}" destId="{AE8B507F-7945-4DCE-9A08-279590BB74DF}" srcOrd="1" destOrd="0" presId="urn:microsoft.com/office/officeart/2005/8/layout/orgChart1"/>
    <dgm:cxn modelId="{5E519538-4033-4644-A5D3-F1083F61EA65}" type="presParOf" srcId="{C7B3CDD4-D388-4778-8EB7-740D783046C7}" destId="{831F365F-21BC-4047-B2FC-6D12CFEDA35F}" srcOrd="2" destOrd="0" presId="urn:microsoft.com/office/officeart/2005/8/layout/orgChart1"/>
    <dgm:cxn modelId="{612AABE1-0E28-468E-92C9-C441A84504A7}" type="presParOf" srcId="{E0CF2938-F9CA-4364-948A-0C18A631891A}" destId="{CB1BB7F4-A3B3-462C-B228-71FD1772F2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09ACE2-907D-49BA-8034-1880F41D6FBD}" type="doc">
      <dgm:prSet loTypeId="urn:microsoft.com/office/officeart/2018/layout/CircleProcess" loCatId="simpleprocesssa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C0A00F6-A30A-41A7-BFE7-ED5A278D9E05}">
      <dgm:prSet custT="1"/>
      <dgm:spPr/>
      <dgm:t>
        <a:bodyPr/>
        <a:lstStyle/>
        <a:p>
          <a:r>
            <a:rPr lang="pl-PL" sz="1600" dirty="0"/>
            <a:t>PRAWO DO DYSPONOWANIA NIERUCHOMOŚCIĄ NA CELE BUDOWLANE PEŁNI FUNKCJĘ OCHRONNĄ</a:t>
          </a:r>
          <a:endParaRPr lang="en-US" sz="1600" dirty="0"/>
        </a:p>
      </dgm:t>
    </dgm:pt>
    <dgm:pt modelId="{3C2E4F1F-8058-4886-B7D5-94C58F4007BD}" type="parTrans" cxnId="{363B97B2-A685-4F28-BE8D-1C0841042CAC}">
      <dgm:prSet/>
      <dgm:spPr/>
      <dgm:t>
        <a:bodyPr/>
        <a:lstStyle/>
        <a:p>
          <a:endParaRPr lang="en-US"/>
        </a:p>
      </dgm:t>
    </dgm:pt>
    <dgm:pt modelId="{B5848FCF-709F-4A61-907E-9BA6C8E652A0}" type="sibTrans" cxnId="{363B97B2-A685-4F28-BE8D-1C0841042CAC}">
      <dgm:prSet/>
      <dgm:spPr/>
      <dgm:t>
        <a:bodyPr/>
        <a:lstStyle/>
        <a:p>
          <a:endParaRPr lang="en-US"/>
        </a:p>
      </dgm:t>
    </dgm:pt>
    <dgm:pt modelId="{41DD75A4-E758-4614-90F9-B4C1B8780FA5}">
      <dgm:prSet custT="1"/>
      <dgm:spPr/>
      <dgm:t>
        <a:bodyPr/>
        <a:lstStyle/>
        <a:p>
          <a:r>
            <a:rPr lang="pl-PL" sz="1400" dirty="0"/>
            <a:t>CHRONI ONO WŁAŚCICIELA NIERUCHOMOŚCI</a:t>
          </a:r>
          <a:endParaRPr lang="en-US" sz="1050" dirty="0"/>
        </a:p>
      </dgm:t>
    </dgm:pt>
    <dgm:pt modelId="{71065524-BD55-4D4E-B5A0-D6F52204FD7E}" type="parTrans" cxnId="{EB275762-D395-4A80-AF5A-C147FDFB71E6}">
      <dgm:prSet/>
      <dgm:spPr/>
      <dgm:t>
        <a:bodyPr/>
        <a:lstStyle/>
        <a:p>
          <a:endParaRPr lang="en-US"/>
        </a:p>
      </dgm:t>
    </dgm:pt>
    <dgm:pt modelId="{0BF9401F-E146-4038-BD63-9692C802A8E5}" type="sibTrans" cxnId="{EB275762-D395-4A80-AF5A-C147FDFB71E6}">
      <dgm:prSet/>
      <dgm:spPr/>
      <dgm:t>
        <a:bodyPr/>
        <a:lstStyle/>
        <a:p>
          <a:endParaRPr lang="en-US"/>
        </a:p>
      </dgm:t>
    </dgm:pt>
    <dgm:pt modelId="{8412C2E5-E065-4C56-BD45-77C5FC174241}">
      <dgm:prSet custT="1"/>
      <dgm:spPr/>
      <dgm:t>
        <a:bodyPr/>
        <a:lstStyle/>
        <a:p>
          <a:r>
            <a:rPr lang="pl-PL" sz="1400" dirty="0"/>
            <a:t>FUNKCJA OCHRONNA MA CHARAKTER PREWENCYJNY, PONIEWAŻ ZAPEWNIA OCHRONĘ WŁAŚCICIELA PRZED ROZPOCZĘCIEM REALIZACJI ZAMIERZENIA BUDOWLANEGO WBREW WOLI WŁAŚCICIELA </a:t>
          </a:r>
          <a:endParaRPr lang="en-US" sz="1400" dirty="0"/>
        </a:p>
      </dgm:t>
    </dgm:pt>
    <dgm:pt modelId="{6AFB9915-9A41-4B1E-808E-CC421767A2BE}" type="parTrans" cxnId="{17D528F8-BC87-4C9D-9364-B99B3BB77727}">
      <dgm:prSet/>
      <dgm:spPr/>
      <dgm:t>
        <a:bodyPr/>
        <a:lstStyle/>
        <a:p>
          <a:endParaRPr lang="en-US"/>
        </a:p>
      </dgm:t>
    </dgm:pt>
    <dgm:pt modelId="{72AA5A57-D19E-471A-A571-963ED7063FCD}" type="sibTrans" cxnId="{17D528F8-BC87-4C9D-9364-B99B3BB77727}">
      <dgm:prSet/>
      <dgm:spPr/>
      <dgm:t>
        <a:bodyPr/>
        <a:lstStyle/>
        <a:p>
          <a:endParaRPr lang="en-US"/>
        </a:p>
      </dgm:t>
    </dgm:pt>
    <dgm:pt modelId="{9D1F3D34-2F1C-4908-BCFB-A4E24353D9C5}" type="pres">
      <dgm:prSet presAssocID="{9509ACE2-907D-49BA-8034-1880F41D6FB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3A9DC3D2-DD82-477A-BEAD-E1ED5D57FD78}" type="pres">
      <dgm:prSet presAssocID="{8412C2E5-E065-4C56-BD45-77C5FC174241}" presName="Accent3" presStyleCnt="0"/>
      <dgm:spPr/>
    </dgm:pt>
    <dgm:pt modelId="{A0230F04-E4FC-40CD-B1F6-77D08BD015BE}" type="pres">
      <dgm:prSet presAssocID="{8412C2E5-E065-4C56-BD45-77C5FC174241}" presName="Accent" presStyleLbl="node1" presStyleIdx="0" presStyleCnt="6"/>
      <dgm:spPr/>
    </dgm:pt>
    <dgm:pt modelId="{6B6183FE-7F84-4F46-9DE5-9A23607E48C6}" type="pres">
      <dgm:prSet presAssocID="{8412C2E5-E065-4C56-BD45-77C5FC174241}" presName="ParentBackground3" presStyleCnt="0"/>
      <dgm:spPr/>
    </dgm:pt>
    <dgm:pt modelId="{DAB7198C-B8C6-492E-9805-ED74558B2ABC}" type="pres">
      <dgm:prSet presAssocID="{8412C2E5-E065-4C56-BD45-77C5FC174241}" presName="ParentBackground" presStyleLbl="node1" presStyleIdx="1" presStyleCnt="6"/>
      <dgm:spPr/>
    </dgm:pt>
    <dgm:pt modelId="{B8AEF6DC-C801-4C22-A650-67E06B9183AE}" type="pres">
      <dgm:prSet presAssocID="{8412C2E5-E065-4C56-BD45-77C5FC174241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BDA3986D-8FEC-4325-B809-D0EA7E5AA6C3}" type="pres">
      <dgm:prSet presAssocID="{41DD75A4-E758-4614-90F9-B4C1B8780FA5}" presName="Accent2" presStyleCnt="0"/>
      <dgm:spPr/>
    </dgm:pt>
    <dgm:pt modelId="{FC8853D5-17CE-4B64-80E9-45E5A87AE052}" type="pres">
      <dgm:prSet presAssocID="{41DD75A4-E758-4614-90F9-B4C1B8780FA5}" presName="Accent" presStyleLbl="node1" presStyleIdx="2" presStyleCnt="6"/>
      <dgm:spPr/>
    </dgm:pt>
    <dgm:pt modelId="{F4DEC3F5-4200-406E-80D8-859A9B8C9AA7}" type="pres">
      <dgm:prSet presAssocID="{41DD75A4-E758-4614-90F9-B4C1B8780FA5}" presName="ParentBackground2" presStyleCnt="0"/>
      <dgm:spPr/>
    </dgm:pt>
    <dgm:pt modelId="{B42B0653-8EB9-4DBA-B741-9DDE3E004FBC}" type="pres">
      <dgm:prSet presAssocID="{41DD75A4-E758-4614-90F9-B4C1B8780FA5}" presName="ParentBackground" presStyleLbl="node1" presStyleIdx="3" presStyleCnt="6"/>
      <dgm:spPr/>
    </dgm:pt>
    <dgm:pt modelId="{032AC17E-8A8E-4F0D-BA09-A9EA347EB178}" type="pres">
      <dgm:prSet presAssocID="{41DD75A4-E758-4614-90F9-B4C1B8780FA5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C4C0268B-BDA3-48A7-8F77-4F784797C3F2}" type="pres">
      <dgm:prSet presAssocID="{4C0A00F6-A30A-41A7-BFE7-ED5A278D9E05}" presName="Accent1" presStyleCnt="0"/>
      <dgm:spPr/>
    </dgm:pt>
    <dgm:pt modelId="{1B59FBD4-E351-4B6A-87C0-C181DBCD2B92}" type="pres">
      <dgm:prSet presAssocID="{4C0A00F6-A30A-41A7-BFE7-ED5A278D9E05}" presName="Accent" presStyleLbl="node1" presStyleIdx="4" presStyleCnt="6"/>
      <dgm:spPr/>
    </dgm:pt>
    <dgm:pt modelId="{DDD7B90C-35E7-4402-AC2A-CFEF80A2C948}" type="pres">
      <dgm:prSet presAssocID="{4C0A00F6-A30A-41A7-BFE7-ED5A278D9E05}" presName="ParentBackground1" presStyleCnt="0"/>
      <dgm:spPr/>
    </dgm:pt>
    <dgm:pt modelId="{2765B4D2-4EE9-4488-9023-9421FEEB4376}" type="pres">
      <dgm:prSet presAssocID="{4C0A00F6-A30A-41A7-BFE7-ED5A278D9E05}" presName="ParentBackground" presStyleLbl="node1" presStyleIdx="5" presStyleCnt="6"/>
      <dgm:spPr/>
    </dgm:pt>
    <dgm:pt modelId="{EA674674-ABD5-407B-98ED-FDDE8C361D57}" type="pres">
      <dgm:prSet presAssocID="{4C0A00F6-A30A-41A7-BFE7-ED5A278D9E05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05F3860F-7901-4507-B19A-803792760E71}" type="presOf" srcId="{9509ACE2-907D-49BA-8034-1880F41D6FBD}" destId="{9D1F3D34-2F1C-4908-BCFB-A4E24353D9C5}" srcOrd="0" destOrd="0" presId="urn:microsoft.com/office/officeart/2018/layout/CircleProcess"/>
    <dgm:cxn modelId="{EB275762-D395-4A80-AF5A-C147FDFB71E6}" srcId="{9509ACE2-907D-49BA-8034-1880F41D6FBD}" destId="{41DD75A4-E758-4614-90F9-B4C1B8780FA5}" srcOrd="1" destOrd="0" parTransId="{71065524-BD55-4D4E-B5A0-D6F52204FD7E}" sibTransId="{0BF9401F-E146-4038-BD63-9692C802A8E5}"/>
    <dgm:cxn modelId="{A2ECB98B-8841-4FFD-A796-A88F78E50121}" type="presOf" srcId="{8412C2E5-E065-4C56-BD45-77C5FC174241}" destId="{DAB7198C-B8C6-492E-9805-ED74558B2ABC}" srcOrd="0" destOrd="0" presId="urn:microsoft.com/office/officeart/2018/layout/CircleProcess"/>
    <dgm:cxn modelId="{049604A1-ED46-40DF-B386-A790667F9470}" type="presOf" srcId="{4C0A00F6-A30A-41A7-BFE7-ED5A278D9E05}" destId="{2765B4D2-4EE9-4488-9023-9421FEEB4376}" srcOrd="0" destOrd="0" presId="urn:microsoft.com/office/officeart/2018/layout/CircleProcess"/>
    <dgm:cxn modelId="{363B97B2-A685-4F28-BE8D-1C0841042CAC}" srcId="{9509ACE2-907D-49BA-8034-1880F41D6FBD}" destId="{4C0A00F6-A30A-41A7-BFE7-ED5A278D9E05}" srcOrd="0" destOrd="0" parTransId="{3C2E4F1F-8058-4886-B7D5-94C58F4007BD}" sibTransId="{B5848FCF-709F-4A61-907E-9BA6C8E652A0}"/>
    <dgm:cxn modelId="{5FE8EDC5-E83B-48AA-BC23-8CCA7AB8E8CA}" type="presOf" srcId="{41DD75A4-E758-4614-90F9-B4C1B8780FA5}" destId="{032AC17E-8A8E-4F0D-BA09-A9EA347EB178}" srcOrd="1" destOrd="0" presId="urn:microsoft.com/office/officeart/2018/layout/CircleProcess"/>
    <dgm:cxn modelId="{73C3DDCA-B77C-4632-918C-54601B412550}" type="presOf" srcId="{8412C2E5-E065-4C56-BD45-77C5FC174241}" destId="{B8AEF6DC-C801-4C22-A650-67E06B9183AE}" srcOrd="1" destOrd="0" presId="urn:microsoft.com/office/officeart/2018/layout/CircleProcess"/>
    <dgm:cxn modelId="{10C613D7-A9D6-4C6E-9444-666B06D62804}" type="presOf" srcId="{4C0A00F6-A30A-41A7-BFE7-ED5A278D9E05}" destId="{EA674674-ABD5-407B-98ED-FDDE8C361D57}" srcOrd="1" destOrd="0" presId="urn:microsoft.com/office/officeart/2018/layout/CircleProcess"/>
    <dgm:cxn modelId="{4365EDED-4661-4629-A5E7-0E716B2B799E}" type="presOf" srcId="{41DD75A4-E758-4614-90F9-B4C1B8780FA5}" destId="{B42B0653-8EB9-4DBA-B741-9DDE3E004FBC}" srcOrd="0" destOrd="0" presId="urn:microsoft.com/office/officeart/2018/layout/CircleProcess"/>
    <dgm:cxn modelId="{17D528F8-BC87-4C9D-9364-B99B3BB77727}" srcId="{9509ACE2-907D-49BA-8034-1880F41D6FBD}" destId="{8412C2E5-E065-4C56-BD45-77C5FC174241}" srcOrd="2" destOrd="0" parTransId="{6AFB9915-9A41-4B1E-808E-CC421767A2BE}" sibTransId="{72AA5A57-D19E-471A-A571-963ED7063FCD}"/>
    <dgm:cxn modelId="{2B9D6521-714C-4636-A554-A0D446A814AB}" type="presParOf" srcId="{9D1F3D34-2F1C-4908-BCFB-A4E24353D9C5}" destId="{3A9DC3D2-DD82-477A-BEAD-E1ED5D57FD78}" srcOrd="0" destOrd="0" presId="urn:microsoft.com/office/officeart/2018/layout/CircleProcess"/>
    <dgm:cxn modelId="{9B0A8A3F-2797-4404-B150-35A635896B0B}" type="presParOf" srcId="{3A9DC3D2-DD82-477A-BEAD-E1ED5D57FD78}" destId="{A0230F04-E4FC-40CD-B1F6-77D08BD015BE}" srcOrd="0" destOrd="0" presId="urn:microsoft.com/office/officeart/2018/layout/CircleProcess"/>
    <dgm:cxn modelId="{2595E210-6048-49AF-8EA5-15D61D30EC7D}" type="presParOf" srcId="{9D1F3D34-2F1C-4908-BCFB-A4E24353D9C5}" destId="{6B6183FE-7F84-4F46-9DE5-9A23607E48C6}" srcOrd="1" destOrd="0" presId="urn:microsoft.com/office/officeart/2018/layout/CircleProcess"/>
    <dgm:cxn modelId="{A2431A41-59F2-426E-AB65-302CA3CE18D1}" type="presParOf" srcId="{6B6183FE-7F84-4F46-9DE5-9A23607E48C6}" destId="{DAB7198C-B8C6-492E-9805-ED74558B2ABC}" srcOrd="0" destOrd="0" presId="urn:microsoft.com/office/officeart/2018/layout/CircleProcess"/>
    <dgm:cxn modelId="{B9F9011D-E9BB-415A-AD5B-7233DAB15224}" type="presParOf" srcId="{9D1F3D34-2F1C-4908-BCFB-A4E24353D9C5}" destId="{B8AEF6DC-C801-4C22-A650-67E06B9183AE}" srcOrd="2" destOrd="0" presId="urn:microsoft.com/office/officeart/2018/layout/CircleProcess"/>
    <dgm:cxn modelId="{42150D3D-D4CB-418F-9D5B-A53B5AA0D9A5}" type="presParOf" srcId="{9D1F3D34-2F1C-4908-BCFB-A4E24353D9C5}" destId="{BDA3986D-8FEC-4325-B809-D0EA7E5AA6C3}" srcOrd="3" destOrd="0" presId="urn:microsoft.com/office/officeart/2018/layout/CircleProcess"/>
    <dgm:cxn modelId="{91F4CAEA-910F-4E1C-9AEB-707C8F1ADBE9}" type="presParOf" srcId="{BDA3986D-8FEC-4325-B809-D0EA7E5AA6C3}" destId="{FC8853D5-17CE-4B64-80E9-45E5A87AE052}" srcOrd="0" destOrd="0" presId="urn:microsoft.com/office/officeart/2018/layout/CircleProcess"/>
    <dgm:cxn modelId="{9DA8360A-3A75-43B5-9607-EDEF5141AC37}" type="presParOf" srcId="{9D1F3D34-2F1C-4908-BCFB-A4E24353D9C5}" destId="{F4DEC3F5-4200-406E-80D8-859A9B8C9AA7}" srcOrd="4" destOrd="0" presId="urn:microsoft.com/office/officeart/2018/layout/CircleProcess"/>
    <dgm:cxn modelId="{79D69D9C-3709-44CE-BF97-A37C9215EC4E}" type="presParOf" srcId="{F4DEC3F5-4200-406E-80D8-859A9B8C9AA7}" destId="{B42B0653-8EB9-4DBA-B741-9DDE3E004FBC}" srcOrd="0" destOrd="0" presId="urn:microsoft.com/office/officeart/2018/layout/CircleProcess"/>
    <dgm:cxn modelId="{50E8E77D-26D2-4CF3-B7F8-2ACA3DC791DE}" type="presParOf" srcId="{9D1F3D34-2F1C-4908-BCFB-A4E24353D9C5}" destId="{032AC17E-8A8E-4F0D-BA09-A9EA347EB178}" srcOrd="5" destOrd="0" presId="urn:microsoft.com/office/officeart/2018/layout/CircleProcess"/>
    <dgm:cxn modelId="{DC309335-AD7E-405F-843E-053DB959DEFA}" type="presParOf" srcId="{9D1F3D34-2F1C-4908-BCFB-A4E24353D9C5}" destId="{C4C0268B-BDA3-48A7-8F77-4F784797C3F2}" srcOrd="6" destOrd="0" presId="urn:microsoft.com/office/officeart/2018/layout/CircleProcess"/>
    <dgm:cxn modelId="{F37BBB3C-008A-4EBA-A693-E5747FDD271B}" type="presParOf" srcId="{C4C0268B-BDA3-48A7-8F77-4F784797C3F2}" destId="{1B59FBD4-E351-4B6A-87C0-C181DBCD2B92}" srcOrd="0" destOrd="0" presId="urn:microsoft.com/office/officeart/2018/layout/CircleProcess"/>
    <dgm:cxn modelId="{2D325626-B855-4620-A1EC-4C9CC1413334}" type="presParOf" srcId="{9D1F3D34-2F1C-4908-BCFB-A4E24353D9C5}" destId="{DDD7B90C-35E7-4402-AC2A-CFEF80A2C948}" srcOrd="7" destOrd="0" presId="urn:microsoft.com/office/officeart/2018/layout/CircleProcess"/>
    <dgm:cxn modelId="{1DDDFAF1-AB73-4DF8-890F-FA8A04613BAE}" type="presParOf" srcId="{DDD7B90C-35E7-4402-AC2A-CFEF80A2C948}" destId="{2765B4D2-4EE9-4488-9023-9421FEEB4376}" srcOrd="0" destOrd="0" presId="urn:microsoft.com/office/officeart/2018/layout/CircleProcess"/>
    <dgm:cxn modelId="{A804EE5A-E9E3-420D-A383-D31D20A06EA3}" type="presParOf" srcId="{9D1F3D34-2F1C-4908-BCFB-A4E24353D9C5}" destId="{EA674674-ABD5-407B-98ED-FDDE8C361D57}" srcOrd="8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76068-6B7F-461B-9C04-7CAA0712A9F2}">
      <dsp:nvSpPr>
        <dsp:cNvPr id="0" name=""/>
        <dsp:cNvSpPr/>
      </dsp:nvSpPr>
      <dsp:spPr>
        <a:xfrm>
          <a:off x="6096000" y="2141922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265"/>
              </a:lnTo>
              <a:lnTo>
                <a:pt x="4312964" y="374265"/>
              </a:lnTo>
              <a:lnTo>
                <a:pt x="4312964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5A994-B3E0-4F07-BD0E-8FF2835868B5}">
      <dsp:nvSpPr>
        <dsp:cNvPr id="0" name=""/>
        <dsp:cNvSpPr/>
      </dsp:nvSpPr>
      <dsp:spPr>
        <a:xfrm>
          <a:off x="6050280" y="2141922"/>
          <a:ext cx="91440" cy="748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5BBB-F0F2-464C-852B-3EF5914A837B}">
      <dsp:nvSpPr>
        <dsp:cNvPr id="0" name=""/>
        <dsp:cNvSpPr/>
      </dsp:nvSpPr>
      <dsp:spPr>
        <a:xfrm>
          <a:off x="1783035" y="2141922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4312964" y="0"/>
              </a:moveTo>
              <a:lnTo>
                <a:pt x="4312964" y="374265"/>
              </a:lnTo>
              <a:lnTo>
                <a:pt x="0" y="374265"/>
              </a:lnTo>
              <a:lnTo>
                <a:pt x="0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99FB2-A5A8-41E4-9F1C-F797CD8CAA93}">
      <dsp:nvSpPr>
        <dsp:cNvPr id="0" name=""/>
        <dsp:cNvSpPr/>
      </dsp:nvSpPr>
      <dsp:spPr>
        <a:xfrm>
          <a:off x="4313783" y="359705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 dirty="0"/>
            <a:t>ZASADY OGÓLNE PRAWA BUDOWLANEGO</a:t>
          </a:r>
        </a:p>
      </dsp:txBody>
      <dsp:txXfrm>
        <a:off x="4313783" y="359705"/>
        <a:ext cx="3564433" cy="1782216"/>
      </dsp:txXfrm>
    </dsp:sp>
    <dsp:sp modelId="{5DC6FC66-5845-4572-AB16-155375F89A51}">
      <dsp:nvSpPr>
        <dsp:cNvPr id="0" name=""/>
        <dsp:cNvSpPr/>
      </dsp:nvSpPr>
      <dsp:spPr>
        <a:xfrm>
          <a:off x="818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wolności budowlanej</a:t>
          </a:r>
        </a:p>
      </dsp:txBody>
      <dsp:txXfrm>
        <a:off x="818" y="2890453"/>
        <a:ext cx="3564433" cy="1782216"/>
      </dsp:txXfrm>
    </dsp:sp>
    <dsp:sp modelId="{323D91EF-3FE1-4DB4-A2F6-C16525A47AA8}">
      <dsp:nvSpPr>
        <dsp:cNvPr id="0" name=""/>
        <dsp:cNvSpPr/>
      </dsp:nvSpPr>
      <dsp:spPr>
        <a:xfrm>
          <a:off x="4313783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realizacji wymagań prawnych i technicznych w procesie budowlanym</a:t>
          </a:r>
        </a:p>
      </dsp:txBody>
      <dsp:txXfrm>
        <a:off x="4313783" y="2890453"/>
        <a:ext cx="3564433" cy="1782216"/>
      </dsp:txXfrm>
    </dsp:sp>
    <dsp:sp modelId="{C8213A5E-D6ED-4673-82C5-52E2B957374F}">
      <dsp:nvSpPr>
        <dsp:cNvPr id="0" name=""/>
        <dsp:cNvSpPr/>
      </dsp:nvSpPr>
      <dsp:spPr>
        <a:xfrm>
          <a:off x="8626747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ochrony uzasadnionych interesów osób trzecich </a:t>
          </a:r>
        </a:p>
      </dsp:txBody>
      <dsp:txXfrm>
        <a:off x="8626747" y="2890453"/>
        <a:ext cx="3564433" cy="17822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30F04-E4FC-40CD-B1F6-77D08BD015BE}">
      <dsp:nvSpPr>
        <dsp:cNvPr id="0" name=""/>
        <dsp:cNvSpPr/>
      </dsp:nvSpPr>
      <dsp:spPr>
        <a:xfrm>
          <a:off x="7799604" y="1024194"/>
          <a:ext cx="2680048" cy="26805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7198C-B8C6-492E-9805-ED74558B2ABC}">
      <dsp:nvSpPr>
        <dsp:cNvPr id="0" name=""/>
        <dsp:cNvSpPr/>
      </dsp:nvSpPr>
      <dsp:spPr>
        <a:xfrm>
          <a:off x="7888590" y="1113561"/>
          <a:ext cx="2502076" cy="250181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FUNKCJA OCHRONNA MA CHARAKTER PREWENCYJNY, PONIEWAŻ ZAPEWNIA OCHRONĘ WŁAŚCICIELA PRZED ROZPOCZĘCIEM REALIZACJI ZAMIERZENIA BUDOWLANEGO WBREW WOLI WŁAŚCICIELA </a:t>
          </a:r>
          <a:endParaRPr lang="en-US" sz="1400" kern="1200" dirty="0"/>
        </a:p>
      </dsp:txBody>
      <dsp:txXfrm>
        <a:off x="8246279" y="1471030"/>
        <a:ext cx="1786699" cy="1786873"/>
      </dsp:txXfrm>
    </dsp:sp>
    <dsp:sp modelId="{FC8853D5-17CE-4B64-80E9-45E5A87AE052}">
      <dsp:nvSpPr>
        <dsp:cNvPr id="0" name=""/>
        <dsp:cNvSpPr/>
      </dsp:nvSpPr>
      <dsp:spPr>
        <a:xfrm rot="2700000">
          <a:off x="5032925" y="1027435"/>
          <a:ext cx="2673593" cy="2673593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B0653-8EB9-4DBA-B741-9DDE3E004FBC}">
      <dsp:nvSpPr>
        <dsp:cNvPr id="0" name=""/>
        <dsp:cNvSpPr/>
      </dsp:nvSpPr>
      <dsp:spPr>
        <a:xfrm>
          <a:off x="5118683" y="1113561"/>
          <a:ext cx="2502076" cy="250181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CHRONI ONO WŁAŚCICIELA NIERUCHOMOŚCI</a:t>
          </a:r>
          <a:endParaRPr lang="en-US" sz="1050" kern="1200" dirty="0"/>
        </a:p>
      </dsp:txBody>
      <dsp:txXfrm>
        <a:off x="5476372" y="1471030"/>
        <a:ext cx="1786699" cy="1786873"/>
      </dsp:txXfrm>
    </dsp:sp>
    <dsp:sp modelId="{1B59FBD4-E351-4B6A-87C0-C181DBCD2B92}">
      <dsp:nvSpPr>
        <dsp:cNvPr id="0" name=""/>
        <dsp:cNvSpPr/>
      </dsp:nvSpPr>
      <dsp:spPr>
        <a:xfrm rot="2700000">
          <a:off x="2263017" y="1027435"/>
          <a:ext cx="2673593" cy="2673593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5B4D2-4EE9-4488-9023-9421FEEB4376}">
      <dsp:nvSpPr>
        <dsp:cNvPr id="0" name=""/>
        <dsp:cNvSpPr/>
      </dsp:nvSpPr>
      <dsp:spPr>
        <a:xfrm>
          <a:off x="2348776" y="1113561"/>
          <a:ext cx="2502076" cy="250181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DO DYSPONOWANIA NIERUCHOMOŚCIĄ NA CELE BUDOWLANE PEŁNI FUNKCJĘ OCHRONNĄ</a:t>
          </a:r>
          <a:endParaRPr lang="en-US" sz="1600" kern="1200" dirty="0"/>
        </a:p>
      </dsp:txBody>
      <dsp:txXfrm>
        <a:off x="2706465" y="1471030"/>
        <a:ext cx="1786699" cy="1786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5C5B7D-59F7-062D-7AB2-E467EC812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AC4B76-963F-87C9-301F-084BAC2AD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A3557F-3E04-7A49-7421-730A873A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1FA8E4-CDCF-3431-B92D-BA54693F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330526-12CD-B01D-E2D1-48BA26CF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25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48F31B-C360-C9CB-2103-D30D13C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AAA1BE2-4A82-0C63-ED1A-AD1A2863A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336BB3-994A-E63F-EBE6-D9C3CD407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1E269C-06CD-1D00-A161-46AF5E16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E6BAA2-0338-959D-164D-936F4087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07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E24D4FC-459C-6651-C50E-8729DDA58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7A7CDEB-CBA9-47A3-5087-C49CE61D8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1C01C8-307C-9ACB-224A-601013B9C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4BEC3D-2BFC-BE39-2838-9CDDDEAAF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7ECF3C7-7005-C697-DD50-71CA383D9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0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3ED1C7-77C4-B8F9-6D21-D92A79CE1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870BB3-5DD5-CD66-CAFD-91B6E89A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D9415D-4515-8DF9-6ED2-21F31232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0647F5-B357-CAC3-35D0-7BEA477F5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198C6B-C003-DD24-0770-B210781EF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51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94DAFF-7513-29F5-3C4F-AA830DC1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F3BE29-9A05-05D8-3BE3-FC6D9992B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D821415-4422-ADC8-21B8-86591576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E29947-FABF-A257-05A2-DDBECE6E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E7AB2C-8AE1-7919-EE79-6FD987D7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4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03DB9-69B1-71CD-4A2F-EA0A7E7E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D4981A-39C7-9D9A-A235-9BD35FF74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97B55FF-90CA-4B00-E986-F6112AD46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C6FF281-FB98-2FE7-E7E7-8CA59049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4B1E17-823D-65EA-DAEF-D0B408D00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804211C-36CC-05A4-B20F-1B21C7DD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9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3641B7-5130-5F0A-283C-9F24436F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129E75-9841-D77B-F4D5-4AB31F01C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A4C4BED-0102-54A0-A3FA-69DCD49C7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ABB1AC5-0D31-8079-46C0-5061A1B9E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E6D929-9BD0-493C-4873-8C0828078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3408EB1-63B7-8E5F-ABCD-12E6E3F3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43FB7A4-62F3-E73A-40DE-B389C46D0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1AD5495-B882-1A44-772F-F9A5CD43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91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31F9BD-8765-8A3B-308F-6DC48E88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0E93734-6AB2-457C-139A-9E17DCC03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E831A05-58AB-4C77-A86C-8D43E6AF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4E89833-AA7E-88EE-C0ED-D0F2BB03E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33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5DEA5D9-5FBF-6347-C294-0A4CD3A4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E44BBF1-89FC-1433-A2DF-6CB30E8C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1EE20D4-E7CE-4717-4340-33FE75D6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93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CE452F-DA49-DB02-7403-707769337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B20B82-2A55-698D-9C2A-887B6041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A7BD356-1462-4002-3B91-9F2EB459E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6D4074-8B22-4456-BFCC-404BC3E7E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21CA27-AC92-78A7-EDCD-EFC465254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76CA9F-63EA-94B0-998A-FFE0D08D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5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36615-0212-56A3-4926-A058FEDE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573D21B-82C1-6B79-323B-B279C57D6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3C91EBB-6029-6C1A-A8C1-1E16E2B6D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CEC3C87-76AC-2E0D-FE99-C74519BAF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18B1A5-E5EE-B5D6-6FC7-B3792BB1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39DE41A-AA26-DFBD-5249-B8852A01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1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CAD5C1A-08EC-3F4A-06C6-627BD1FF5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7E77C1-B14D-810A-FCAE-C55FD8013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D8EC6D-BCEC-5C28-41CD-3E57E3BCD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7E0D-FB91-422F-A2AF-446573DFC7F1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2D6609-2342-DEB9-173B-F3DD6DC63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4A86EC-A6E7-CDBF-F717-F9E727226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2660-D9AD-4E6F-BEB4-5061F0BC7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47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94344FF-D8CA-DFF1-D3CA-94B644EEB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pl-PL" sz="6600"/>
              <a:t>ZASADY OGÓLNE PRAWA BUDOWLANEGO</a:t>
            </a:r>
            <a:endParaRPr lang="en-GB" sz="66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61F998-352E-32F4-C958-4C228F634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DR KARINA PILARZ</a:t>
            </a:r>
            <a:endParaRPr lang="en-GB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4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3CC0B-F40A-4AEF-AC98-EBDAC8CB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E7B166-352A-4AA2-8E84-AA9F6D3F6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Zasada wolności budowlanej podlega administracyjnoprawnej reglamentacji.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/>
              <a:t>Podstawowe formy reglamentacji:</a:t>
            </a:r>
          </a:p>
          <a:p>
            <a:pPr marL="0" indent="0">
              <a:buNone/>
            </a:pPr>
            <a:r>
              <a:rPr lang="pl-PL" dirty="0"/>
              <a:t>-pozwolenie na budowę;</a:t>
            </a:r>
          </a:p>
          <a:p>
            <a:pPr marL="0" indent="0">
              <a:buNone/>
            </a:pPr>
            <a:r>
              <a:rPr lang="pl-PL" dirty="0"/>
              <a:t>-zgłoszenie budowy;</a:t>
            </a:r>
          </a:p>
          <a:p>
            <a:pPr marL="0" indent="0">
              <a:buNone/>
            </a:pPr>
            <a:r>
              <a:rPr lang="pl-PL" dirty="0"/>
              <a:t>-pozwolenie na rozbiórkę;</a:t>
            </a:r>
          </a:p>
          <a:p>
            <a:pPr marL="0" indent="0">
              <a:buNone/>
            </a:pPr>
            <a:r>
              <a:rPr lang="pl-PL" dirty="0"/>
              <a:t>-zgłoszenie rozbiórki;</a:t>
            </a:r>
          </a:p>
          <a:p>
            <a:pPr marL="0" indent="0">
              <a:buNone/>
            </a:pPr>
            <a:r>
              <a:rPr lang="pl-PL" dirty="0"/>
              <a:t>-określenie praw i obowiązków uczestników procesu.</a:t>
            </a:r>
          </a:p>
        </p:txBody>
      </p:sp>
    </p:spTree>
    <p:extLst>
      <p:ext uri="{BB962C8B-B14F-4D97-AF65-F5344CB8AC3E}">
        <p14:creationId xmlns:p14="http://schemas.microsoft.com/office/powerpoint/2010/main" val="63579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270CAC-BE2B-4689-8638-5AFCB2BE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Zasada realizacji wymagań prawnych i technicznych w procesie budowlanym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B21664-14B3-4039-94DB-8AECE330F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Proces budowlany powinien być zgodny z regułami technicznymi określonymi w przepisach prawa oraz wiedzy technicznej -&gt; Art. 5 PB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Zasada ta nie stanowi samodzielnej podstawy prawnej, przepisy odnoszące się do tej zasady zawarte są nie tylko w ustawie Prawo budowlane, ale także w ustawie o planowaniu i zagospodarowaniu przestrzennym, ustawie o ochronie zabytków i opiece nad zabytkami, ustawie Prawo ochrony środowiska, ustawie o ochronie przyrody itp.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Wiedza techniczna to wiedza specjalistyczna z zakresu budownictwa, wynikająca z aktualnego stanu nauki, techniki, praktyki.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690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C4C40-6090-4EFB-95DC-9A228122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ochrony uzasadnionych interesów osób trzecich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8AB85C-DAC3-4DEE-BFE3-1CF98C9E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l-PL" dirty="0"/>
              <a:t>Aspekt cywilnoprawny – wyrażony m.in. w Kodeksie Cywilnym, dochodzenie roszczeń przed sądem powszechnym;</a:t>
            </a:r>
          </a:p>
          <a:p>
            <a:pPr algn="just">
              <a:buFontTx/>
              <a:buChar char="-"/>
            </a:pPr>
            <a:r>
              <a:rPr lang="pl-PL" dirty="0"/>
              <a:t>aspekt publicznoprawny – dotyczy m.in. regulacji prawa budowlanego.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Zasada ta ma na celu wyważenie interesów inwestora, właściciela oraz zarządcy obiektu budowlanego z interesami osób trzecich.</a:t>
            </a:r>
          </a:p>
          <a:p>
            <a:pPr marL="0" indent="0" algn="just">
              <a:buNone/>
            </a:pPr>
            <a:r>
              <a:rPr lang="pl-PL" dirty="0"/>
              <a:t>Nie stanowi samodzielnej podstawy prawnej dla ochrony interesów osób trzecich, ochrona powinna opierać się na przepisach szczególnych.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9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7F6D4-2564-48D2-923A-462F44D4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80D830-6DDB-468E-8A04-6765DA57D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5 ust. 1 pkt 9 PB stanowi o poszanowaniu występujących w obszarze oddziaływania obiektu, </a:t>
            </a:r>
            <a:r>
              <a:rPr lang="pl-PL" dirty="0">
                <a:solidFill>
                  <a:srgbClr val="7030A0"/>
                </a:solidFill>
              </a:rPr>
              <a:t>uzasadnionych interesów osób trzecich</a:t>
            </a:r>
            <a:r>
              <a:rPr lang="pl-PL" dirty="0"/>
              <a:t>, w tym zapewnieniu dostępu do drogi publicznej.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7030A0"/>
                </a:solidFill>
              </a:rPr>
              <a:t>Nie chodzi zatem o wszystkie utrudnienia, jakie może spowodować planowana inwestycja, a jedynie o takie, które dotyczą naruszeń interesów prawnych (nie faktycznych) innych osób; o naruszeniu interesów osób trzecich można zatem mówić, jeżeli zostaną naruszone konkretne normy.</a:t>
            </a:r>
          </a:p>
        </p:txBody>
      </p:sp>
    </p:spTree>
    <p:extLst>
      <p:ext uri="{BB962C8B-B14F-4D97-AF65-F5344CB8AC3E}">
        <p14:creationId xmlns:p14="http://schemas.microsoft.com/office/powerpoint/2010/main" val="368554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5F5A5E-1201-48C3-9EF4-E8AAC0C1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6823E3-C1AA-481E-8D05-52EC482B9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Ochrona osób niepełnosprawnych:</a:t>
            </a:r>
          </a:p>
          <a:p>
            <a:pPr marL="0" indent="0" algn="just">
              <a:buNone/>
            </a:pPr>
            <a:r>
              <a:rPr lang="pl-PL" dirty="0"/>
              <a:t>- art. 5 ust. 1 pkt 4 PB mówi o niezbędnych warunkach do korzystania z obiektów użyteczności publicznej i mieszkaniowego budownictwa wielorodzinnego przez osoby niepełnosprawne, w tym osoby starsze;</a:t>
            </a:r>
          </a:p>
          <a:p>
            <a:pPr marL="0" indent="0" algn="just">
              <a:buNone/>
            </a:pPr>
            <a:r>
              <a:rPr lang="pl-PL" dirty="0"/>
              <a:t>- ograniczenia dostępności dla osób niepełnosprawnych (osób ze szczególnymi potrzebami) nie mogą być spowodowane przez odstępstwo od warunków technicznych.</a:t>
            </a:r>
          </a:p>
        </p:txBody>
      </p:sp>
    </p:spTree>
    <p:extLst>
      <p:ext uri="{BB962C8B-B14F-4D97-AF65-F5344CB8AC3E}">
        <p14:creationId xmlns:p14="http://schemas.microsoft.com/office/powerpoint/2010/main" val="177363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F8880-499D-4F11-8610-573E8F7DF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3768BB0-4943-48CC-99F8-834A8AE536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2192000" cy="5032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28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FD616-97F3-4725-B716-1026BA5C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BCDF6-FF38-4729-9B9C-01381CDA9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Zasady te wyrażone zostały w rozdziale I ustawy PB, </a:t>
            </a:r>
            <a:r>
              <a:rPr lang="pl-PL" dirty="0">
                <a:highlight>
                  <a:srgbClr val="22D6D2"/>
                </a:highlight>
              </a:rPr>
              <a:t>dotyczą więc całej ustawy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nie można ich stosować samodzielnie, organ powinien wskazać na szczegółowe przepisy, które je konkretyzują.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40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C1B737-A536-42A3-B41B-D44E1BAD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wolności budowlanej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8A92B7-8286-44D5-B791-DD87F475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4. </a:t>
            </a:r>
            <a:r>
              <a:rPr lang="pl-PL" dirty="0"/>
              <a:t>Każdy ma prawo zabudowy nieruchomości gruntowej, jeżeli wykaże </a:t>
            </a:r>
            <a:r>
              <a:rPr lang="pl-PL" b="1" dirty="0"/>
              <a:t>prawo do dysponowania nieruchomością na cele budowlane</a:t>
            </a:r>
            <a:r>
              <a:rPr lang="pl-PL" dirty="0"/>
              <a:t>, pod warunkiem zgodności zamierzenia budowlanego z przepisami.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Zgodnie z tym przepisem, </a:t>
            </a:r>
            <a:r>
              <a:rPr lang="pl-PL" b="1" dirty="0">
                <a:highlight>
                  <a:srgbClr val="FF00FF"/>
                </a:highlight>
              </a:rPr>
              <a:t>inwestor</a:t>
            </a:r>
            <a:r>
              <a:rPr lang="pl-PL" dirty="0">
                <a:highlight>
                  <a:srgbClr val="FF00FF"/>
                </a:highlight>
              </a:rPr>
              <a:t> musi posiadać prawo do dysponowania nieruchomością na cele budowlane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prawo do dysponowania nieruchomością na cele budowlane </a:t>
            </a:r>
            <a:r>
              <a:rPr lang="pl-PL" dirty="0"/>
              <a:t>– należy przez to rozumieć tytuł prawny wynikający z prawa własności, użytkowania wieczystego, zarządu, ograniczonego prawa rzeczowego albo stosunku zobowiązaniowego, przewidującego uprawnienia do wykonywania robót budowlanych (art. 3 pkt 11 PB)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 cywilnoprawnego charakteru tego prawa wynika </a:t>
            </a:r>
            <a:r>
              <a:rPr lang="pl-PL" b="1" dirty="0"/>
              <a:t>właściwość sądów powszechnych </a:t>
            </a:r>
            <a:r>
              <a:rPr lang="pl-PL" dirty="0"/>
              <a:t>w przedmiocie badania istnienia tego tytułu prawnego.</a:t>
            </a:r>
          </a:p>
        </p:txBody>
      </p:sp>
    </p:spTree>
    <p:extLst>
      <p:ext uri="{BB962C8B-B14F-4D97-AF65-F5344CB8AC3E}">
        <p14:creationId xmlns:p14="http://schemas.microsoft.com/office/powerpoint/2010/main" val="249079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515B7-2D13-FC9E-F9BE-CB83E037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F0E07A-CD43-607A-968F-FD5E099A1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Na gruncie PB można wyróżnić nieograniczone oraz ograniczone prawo do dysponowania nieruchomością na cele budowlane;</a:t>
            </a:r>
          </a:p>
          <a:p>
            <a:pPr algn="just"/>
            <a:r>
              <a:rPr lang="pl-PL" dirty="0"/>
              <a:t>nieograniczone prawo do dysponowania nieruchomością na cele budowlane – inwestor może zrealizować dowolne zamierzenie budowlane, w granicach prawa; taki tytuł prawny może wynikać z prawa własności nieruchomości gruntowej, które jest najszerszym prawem rzeczowym;</a:t>
            </a:r>
          </a:p>
          <a:p>
            <a:pPr algn="just"/>
            <a:r>
              <a:rPr lang="pl-PL" dirty="0"/>
              <a:t>inwestor dysponujący ograniczonym prawem do dysponowania nieruchomością na cele budowlane może realizować określony rodzaj zamierzenia budowlanego; takie ograniczenie może wynikać z tytułu prawnego (użytkowanie wieczyste, zarząd, ograniczone prawo rzeczowe lub stosunek zobowiązaniowy) stanowiącego podstawę prawa do dysponowania nieruchomością na cele budowlane.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927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387EFB1-8D0A-A824-EA61-0141F171DC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41811"/>
              </p:ext>
            </p:extLst>
          </p:nvPr>
        </p:nvGraphicFramePr>
        <p:xfrm>
          <a:off x="0" y="2038096"/>
          <a:ext cx="12188952" cy="472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36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CDFCFA-679F-4E05-B772-62A628E4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D2B58-E815-4487-AF2F-33EEECC4A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Na inwestorze spoczywa obowiązek złożenia oświadczenia o dysponowaniu tym tytułem prawnym.</a:t>
            </a:r>
          </a:p>
          <a:p>
            <a:pPr marL="0" indent="0" algn="just">
              <a:buNone/>
            </a:pPr>
            <a:r>
              <a:rPr lang="pl-PL" dirty="0">
                <a:highlight>
                  <a:srgbClr val="22D6D2"/>
                </a:highlight>
              </a:rPr>
              <a:t>Obowiązek ten został nałożony na inwestora w dwóch momentach procesu budowlanego i jest on warunkiem przejścia z etapu projektowania do etapu wykonywania obiektu budowlanego.</a:t>
            </a:r>
          </a:p>
          <a:p>
            <a:pPr marL="0" indent="0" algn="just">
              <a:buNone/>
            </a:pPr>
            <a:r>
              <a:rPr lang="pl-PL" dirty="0"/>
              <a:t>Inwestor powinien złożyć takie oświadczenie:</a:t>
            </a:r>
          </a:p>
          <a:p>
            <a:pPr algn="just">
              <a:buFontTx/>
              <a:buChar char="-"/>
            </a:pPr>
            <a:r>
              <a:rPr lang="pl-PL" dirty="0"/>
              <a:t>wraz z wnioskiem o wydanie decyzji o pozwoleniu na budowę lub zgłoszeniem budowy,</a:t>
            </a:r>
          </a:p>
          <a:p>
            <a:pPr algn="just">
              <a:buFontTx/>
              <a:buChar char="-"/>
            </a:pPr>
            <a:r>
              <a:rPr lang="pl-PL" dirty="0"/>
              <a:t>wraz z wniesieniem wniosku o wydanie decyzji o przeniesieniu pozwolenia na budowę na następcę prawnego.</a:t>
            </a:r>
          </a:p>
        </p:txBody>
      </p:sp>
    </p:spTree>
    <p:extLst>
      <p:ext uri="{BB962C8B-B14F-4D97-AF65-F5344CB8AC3E}">
        <p14:creationId xmlns:p14="http://schemas.microsoft.com/office/powerpoint/2010/main" val="101708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B00C0-B210-40E9-B486-10D9FBFE8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F39813-DD18-4C91-A0E6-27F6F5899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3300" dirty="0"/>
              <a:t>Zasada wolności budowlanej związana jest z konstytucyjną zasadą poszanowania prawa własności.</a:t>
            </a:r>
          </a:p>
          <a:p>
            <a:pPr marL="0" indent="0">
              <a:buNone/>
            </a:pPr>
            <a:endParaRPr lang="pl-PL" sz="3300" dirty="0"/>
          </a:p>
          <a:p>
            <a:pPr marL="0" indent="0">
              <a:buNone/>
            </a:pPr>
            <a:r>
              <a:rPr lang="pl-PL" sz="3300" dirty="0"/>
              <a:t>Art. 21.</a:t>
            </a:r>
          </a:p>
          <a:p>
            <a:pPr marL="0" indent="0">
              <a:buNone/>
            </a:pPr>
            <a:r>
              <a:rPr lang="pl-PL" sz="3300" dirty="0"/>
              <a:t>1. </a:t>
            </a:r>
            <a:r>
              <a:rPr lang="pl-PL" sz="3300" b="1" dirty="0"/>
              <a:t>Rzeczpospolita Polska chroni własność i prawo dziedziczenia.</a:t>
            </a:r>
            <a:br>
              <a:rPr lang="pl-PL" sz="3300" dirty="0"/>
            </a:br>
            <a:r>
              <a:rPr lang="pl-PL" sz="3300" dirty="0"/>
              <a:t>2. Wywłaszczenie jest dopuszczalne jedynie wówczas, gdy jest dokonywane na cele publiczne i za słusznym odszkodowaniem.</a:t>
            </a:r>
          </a:p>
          <a:p>
            <a:pPr marL="0" indent="0">
              <a:buNone/>
            </a:pPr>
            <a:r>
              <a:rPr lang="pl-PL" sz="3300" dirty="0"/>
              <a:t>Art. 31.</a:t>
            </a:r>
          </a:p>
          <a:p>
            <a:pPr marL="0" indent="0">
              <a:buNone/>
            </a:pPr>
            <a:r>
              <a:rPr lang="pl-PL" sz="3300" dirty="0"/>
              <a:t>1. Wolność człowieka podlega ochronie prawnej.</a:t>
            </a:r>
            <a:br>
              <a:rPr lang="pl-PL" sz="3300" dirty="0"/>
            </a:br>
            <a:r>
              <a:rPr lang="pl-PL" sz="3300" dirty="0"/>
              <a:t>2. Każdy jest obowiązany szanować wolności i prawa innych. Nikogo nie wolno zmuszać do czynienia tego, czego prawo mu nie nakazuje.</a:t>
            </a:r>
            <a:br>
              <a:rPr lang="pl-PL" sz="3300" dirty="0"/>
            </a:br>
            <a:r>
              <a:rPr lang="pl-PL" sz="3300" dirty="0">
                <a:solidFill>
                  <a:srgbClr val="00FF00"/>
                </a:solidFill>
              </a:rPr>
              <a:t>3. 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 </a:t>
            </a:r>
            <a:r>
              <a:rPr lang="pl-PL" sz="3300" dirty="0"/>
              <a:t>-&gt; zasada proporcjonalności</a:t>
            </a:r>
          </a:p>
          <a:p>
            <a:pPr marL="0" indent="0">
              <a:buNone/>
            </a:pPr>
            <a:r>
              <a:rPr lang="pl-PL" sz="3300" dirty="0"/>
              <a:t>Art. 64.</a:t>
            </a:r>
          </a:p>
          <a:p>
            <a:pPr marL="514350" indent="-514350">
              <a:buAutoNum type="arabicPeriod"/>
            </a:pPr>
            <a:r>
              <a:rPr lang="pl-PL" sz="3300" dirty="0"/>
              <a:t>Każdy ma prawo do własności, innych praw majątkowych oraz prawo dziedziczenia.</a:t>
            </a:r>
            <a:br>
              <a:rPr lang="pl-PL" sz="3300" dirty="0"/>
            </a:br>
            <a:r>
              <a:rPr lang="pl-PL" sz="3300" dirty="0"/>
              <a:t>2. Własność, inne prawa majątkowe oraz prawo dziedziczenia podlegają równej dla wszystkich ochronie prawnej.</a:t>
            </a:r>
            <a:br>
              <a:rPr lang="pl-PL" sz="3300" dirty="0"/>
            </a:br>
            <a:r>
              <a:rPr lang="pl-PL" sz="3300" dirty="0"/>
              <a:t>3. </a:t>
            </a:r>
            <a:r>
              <a:rPr lang="pl-PL" sz="3300" b="1" dirty="0"/>
              <a:t>Własność może być ograniczona tylko w drodze ustawy i tylko w zakresie, w jakim nie narusza ona istoty prawa własności.</a:t>
            </a:r>
          </a:p>
          <a:p>
            <a:pPr marL="514350" indent="-514350">
              <a:buAutoNum type="arabicPeriod"/>
            </a:pPr>
            <a:endParaRPr lang="pl-PL" b="1" dirty="0"/>
          </a:p>
          <a:p>
            <a:pPr marL="0" indent="0">
              <a:buNone/>
            </a:pPr>
            <a:r>
              <a:rPr lang="pl-PL" sz="3600" b="1" dirty="0">
                <a:solidFill>
                  <a:srgbClr val="C00000"/>
                </a:solidFill>
              </a:rPr>
              <a:t>Wykładnia przepisów ustawy PB  nie może prowadzić do naruszenia istoty prawa własności!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887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0255C-B8CF-44C8-A70F-CE7DCE24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535824-67EF-4917-9A95-8A619BA7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Prawo do zabudowy nieruchomości gruntowej nie jest prawem nieograniczonym.</a:t>
            </a:r>
          </a:p>
          <a:p>
            <a:pPr marL="0" indent="0" algn="just">
              <a:buNone/>
            </a:pPr>
            <a:r>
              <a:rPr lang="pl-PL" dirty="0"/>
              <a:t>Przykładowe ograniczenia: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konieczność uwzględniania innych praw i dóbr chronionych, wymienionych w art. 31 ust. 3 Konstytucji RP;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określenie przeznaczenia i zasad zagospodarowania danego terenu w miejscowym planie zagospodarowania przestrzennego;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zakaz budowy w parkach narodowych i rezerwatach przyrody (ustawa o ochronie przyrody) itp.</a:t>
            </a:r>
          </a:p>
        </p:txBody>
      </p:sp>
    </p:spTree>
    <p:extLst>
      <p:ext uri="{BB962C8B-B14F-4D97-AF65-F5344CB8AC3E}">
        <p14:creationId xmlns:p14="http://schemas.microsoft.com/office/powerpoint/2010/main" val="38761533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1011</Words>
  <Application>Microsoft Office PowerPoint</Application>
  <PresentationFormat>Panoramiczny</PresentationFormat>
  <Paragraphs>72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ZASADY OGÓLNE PRAWA BUDOWLANEGO</vt:lpstr>
      <vt:lpstr>Prezentacja programu PowerPoint</vt:lpstr>
      <vt:lpstr>Prezentacja programu PowerPoint</vt:lpstr>
      <vt:lpstr>Zasada wolności budowlanej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Zasada realizacji wymagań prawnych i technicznych w procesie budowlanym </vt:lpstr>
      <vt:lpstr>Zasada ochrony uzasadnionych interesów osób trzecich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OGÓLNE PRAWA BUDOWLANEGO</dc:title>
  <dc:creator>Karina Pilarz</dc:creator>
  <cp:lastModifiedBy>Karina Pilarz</cp:lastModifiedBy>
  <cp:revision>2</cp:revision>
  <dcterms:created xsi:type="dcterms:W3CDTF">2023-09-19T16:55:11Z</dcterms:created>
  <dcterms:modified xsi:type="dcterms:W3CDTF">2023-10-20T11:36:21Z</dcterms:modified>
</cp:coreProperties>
</file>