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4" r:id="rId4"/>
    <p:sldId id="263" r:id="rId5"/>
    <p:sldId id="262" r:id="rId6"/>
    <p:sldId id="267" r:id="rId7"/>
    <p:sldId id="266" r:id="rId8"/>
    <p:sldId id="268" r:id="rId9"/>
    <p:sldId id="265" r:id="rId10"/>
    <p:sldId id="269" r:id="rId11"/>
    <p:sldId id="261" r:id="rId12"/>
    <p:sldId id="260" r:id="rId13"/>
    <p:sldId id="270" r:id="rId14"/>
    <p:sldId id="272" r:id="rId15"/>
    <p:sldId id="271" r:id="rId16"/>
    <p:sldId id="259" r:id="rId17"/>
    <p:sldId id="275" r:id="rId18"/>
    <p:sldId id="274" r:id="rId19"/>
    <p:sldId id="276" r:id="rId20"/>
    <p:sldId id="277" r:id="rId21"/>
    <p:sldId id="273" r:id="rId22"/>
    <p:sldId id="257" r:id="rId23"/>
    <p:sldId id="278" r:id="rId24"/>
    <p:sldId id="287" r:id="rId25"/>
    <p:sldId id="286" r:id="rId26"/>
    <p:sldId id="285" r:id="rId27"/>
    <p:sldId id="284" r:id="rId28"/>
    <p:sldId id="283" r:id="rId29"/>
    <p:sldId id="282" r:id="rId30"/>
    <p:sldId id="290" r:id="rId31"/>
    <p:sldId id="289" r:id="rId32"/>
    <p:sldId id="288" r:id="rId33"/>
    <p:sldId id="281" r:id="rId34"/>
    <p:sldId id="293" r:id="rId35"/>
    <p:sldId id="292" r:id="rId36"/>
    <p:sldId id="291" r:id="rId37"/>
    <p:sldId id="280" r:id="rId38"/>
    <p:sldId id="297" r:id="rId39"/>
    <p:sldId id="296" r:id="rId40"/>
    <p:sldId id="295" r:id="rId41"/>
    <p:sldId id="294" r:id="rId42"/>
    <p:sldId id="279" r:id="rId43"/>
    <p:sldId id="299" r:id="rId44"/>
    <p:sldId id="301" r:id="rId45"/>
    <p:sldId id="300" r:id="rId46"/>
    <p:sldId id="302" r:id="rId47"/>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274"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1BBA050-7A01-4447-AF61-0808F23CE529}"/>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DCF23CAE-ECD7-41F1-926D-6D07CFA121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7379F32F-D754-4A63-BAEB-0399F000CB68}"/>
              </a:ext>
            </a:extLst>
          </p:cNvPr>
          <p:cNvSpPr>
            <a:spLocks noGrp="1"/>
          </p:cNvSpPr>
          <p:nvPr>
            <p:ph type="dt" sz="half" idx="10"/>
          </p:nvPr>
        </p:nvSpPr>
        <p:spPr/>
        <p:txBody>
          <a:bodyPr/>
          <a:lstStyle/>
          <a:p>
            <a:fld id="{6356225B-35B7-4875-BF08-56B2F9FB90BE}" type="datetimeFigureOut">
              <a:rPr lang="pl-PL" smtClean="0"/>
              <a:t>11.03.2023</a:t>
            </a:fld>
            <a:endParaRPr lang="pl-PL"/>
          </a:p>
        </p:txBody>
      </p:sp>
      <p:sp>
        <p:nvSpPr>
          <p:cNvPr id="5" name="Symbol zastępczy stopki 4">
            <a:extLst>
              <a:ext uri="{FF2B5EF4-FFF2-40B4-BE49-F238E27FC236}">
                <a16:creationId xmlns:a16="http://schemas.microsoft.com/office/drawing/2014/main" id="{616EB80E-E1B5-4E3B-BA71-5C7DB4B2247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C5AFBF63-60EB-41E5-BBEF-9A54F4567A4A}"/>
              </a:ext>
            </a:extLst>
          </p:cNvPr>
          <p:cNvSpPr>
            <a:spLocks noGrp="1"/>
          </p:cNvSpPr>
          <p:nvPr>
            <p:ph type="sldNum" sz="quarter" idx="12"/>
          </p:nvPr>
        </p:nvSpPr>
        <p:spPr/>
        <p:txBody>
          <a:bodyPr/>
          <a:lstStyle/>
          <a:p>
            <a:fld id="{79C263D2-5319-4419-A413-FE889E854DA5}" type="slidenum">
              <a:rPr lang="pl-PL" smtClean="0"/>
              <a:t>‹#›</a:t>
            </a:fld>
            <a:endParaRPr lang="pl-PL"/>
          </a:p>
        </p:txBody>
      </p:sp>
    </p:spTree>
    <p:extLst>
      <p:ext uri="{BB962C8B-B14F-4D97-AF65-F5344CB8AC3E}">
        <p14:creationId xmlns:p14="http://schemas.microsoft.com/office/powerpoint/2010/main" val="4278852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FC8DB8F-95A8-4C10-904C-AFCF5724793D}"/>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7FAAB2E4-EDCB-4BFF-A1E5-CA15BC12B6A1}"/>
              </a:ext>
            </a:extLst>
          </p:cNvPr>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B794217F-CC3C-47F3-A70C-6039EB9879C9}"/>
              </a:ext>
            </a:extLst>
          </p:cNvPr>
          <p:cNvSpPr>
            <a:spLocks noGrp="1"/>
          </p:cNvSpPr>
          <p:nvPr>
            <p:ph type="dt" sz="half" idx="10"/>
          </p:nvPr>
        </p:nvSpPr>
        <p:spPr/>
        <p:txBody>
          <a:bodyPr/>
          <a:lstStyle/>
          <a:p>
            <a:fld id="{6356225B-35B7-4875-BF08-56B2F9FB90BE}" type="datetimeFigureOut">
              <a:rPr lang="pl-PL" smtClean="0"/>
              <a:t>11.03.2023</a:t>
            </a:fld>
            <a:endParaRPr lang="pl-PL"/>
          </a:p>
        </p:txBody>
      </p:sp>
      <p:sp>
        <p:nvSpPr>
          <p:cNvPr id="5" name="Symbol zastępczy stopki 4">
            <a:extLst>
              <a:ext uri="{FF2B5EF4-FFF2-40B4-BE49-F238E27FC236}">
                <a16:creationId xmlns:a16="http://schemas.microsoft.com/office/drawing/2014/main" id="{ABFA6166-C137-4745-BDD4-D554C29422E2}"/>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6DA8C027-02F6-4FAD-94AA-8D2FC5EEA941}"/>
              </a:ext>
            </a:extLst>
          </p:cNvPr>
          <p:cNvSpPr>
            <a:spLocks noGrp="1"/>
          </p:cNvSpPr>
          <p:nvPr>
            <p:ph type="sldNum" sz="quarter" idx="12"/>
          </p:nvPr>
        </p:nvSpPr>
        <p:spPr/>
        <p:txBody>
          <a:bodyPr/>
          <a:lstStyle/>
          <a:p>
            <a:fld id="{79C263D2-5319-4419-A413-FE889E854DA5}" type="slidenum">
              <a:rPr lang="pl-PL" smtClean="0"/>
              <a:t>‹#›</a:t>
            </a:fld>
            <a:endParaRPr lang="pl-PL"/>
          </a:p>
        </p:txBody>
      </p:sp>
    </p:spTree>
    <p:extLst>
      <p:ext uri="{BB962C8B-B14F-4D97-AF65-F5344CB8AC3E}">
        <p14:creationId xmlns:p14="http://schemas.microsoft.com/office/powerpoint/2010/main" val="2287109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18B031FF-8F46-4A71-920C-CF8E3054EADE}"/>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9E081056-8C98-4DD7-97AE-203144E3E5A3}"/>
              </a:ext>
            </a:extLst>
          </p:cNvPr>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A555DDB9-6DEA-4DC9-93C9-0AF2C692570D}"/>
              </a:ext>
            </a:extLst>
          </p:cNvPr>
          <p:cNvSpPr>
            <a:spLocks noGrp="1"/>
          </p:cNvSpPr>
          <p:nvPr>
            <p:ph type="dt" sz="half" idx="10"/>
          </p:nvPr>
        </p:nvSpPr>
        <p:spPr/>
        <p:txBody>
          <a:bodyPr/>
          <a:lstStyle/>
          <a:p>
            <a:fld id="{6356225B-35B7-4875-BF08-56B2F9FB90BE}" type="datetimeFigureOut">
              <a:rPr lang="pl-PL" smtClean="0"/>
              <a:t>11.03.2023</a:t>
            </a:fld>
            <a:endParaRPr lang="pl-PL"/>
          </a:p>
        </p:txBody>
      </p:sp>
      <p:sp>
        <p:nvSpPr>
          <p:cNvPr id="5" name="Symbol zastępczy stopki 4">
            <a:extLst>
              <a:ext uri="{FF2B5EF4-FFF2-40B4-BE49-F238E27FC236}">
                <a16:creationId xmlns:a16="http://schemas.microsoft.com/office/drawing/2014/main" id="{B2914A36-5EBC-4720-ACB1-5DD4A9B6BE6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9DE58825-D30A-4069-B916-043E1EE5E556}"/>
              </a:ext>
            </a:extLst>
          </p:cNvPr>
          <p:cNvSpPr>
            <a:spLocks noGrp="1"/>
          </p:cNvSpPr>
          <p:nvPr>
            <p:ph type="sldNum" sz="quarter" idx="12"/>
          </p:nvPr>
        </p:nvSpPr>
        <p:spPr/>
        <p:txBody>
          <a:bodyPr/>
          <a:lstStyle/>
          <a:p>
            <a:fld id="{79C263D2-5319-4419-A413-FE889E854DA5}" type="slidenum">
              <a:rPr lang="pl-PL" smtClean="0"/>
              <a:t>‹#›</a:t>
            </a:fld>
            <a:endParaRPr lang="pl-PL"/>
          </a:p>
        </p:txBody>
      </p:sp>
    </p:spTree>
    <p:extLst>
      <p:ext uri="{BB962C8B-B14F-4D97-AF65-F5344CB8AC3E}">
        <p14:creationId xmlns:p14="http://schemas.microsoft.com/office/powerpoint/2010/main" val="1716591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C7A8DCE-A3DA-426F-8468-43CD46DDE903}"/>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8D88B51C-7B43-47D6-B798-A851BF20C6C8}"/>
              </a:ext>
            </a:extLst>
          </p:cNvPr>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98A7FEC5-0E00-44E9-A33D-1D054B399DCD}"/>
              </a:ext>
            </a:extLst>
          </p:cNvPr>
          <p:cNvSpPr>
            <a:spLocks noGrp="1"/>
          </p:cNvSpPr>
          <p:nvPr>
            <p:ph type="dt" sz="half" idx="10"/>
          </p:nvPr>
        </p:nvSpPr>
        <p:spPr/>
        <p:txBody>
          <a:bodyPr/>
          <a:lstStyle/>
          <a:p>
            <a:fld id="{6356225B-35B7-4875-BF08-56B2F9FB90BE}" type="datetimeFigureOut">
              <a:rPr lang="pl-PL" smtClean="0"/>
              <a:t>11.03.2023</a:t>
            </a:fld>
            <a:endParaRPr lang="pl-PL"/>
          </a:p>
        </p:txBody>
      </p:sp>
      <p:sp>
        <p:nvSpPr>
          <p:cNvPr id="5" name="Symbol zastępczy stopki 4">
            <a:extLst>
              <a:ext uri="{FF2B5EF4-FFF2-40B4-BE49-F238E27FC236}">
                <a16:creationId xmlns:a16="http://schemas.microsoft.com/office/drawing/2014/main" id="{D0CC3056-4ABE-453A-A4FD-041D4E1CD2C8}"/>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F9150B0D-7E9A-4E5A-A24A-E73458C3CF52}"/>
              </a:ext>
            </a:extLst>
          </p:cNvPr>
          <p:cNvSpPr>
            <a:spLocks noGrp="1"/>
          </p:cNvSpPr>
          <p:nvPr>
            <p:ph type="sldNum" sz="quarter" idx="12"/>
          </p:nvPr>
        </p:nvSpPr>
        <p:spPr/>
        <p:txBody>
          <a:bodyPr/>
          <a:lstStyle/>
          <a:p>
            <a:fld id="{79C263D2-5319-4419-A413-FE889E854DA5}" type="slidenum">
              <a:rPr lang="pl-PL" smtClean="0"/>
              <a:t>‹#›</a:t>
            </a:fld>
            <a:endParaRPr lang="pl-PL"/>
          </a:p>
        </p:txBody>
      </p:sp>
    </p:spTree>
    <p:extLst>
      <p:ext uri="{BB962C8B-B14F-4D97-AF65-F5344CB8AC3E}">
        <p14:creationId xmlns:p14="http://schemas.microsoft.com/office/powerpoint/2010/main" val="2004936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D8D963F-4799-4F5D-BF9E-FA67637DF41A}"/>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0CA532DF-7393-47B9-AC92-0184A9E7F20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a:extLst>
              <a:ext uri="{FF2B5EF4-FFF2-40B4-BE49-F238E27FC236}">
                <a16:creationId xmlns:a16="http://schemas.microsoft.com/office/drawing/2014/main" id="{B03CC725-0DE4-463A-9C94-A6E318B587C0}"/>
              </a:ext>
            </a:extLst>
          </p:cNvPr>
          <p:cNvSpPr>
            <a:spLocks noGrp="1"/>
          </p:cNvSpPr>
          <p:nvPr>
            <p:ph type="dt" sz="half" idx="10"/>
          </p:nvPr>
        </p:nvSpPr>
        <p:spPr/>
        <p:txBody>
          <a:bodyPr/>
          <a:lstStyle/>
          <a:p>
            <a:fld id="{6356225B-35B7-4875-BF08-56B2F9FB90BE}" type="datetimeFigureOut">
              <a:rPr lang="pl-PL" smtClean="0"/>
              <a:t>11.03.2023</a:t>
            </a:fld>
            <a:endParaRPr lang="pl-PL"/>
          </a:p>
        </p:txBody>
      </p:sp>
      <p:sp>
        <p:nvSpPr>
          <p:cNvPr id="5" name="Symbol zastępczy stopki 4">
            <a:extLst>
              <a:ext uri="{FF2B5EF4-FFF2-40B4-BE49-F238E27FC236}">
                <a16:creationId xmlns:a16="http://schemas.microsoft.com/office/drawing/2014/main" id="{E532C76D-5E34-4E55-AF27-55E9DE810A45}"/>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1A6C3A9F-57ED-4BDA-BF25-DFDF98BBADD7}"/>
              </a:ext>
            </a:extLst>
          </p:cNvPr>
          <p:cNvSpPr>
            <a:spLocks noGrp="1"/>
          </p:cNvSpPr>
          <p:nvPr>
            <p:ph type="sldNum" sz="quarter" idx="12"/>
          </p:nvPr>
        </p:nvSpPr>
        <p:spPr/>
        <p:txBody>
          <a:bodyPr/>
          <a:lstStyle/>
          <a:p>
            <a:fld id="{79C263D2-5319-4419-A413-FE889E854DA5}" type="slidenum">
              <a:rPr lang="pl-PL" smtClean="0"/>
              <a:t>‹#›</a:t>
            </a:fld>
            <a:endParaRPr lang="pl-PL"/>
          </a:p>
        </p:txBody>
      </p:sp>
    </p:spTree>
    <p:extLst>
      <p:ext uri="{BB962C8B-B14F-4D97-AF65-F5344CB8AC3E}">
        <p14:creationId xmlns:p14="http://schemas.microsoft.com/office/powerpoint/2010/main" val="351232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9372C2B-0A8F-42CA-B4CD-06EE0A4DD4E4}"/>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0782F18D-EF8B-4C3E-8A42-1FDA5BC543E7}"/>
              </a:ext>
            </a:extLst>
          </p:cNvPr>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68092DF7-121F-4DD8-9B63-4BDAFEC07C4B}"/>
              </a:ext>
            </a:extLst>
          </p:cNvPr>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D6C22029-2BCD-4AD2-80B3-274DE1C8FED6}"/>
              </a:ext>
            </a:extLst>
          </p:cNvPr>
          <p:cNvSpPr>
            <a:spLocks noGrp="1"/>
          </p:cNvSpPr>
          <p:nvPr>
            <p:ph type="dt" sz="half" idx="10"/>
          </p:nvPr>
        </p:nvSpPr>
        <p:spPr/>
        <p:txBody>
          <a:bodyPr/>
          <a:lstStyle/>
          <a:p>
            <a:fld id="{6356225B-35B7-4875-BF08-56B2F9FB90BE}" type="datetimeFigureOut">
              <a:rPr lang="pl-PL" smtClean="0"/>
              <a:t>11.03.2023</a:t>
            </a:fld>
            <a:endParaRPr lang="pl-PL"/>
          </a:p>
        </p:txBody>
      </p:sp>
      <p:sp>
        <p:nvSpPr>
          <p:cNvPr id="6" name="Symbol zastępczy stopki 5">
            <a:extLst>
              <a:ext uri="{FF2B5EF4-FFF2-40B4-BE49-F238E27FC236}">
                <a16:creationId xmlns:a16="http://schemas.microsoft.com/office/drawing/2014/main" id="{95855022-282B-414C-BC7F-7C5C8CA099D3}"/>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D1E12945-05D8-445C-80BC-E1462A034C9D}"/>
              </a:ext>
            </a:extLst>
          </p:cNvPr>
          <p:cNvSpPr>
            <a:spLocks noGrp="1"/>
          </p:cNvSpPr>
          <p:nvPr>
            <p:ph type="sldNum" sz="quarter" idx="12"/>
          </p:nvPr>
        </p:nvSpPr>
        <p:spPr/>
        <p:txBody>
          <a:bodyPr/>
          <a:lstStyle/>
          <a:p>
            <a:fld id="{79C263D2-5319-4419-A413-FE889E854DA5}" type="slidenum">
              <a:rPr lang="pl-PL" smtClean="0"/>
              <a:t>‹#›</a:t>
            </a:fld>
            <a:endParaRPr lang="pl-PL"/>
          </a:p>
        </p:txBody>
      </p:sp>
    </p:spTree>
    <p:extLst>
      <p:ext uri="{BB962C8B-B14F-4D97-AF65-F5344CB8AC3E}">
        <p14:creationId xmlns:p14="http://schemas.microsoft.com/office/powerpoint/2010/main" val="2515026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347C7CE-3522-43F6-B564-F4469CE4AF11}"/>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37F62E54-3950-4F9E-A8AF-CA915167F8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a:extLst>
              <a:ext uri="{FF2B5EF4-FFF2-40B4-BE49-F238E27FC236}">
                <a16:creationId xmlns:a16="http://schemas.microsoft.com/office/drawing/2014/main" id="{370BD9DC-6B96-45F9-8BB2-8E28B9F42B19}"/>
              </a:ext>
            </a:extLst>
          </p:cNvPr>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69D5BDAC-783F-4576-9246-2C23D24659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a:extLst>
              <a:ext uri="{FF2B5EF4-FFF2-40B4-BE49-F238E27FC236}">
                <a16:creationId xmlns:a16="http://schemas.microsoft.com/office/drawing/2014/main" id="{3D7FE9CD-AC8C-4ADE-91EC-F7515A94053C}"/>
              </a:ext>
            </a:extLst>
          </p:cNvPr>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2AAA8959-A158-4145-B144-C8F903AD11B4}"/>
              </a:ext>
            </a:extLst>
          </p:cNvPr>
          <p:cNvSpPr>
            <a:spLocks noGrp="1"/>
          </p:cNvSpPr>
          <p:nvPr>
            <p:ph type="dt" sz="half" idx="10"/>
          </p:nvPr>
        </p:nvSpPr>
        <p:spPr/>
        <p:txBody>
          <a:bodyPr/>
          <a:lstStyle/>
          <a:p>
            <a:fld id="{6356225B-35B7-4875-BF08-56B2F9FB90BE}" type="datetimeFigureOut">
              <a:rPr lang="pl-PL" smtClean="0"/>
              <a:t>11.03.2023</a:t>
            </a:fld>
            <a:endParaRPr lang="pl-PL"/>
          </a:p>
        </p:txBody>
      </p:sp>
      <p:sp>
        <p:nvSpPr>
          <p:cNvPr id="8" name="Symbol zastępczy stopki 7">
            <a:extLst>
              <a:ext uri="{FF2B5EF4-FFF2-40B4-BE49-F238E27FC236}">
                <a16:creationId xmlns:a16="http://schemas.microsoft.com/office/drawing/2014/main" id="{B749DC7B-BA48-4A0D-B418-1606078233D6}"/>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A99C88E3-B42B-4881-AD37-D9772F181415}"/>
              </a:ext>
            </a:extLst>
          </p:cNvPr>
          <p:cNvSpPr>
            <a:spLocks noGrp="1"/>
          </p:cNvSpPr>
          <p:nvPr>
            <p:ph type="sldNum" sz="quarter" idx="12"/>
          </p:nvPr>
        </p:nvSpPr>
        <p:spPr/>
        <p:txBody>
          <a:bodyPr/>
          <a:lstStyle/>
          <a:p>
            <a:fld id="{79C263D2-5319-4419-A413-FE889E854DA5}" type="slidenum">
              <a:rPr lang="pl-PL" smtClean="0"/>
              <a:t>‹#›</a:t>
            </a:fld>
            <a:endParaRPr lang="pl-PL"/>
          </a:p>
        </p:txBody>
      </p:sp>
    </p:spTree>
    <p:extLst>
      <p:ext uri="{BB962C8B-B14F-4D97-AF65-F5344CB8AC3E}">
        <p14:creationId xmlns:p14="http://schemas.microsoft.com/office/powerpoint/2010/main" val="1930411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7BD2307-28BF-49DD-93C2-13FE5F71C6AF}"/>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CB6ED846-8622-473E-8FD7-EA6F25BB3389}"/>
              </a:ext>
            </a:extLst>
          </p:cNvPr>
          <p:cNvSpPr>
            <a:spLocks noGrp="1"/>
          </p:cNvSpPr>
          <p:nvPr>
            <p:ph type="dt" sz="half" idx="10"/>
          </p:nvPr>
        </p:nvSpPr>
        <p:spPr/>
        <p:txBody>
          <a:bodyPr/>
          <a:lstStyle/>
          <a:p>
            <a:fld id="{6356225B-35B7-4875-BF08-56B2F9FB90BE}" type="datetimeFigureOut">
              <a:rPr lang="pl-PL" smtClean="0"/>
              <a:t>11.03.2023</a:t>
            </a:fld>
            <a:endParaRPr lang="pl-PL"/>
          </a:p>
        </p:txBody>
      </p:sp>
      <p:sp>
        <p:nvSpPr>
          <p:cNvPr id="4" name="Symbol zastępczy stopki 3">
            <a:extLst>
              <a:ext uri="{FF2B5EF4-FFF2-40B4-BE49-F238E27FC236}">
                <a16:creationId xmlns:a16="http://schemas.microsoft.com/office/drawing/2014/main" id="{9F3471FF-CE42-4F71-B07E-E47EA64A3465}"/>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B27B7CEC-D22C-4253-82AE-84EEE0F6A4B0}"/>
              </a:ext>
            </a:extLst>
          </p:cNvPr>
          <p:cNvSpPr>
            <a:spLocks noGrp="1"/>
          </p:cNvSpPr>
          <p:nvPr>
            <p:ph type="sldNum" sz="quarter" idx="12"/>
          </p:nvPr>
        </p:nvSpPr>
        <p:spPr/>
        <p:txBody>
          <a:bodyPr/>
          <a:lstStyle/>
          <a:p>
            <a:fld id="{79C263D2-5319-4419-A413-FE889E854DA5}" type="slidenum">
              <a:rPr lang="pl-PL" smtClean="0"/>
              <a:t>‹#›</a:t>
            </a:fld>
            <a:endParaRPr lang="pl-PL"/>
          </a:p>
        </p:txBody>
      </p:sp>
    </p:spTree>
    <p:extLst>
      <p:ext uri="{BB962C8B-B14F-4D97-AF65-F5344CB8AC3E}">
        <p14:creationId xmlns:p14="http://schemas.microsoft.com/office/powerpoint/2010/main" val="525115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3144C850-2A30-4AFB-A8D7-F92F78C2F495}"/>
              </a:ext>
            </a:extLst>
          </p:cNvPr>
          <p:cNvSpPr>
            <a:spLocks noGrp="1"/>
          </p:cNvSpPr>
          <p:nvPr>
            <p:ph type="dt" sz="half" idx="10"/>
          </p:nvPr>
        </p:nvSpPr>
        <p:spPr/>
        <p:txBody>
          <a:bodyPr/>
          <a:lstStyle/>
          <a:p>
            <a:fld id="{6356225B-35B7-4875-BF08-56B2F9FB90BE}" type="datetimeFigureOut">
              <a:rPr lang="pl-PL" smtClean="0"/>
              <a:t>11.03.2023</a:t>
            </a:fld>
            <a:endParaRPr lang="pl-PL"/>
          </a:p>
        </p:txBody>
      </p:sp>
      <p:sp>
        <p:nvSpPr>
          <p:cNvPr id="3" name="Symbol zastępczy stopki 2">
            <a:extLst>
              <a:ext uri="{FF2B5EF4-FFF2-40B4-BE49-F238E27FC236}">
                <a16:creationId xmlns:a16="http://schemas.microsoft.com/office/drawing/2014/main" id="{103E8639-6455-4EE0-90BF-17F0127205BF}"/>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E3EC5D2B-43F6-4646-9C45-29E451BDB805}"/>
              </a:ext>
            </a:extLst>
          </p:cNvPr>
          <p:cNvSpPr>
            <a:spLocks noGrp="1"/>
          </p:cNvSpPr>
          <p:nvPr>
            <p:ph type="sldNum" sz="quarter" idx="12"/>
          </p:nvPr>
        </p:nvSpPr>
        <p:spPr/>
        <p:txBody>
          <a:bodyPr/>
          <a:lstStyle/>
          <a:p>
            <a:fld id="{79C263D2-5319-4419-A413-FE889E854DA5}" type="slidenum">
              <a:rPr lang="pl-PL" smtClean="0"/>
              <a:t>‹#›</a:t>
            </a:fld>
            <a:endParaRPr lang="pl-PL"/>
          </a:p>
        </p:txBody>
      </p:sp>
    </p:spTree>
    <p:extLst>
      <p:ext uri="{BB962C8B-B14F-4D97-AF65-F5344CB8AC3E}">
        <p14:creationId xmlns:p14="http://schemas.microsoft.com/office/powerpoint/2010/main" val="834272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0084BE9-94DE-4E4C-B595-FC1AD138F8E2}"/>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2F385185-5852-4FBE-8FB9-1163C5B15D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818B631E-BB2E-40F3-9DE4-5968B093A9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267D637E-B5FC-488B-9C38-6317F9CD0513}"/>
              </a:ext>
            </a:extLst>
          </p:cNvPr>
          <p:cNvSpPr>
            <a:spLocks noGrp="1"/>
          </p:cNvSpPr>
          <p:nvPr>
            <p:ph type="dt" sz="half" idx="10"/>
          </p:nvPr>
        </p:nvSpPr>
        <p:spPr/>
        <p:txBody>
          <a:bodyPr/>
          <a:lstStyle/>
          <a:p>
            <a:fld id="{6356225B-35B7-4875-BF08-56B2F9FB90BE}" type="datetimeFigureOut">
              <a:rPr lang="pl-PL" smtClean="0"/>
              <a:t>11.03.2023</a:t>
            </a:fld>
            <a:endParaRPr lang="pl-PL"/>
          </a:p>
        </p:txBody>
      </p:sp>
      <p:sp>
        <p:nvSpPr>
          <p:cNvPr id="6" name="Symbol zastępczy stopki 5">
            <a:extLst>
              <a:ext uri="{FF2B5EF4-FFF2-40B4-BE49-F238E27FC236}">
                <a16:creationId xmlns:a16="http://schemas.microsoft.com/office/drawing/2014/main" id="{A7E6A796-271D-4CED-8470-29B677102708}"/>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8603F971-35DD-441D-87D1-B675785288EB}"/>
              </a:ext>
            </a:extLst>
          </p:cNvPr>
          <p:cNvSpPr>
            <a:spLocks noGrp="1"/>
          </p:cNvSpPr>
          <p:nvPr>
            <p:ph type="sldNum" sz="quarter" idx="12"/>
          </p:nvPr>
        </p:nvSpPr>
        <p:spPr/>
        <p:txBody>
          <a:bodyPr/>
          <a:lstStyle/>
          <a:p>
            <a:fld id="{79C263D2-5319-4419-A413-FE889E854DA5}" type="slidenum">
              <a:rPr lang="pl-PL" smtClean="0"/>
              <a:t>‹#›</a:t>
            </a:fld>
            <a:endParaRPr lang="pl-PL"/>
          </a:p>
        </p:txBody>
      </p:sp>
    </p:spTree>
    <p:extLst>
      <p:ext uri="{BB962C8B-B14F-4D97-AF65-F5344CB8AC3E}">
        <p14:creationId xmlns:p14="http://schemas.microsoft.com/office/powerpoint/2010/main" val="1461957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B3969BE-FB44-430D-A0EE-6177E7493915}"/>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CA16FA21-CC11-4101-AD7E-3A691358BC0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805B1D83-747C-4DC6-B870-E6CF793FE5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F475B9DC-71EA-4DD9-BE7D-33CE4B850BCC}"/>
              </a:ext>
            </a:extLst>
          </p:cNvPr>
          <p:cNvSpPr>
            <a:spLocks noGrp="1"/>
          </p:cNvSpPr>
          <p:nvPr>
            <p:ph type="dt" sz="half" idx="10"/>
          </p:nvPr>
        </p:nvSpPr>
        <p:spPr/>
        <p:txBody>
          <a:bodyPr/>
          <a:lstStyle/>
          <a:p>
            <a:fld id="{6356225B-35B7-4875-BF08-56B2F9FB90BE}" type="datetimeFigureOut">
              <a:rPr lang="pl-PL" smtClean="0"/>
              <a:t>11.03.2023</a:t>
            </a:fld>
            <a:endParaRPr lang="pl-PL"/>
          </a:p>
        </p:txBody>
      </p:sp>
      <p:sp>
        <p:nvSpPr>
          <p:cNvPr id="6" name="Symbol zastępczy stopki 5">
            <a:extLst>
              <a:ext uri="{FF2B5EF4-FFF2-40B4-BE49-F238E27FC236}">
                <a16:creationId xmlns:a16="http://schemas.microsoft.com/office/drawing/2014/main" id="{8F295541-7F42-433E-86AC-935CDF1F6239}"/>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AAFAF570-AA36-4DC8-A8CB-8A745E2CD03F}"/>
              </a:ext>
            </a:extLst>
          </p:cNvPr>
          <p:cNvSpPr>
            <a:spLocks noGrp="1"/>
          </p:cNvSpPr>
          <p:nvPr>
            <p:ph type="sldNum" sz="quarter" idx="12"/>
          </p:nvPr>
        </p:nvSpPr>
        <p:spPr/>
        <p:txBody>
          <a:bodyPr/>
          <a:lstStyle/>
          <a:p>
            <a:fld id="{79C263D2-5319-4419-A413-FE889E854DA5}" type="slidenum">
              <a:rPr lang="pl-PL" smtClean="0"/>
              <a:t>‹#›</a:t>
            </a:fld>
            <a:endParaRPr lang="pl-PL"/>
          </a:p>
        </p:txBody>
      </p:sp>
    </p:spTree>
    <p:extLst>
      <p:ext uri="{BB962C8B-B14F-4D97-AF65-F5344CB8AC3E}">
        <p14:creationId xmlns:p14="http://schemas.microsoft.com/office/powerpoint/2010/main" val="1188408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643C6729-DCB5-4328-ABD6-8BC7F86BDA0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0858127E-C167-4731-9CDA-C829BB06E09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EF008346-3B13-432B-9F53-49B0B2002D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56225B-35B7-4875-BF08-56B2F9FB90BE}" type="datetimeFigureOut">
              <a:rPr lang="pl-PL" smtClean="0"/>
              <a:t>11.03.2023</a:t>
            </a:fld>
            <a:endParaRPr lang="pl-PL"/>
          </a:p>
        </p:txBody>
      </p:sp>
      <p:sp>
        <p:nvSpPr>
          <p:cNvPr id="5" name="Symbol zastępczy stopki 4">
            <a:extLst>
              <a:ext uri="{FF2B5EF4-FFF2-40B4-BE49-F238E27FC236}">
                <a16:creationId xmlns:a16="http://schemas.microsoft.com/office/drawing/2014/main" id="{39103EAF-F58C-4EBB-8D3E-5285EB181F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33D1B34D-D934-4EA4-B922-07DA6FF7C8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C263D2-5319-4419-A413-FE889E854DA5}" type="slidenum">
              <a:rPr lang="pl-PL" smtClean="0"/>
              <a:t>‹#›</a:t>
            </a:fld>
            <a:endParaRPr lang="pl-PL"/>
          </a:p>
        </p:txBody>
      </p:sp>
    </p:spTree>
    <p:extLst>
      <p:ext uri="{BB962C8B-B14F-4D97-AF65-F5344CB8AC3E}">
        <p14:creationId xmlns:p14="http://schemas.microsoft.com/office/powerpoint/2010/main" val="17703599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82DA23-1F3D-4A9E-B0F8-6AFDB35FC973}"/>
              </a:ext>
            </a:extLst>
          </p:cNvPr>
          <p:cNvSpPr>
            <a:spLocks noGrp="1"/>
          </p:cNvSpPr>
          <p:nvPr>
            <p:ph type="ctrTitle"/>
          </p:nvPr>
        </p:nvSpPr>
        <p:spPr/>
        <p:txBody>
          <a:bodyPr/>
          <a:lstStyle/>
          <a:p>
            <a:r>
              <a:rPr lang="pl-PL" b="1" dirty="0"/>
              <a:t>Dowód osobisty i paszport </a:t>
            </a:r>
          </a:p>
        </p:txBody>
      </p:sp>
      <p:sp>
        <p:nvSpPr>
          <p:cNvPr id="3" name="Podtytuł 2">
            <a:extLst>
              <a:ext uri="{FF2B5EF4-FFF2-40B4-BE49-F238E27FC236}">
                <a16:creationId xmlns:a16="http://schemas.microsoft.com/office/drawing/2014/main" id="{E878A03F-7512-428C-A8FA-44B9DB10DA75}"/>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31900231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51E3F-6F7D-471F-8777-0FFEB47B3805}"/>
              </a:ext>
            </a:extLst>
          </p:cNvPr>
          <p:cNvSpPr>
            <a:spLocks noGrp="1"/>
          </p:cNvSpPr>
          <p:nvPr>
            <p:ph type="title"/>
          </p:nvPr>
        </p:nvSpPr>
        <p:spPr/>
        <p:txBody>
          <a:bodyPr/>
          <a:lstStyle/>
          <a:p>
            <a:pPr algn="ctr"/>
            <a:r>
              <a:rPr lang="pl-PL" b="1" dirty="0"/>
              <a:t>Odbiór dowodu osobistego </a:t>
            </a:r>
          </a:p>
        </p:txBody>
      </p:sp>
      <p:sp>
        <p:nvSpPr>
          <p:cNvPr id="3" name="Symbol zastępczy zawartości 2">
            <a:extLst>
              <a:ext uri="{FF2B5EF4-FFF2-40B4-BE49-F238E27FC236}">
                <a16:creationId xmlns:a16="http://schemas.microsoft.com/office/drawing/2014/main" id="{DF31898E-AC93-4B6E-9536-B12518B5CECF}"/>
              </a:ext>
            </a:extLst>
          </p:cNvPr>
          <p:cNvSpPr>
            <a:spLocks noGrp="1"/>
          </p:cNvSpPr>
          <p:nvPr>
            <p:ph idx="1"/>
          </p:nvPr>
        </p:nvSpPr>
        <p:spPr>
          <a:xfrm>
            <a:off x="838200" y="1825624"/>
            <a:ext cx="10515600" cy="4789779"/>
          </a:xfrm>
        </p:spPr>
        <p:txBody>
          <a:bodyPr>
            <a:normAutofit fontScale="62500" lnSpcReduction="20000"/>
          </a:bodyPr>
          <a:lstStyle/>
          <a:p>
            <a:pPr marL="0" indent="0">
              <a:buNone/>
            </a:pPr>
            <a:r>
              <a:rPr lang="pl-PL" dirty="0"/>
              <a:t>Dowód osobisty odbiera się osobiście w siedzibie organu gminy, w którym został złożony wniosek o wydanie dowodu osobistego.</a:t>
            </a:r>
          </a:p>
          <a:p>
            <a:pPr marL="0" indent="0">
              <a:buNone/>
            </a:pPr>
            <a:r>
              <a:rPr lang="pl-PL" dirty="0"/>
              <a:t>Dowód osobisty osoby nieposiadającej zdolności do czynności prawnych odbiera rodzic albo opiekun, a dowód osobisty osoby posiadającej ograniczoną zdolność do czynności prawnych odbiera osoba ubiegająca się o wydanie dowodu osobistego, rodzic albo kurator. Dowód osobisty może również odebrać rodzic, który nie składał wniosku o wydanie dowodu osobistego.</a:t>
            </a:r>
          </a:p>
          <a:p>
            <a:pPr marL="0" indent="0">
              <a:buNone/>
            </a:pPr>
            <a:r>
              <a:rPr lang="pl-PL" dirty="0"/>
              <a:t>Odbiór dowodu osobistego wydanego osobie nieposiadającej zdolności do czynności prawnych albo posiadającej ograniczoną zdolność do czynności prawnych wymaga obecności tej osoby, z wyjątkiem osoby, która:</a:t>
            </a:r>
          </a:p>
          <a:p>
            <a:pPr marL="0" indent="0">
              <a:buNone/>
            </a:pPr>
            <a:r>
              <a:rPr lang="pl-PL" dirty="0"/>
              <a:t>1)  nie ukończyła 5. roku życia;</a:t>
            </a:r>
          </a:p>
          <a:p>
            <a:pPr marL="0" indent="0">
              <a:buNone/>
            </a:pPr>
            <a:r>
              <a:rPr lang="pl-PL" dirty="0"/>
              <a:t>2)  ukończyła 5. rok życia i nie ukończyła 12. roku życia, jeżeli osoba ta była obecna przy składaniu wniosku w siedzibie organu gminy.</a:t>
            </a:r>
          </a:p>
          <a:p>
            <a:pPr marL="0" indent="0">
              <a:buNone/>
            </a:pPr>
            <a:r>
              <a:rPr lang="pl-PL" dirty="0"/>
              <a:t>Odbioru dowodu osobistego może dokonać pełnomocnik, składając pełnomocnictwo szczególne do dokonania tej czynności, w przypadku gdy:</a:t>
            </a:r>
          </a:p>
          <a:p>
            <a:pPr marL="0" indent="0">
              <a:buNone/>
            </a:pPr>
            <a:r>
              <a:rPr lang="pl-PL" dirty="0"/>
              <a:t>1)  wniosek o wydanie dowodu osobistego został złożony w trybie art. 26 ust. 1 udo.;</a:t>
            </a:r>
          </a:p>
          <a:p>
            <a:pPr marL="0" indent="0">
              <a:buNone/>
            </a:pPr>
            <a:r>
              <a:rPr lang="pl-PL" dirty="0"/>
              <a:t>2)  osoba ubiegająca się o wydanie dowodu osobistego powiadomi organ gminy o niemożności osobistego odebrania dowodu osobistego z powodu choroby, niepełnosprawności lub innej niedającej się pokonać przeszkody, która powstała po dniu złożenia tego wniosku.</a:t>
            </a:r>
          </a:p>
          <a:p>
            <a:pPr marL="0" indent="0">
              <a:buNone/>
            </a:pPr>
            <a:r>
              <a:rPr lang="pl-PL" dirty="0"/>
              <a:t>(art. 30 udo) </a:t>
            </a:r>
          </a:p>
        </p:txBody>
      </p:sp>
    </p:spTree>
    <p:extLst>
      <p:ext uri="{BB962C8B-B14F-4D97-AF65-F5344CB8AC3E}">
        <p14:creationId xmlns:p14="http://schemas.microsoft.com/office/powerpoint/2010/main" val="22667687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51E3F-6F7D-471F-8777-0FFEB47B3805}"/>
              </a:ext>
            </a:extLst>
          </p:cNvPr>
          <p:cNvSpPr>
            <a:spLocks noGrp="1"/>
          </p:cNvSpPr>
          <p:nvPr>
            <p:ph type="title"/>
          </p:nvPr>
        </p:nvSpPr>
        <p:spPr/>
        <p:txBody>
          <a:bodyPr/>
          <a:lstStyle/>
          <a:p>
            <a:pPr algn="ctr"/>
            <a:r>
              <a:rPr lang="pl-PL" b="1" dirty="0"/>
              <a:t>Odbiór dowodu osobistego </a:t>
            </a:r>
          </a:p>
        </p:txBody>
      </p:sp>
      <p:sp>
        <p:nvSpPr>
          <p:cNvPr id="3" name="Symbol zastępczy zawartości 2">
            <a:extLst>
              <a:ext uri="{FF2B5EF4-FFF2-40B4-BE49-F238E27FC236}">
                <a16:creationId xmlns:a16="http://schemas.microsoft.com/office/drawing/2014/main" id="{DF31898E-AC93-4B6E-9536-B12518B5CECF}"/>
              </a:ext>
            </a:extLst>
          </p:cNvPr>
          <p:cNvSpPr>
            <a:spLocks noGrp="1"/>
          </p:cNvSpPr>
          <p:nvPr>
            <p:ph idx="1"/>
          </p:nvPr>
        </p:nvSpPr>
        <p:spPr/>
        <p:txBody>
          <a:bodyPr/>
          <a:lstStyle/>
          <a:p>
            <a:pPr marL="0" indent="0">
              <a:buNone/>
            </a:pPr>
            <a:r>
              <a:rPr lang="pl-PL" dirty="0"/>
              <a:t>Odmawia się wydania dowodu osobistego, w przypadku gdy fotografia załączona do wniosku przesłanego przy wykorzystaniu środków komunikacji elektronicznej nie spełnia wymogów, o których mowa w art. 29, lub wnioskodawca składa wniosek o wydanie dowodu osobistego z naruszeniem innych przepisów niniejszej ustawy.</a:t>
            </a:r>
          </a:p>
          <a:p>
            <a:pPr marL="0" indent="0">
              <a:buNone/>
            </a:pPr>
            <a:r>
              <a:rPr lang="pl-PL" dirty="0"/>
              <a:t>Odmowa wydania dowodu osobistego następuje w drodze decyzji administracyjnej, która posiada rygor natychmiastowej wykonalności.</a:t>
            </a:r>
          </a:p>
          <a:p>
            <a:pPr marL="0" indent="0">
              <a:buNone/>
            </a:pPr>
            <a:r>
              <a:rPr lang="pl-PL" dirty="0"/>
              <a:t>Odwołanie od decyzji, o której mowa w ust. 2, rozpatruje się w terminie 14 dni od daty jego złożenia.</a:t>
            </a:r>
          </a:p>
          <a:p>
            <a:pPr marL="0" indent="0">
              <a:buNone/>
            </a:pPr>
            <a:r>
              <a:rPr lang="pl-PL" dirty="0"/>
              <a:t>(art. 32 udo) </a:t>
            </a:r>
          </a:p>
          <a:p>
            <a:pPr marL="0" indent="0">
              <a:buNone/>
            </a:pPr>
            <a:endParaRPr lang="pl-PL" dirty="0"/>
          </a:p>
        </p:txBody>
      </p:sp>
    </p:spTree>
    <p:extLst>
      <p:ext uri="{BB962C8B-B14F-4D97-AF65-F5344CB8AC3E}">
        <p14:creationId xmlns:p14="http://schemas.microsoft.com/office/powerpoint/2010/main" val="38090857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51E3F-6F7D-471F-8777-0FFEB47B3805}"/>
              </a:ext>
            </a:extLst>
          </p:cNvPr>
          <p:cNvSpPr>
            <a:spLocks noGrp="1"/>
          </p:cNvSpPr>
          <p:nvPr>
            <p:ph type="title"/>
          </p:nvPr>
        </p:nvSpPr>
        <p:spPr>
          <a:xfrm>
            <a:off x="838200" y="365126"/>
            <a:ext cx="10515600" cy="661242"/>
          </a:xfrm>
        </p:spPr>
        <p:txBody>
          <a:bodyPr>
            <a:normAutofit fontScale="90000"/>
          </a:bodyPr>
          <a:lstStyle/>
          <a:p>
            <a:pPr algn="ctr"/>
            <a:r>
              <a:rPr lang="pl-PL" b="1" dirty="0"/>
              <a:t>Wydanie nowego dowodu osobistego </a:t>
            </a:r>
          </a:p>
        </p:txBody>
      </p:sp>
      <p:sp>
        <p:nvSpPr>
          <p:cNvPr id="3" name="Symbol zastępczy zawartości 2">
            <a:extLst>
              <a:ext uri="{FF2B5EF4-FFF2-40B4-BE49-F238E27FC236}">
                <a16:creationId xmlns:a16="http://schemas.microsoft.com/office/drawing/2014/main" id="{DF31898E-AC93-4B6E-9536-B12518B5CECF}"/>
              </a:ext>
            </a:extLst>
          </p:cNvPr>
          <p:cNvSpPr>
            <a:spLocks noGrp="1"/>
          </p:cNvSpPr>
          <p:nvPr>
            <p:ph idx="1"/>
          </p:nvPr>
        </p:nvSpPr>
        <p:spPr>
          <a:xfrm>
            <a:off x="382555" y="1026368"/>
            <a:ext cx="11569959" cy="5934269"/>
          </a:xfrm>
        </p:spPr>
        <p:txBody>
          <a:bodyPr>
            <a:normAutofit fontScale="62500" lnSpcReduction="20000"/>
          </a:bodyPr>
          <a:lstStyle/>
          <a:p>
            <a:pPr marL="0" indent="0">
              <a:buNone/>
            </a:pPr>
            <a:r>
              <a:rPr lang="pl-PL" dirty="0"/>
              <a:t>	Wydanie nowego dowodu osobistego następuje w przypadku:</a:t>
            </a:r>
          </a:p>
          <a:p>
            <a:pPr marL="0" indent="0">
              <a:buNone/>
            </a:pPr>
            <a:r>
              <a:rPr lang="pl-PL" dirty="0"/>
              <a:t>•	upływu terminu ważności dowodu osobistego albo upływu terminu ważności dowodu osobistego w przypadku, o którym mowa w art. 12g ust. 3;</a:t>
            </a:r>
          </a:p>
          <a:p>
            <a:pPr marL="0" indent="0">
              <a:buNone/>
            </a:pPr>
            <a:r>
              <a:rPr lang="pl-PL" dirty="0"/>
              <a:t>•	zmiany danych zawartych w dowodzie osobistym, z wyjątkiem zmiany nazwy organu wydającego oraz zmiany nazwy miejsca urodzenia;</a:t>
            </a:r>
          </a:p>
          <a:p>
            <a:pPr marL="0" indent="0">
              <a:buNone/>
            </a:pPr>
            <a:r>
              <a:rPr lang="pl-PL" dirty="0"/>
              <a:t>•	zmiany wizerunku twarzy posiadacza dowodu osobistego w stosunku do wizerunku twarzy zamieszczonego w dowodzie osobistym w stopniu utrudniającym lub uniemożliwiającym identyfikację jego posiadacza;</a:t>
            </a:r>
          </a:p>
          <a:p>
            <a:pPr marL="0" indent="0">
              <a:buNone/>
            </a:pPr>
            <a:r>
              <a:rPr lang="pl-PL" dirty="0"/>
              <a:t>•	utraty lub uszkodzenia dowodu osobistego w stopniu utrudniającym lub uniemożliwiającym identyfikację jego posiadacza;</a:t>
            </a:r>
          </a:p>
          <a:p>
            <a:pPr marL="0" indent="0">
              <a:buNone/>
            </a:pPr>
            <a:r>
              <a:rPr lang="pl-PL" dirty="0"/>
              <a:t>•	unieważnienia certyfikatów, o których mowa w art. 12a ust. 1 pkt 2-4;</a:t>
            </a:r>
          </a:p>
          <a:p>
            <a:pPr marL="0" indent="0">
              <a:buNone/>
            </a:pPr>
            <a:r>
              <a:rPr lang="pl-PL" dirty="0"/>
              <a:t>•	żądania wymiany dowodu osobistego:</a:t>
            </a:r>
          </a:p>
          <a:p>
            <a:pPr marL="0" indent="0">
              <a:buNone/>
            </a:pPr>
            <a:r>
              <a:rPr lang="pl-PL" dirty="0"/>
              <a:t>•	ubezwłasnowolnienia całkowitego posiadacza dowodu osobistego, w którego dowodzie osobistym został zamieszczony certyfikat identyfikacji i uwierzytelnienia lub certyfikat podpisu osobistego, albo ubezwłasnowolnienia częściowego posiadacza dowodu osobistego, w którego dowodzie osobistym został zamieszczony certyfikat podpisu osobistego;</a:t>
            </a:r>
          </a:p>
          <a:p>
            <a:pPr marL="0" indent="0">
              <a:buNone/>
            </a:pPr>
            <a:r>
              <a:rPr lang="pl-PL" dirty="0"/>
              <a:t>•	przekazania do organu gminy lub do konsula Rzeczypospolitej Polskiej przez osobę trzecią znalezionego dowodu osobistego;</a:t>
            </a:r>
          </a:p>
          <a:p>
            <a:pPr marL="0" indent="0">
              <a:buNone/>
            </a:pPr>
            <a:r>
              <a:rPr lang="pl-PL" dirty="0"/>
              <a:t>•	uprawdopodobnienia przez posiadacza dowodu osobistego podejrzenia nieuprawnionego wykorzystania jego danych osobowych, w tym serii i numeru dowodu osobistego;</a:t>
            </a:r>
          </a:p>
          <a:p>
            <a:pPr marL="0" indent="0">
              <a:buNone/>
            </a:pPr>
            <a:endParaRPr lang="pl-PL" dirty="0"/>
          </a:p>
          <a:p>
            <a:pPr marL="0" indent="0">
              <a:buNone/>
            </a:pPr>
            <a:r>
              <a:rPr lang="pl-PL" dirty="0"/>
              <a:t>•	stwierdzenia przez organ gminy wady technicznej dowodu osobistego lub błędnej personalizacji.</a:t>
            </a:r>
          </a:p>
          <a:p>
            <a:pPr marL="0" indent="0">
              <a:buNone/>
            </a:pPr>
            <a:r>
              <a:rPr lang="pl-PL" dirty="0"/>
              <a:t>(art. 46 ust. 1 udo)</a:t>
            </a:r>
          </a:p>
        </p:txBody>
      </p:sp>
    </p:spTree>
    <p:extLst>
      <p:ext uri="{BB962C8B-B14F-4D97-AF65-F5344CB8AC3E}">
        <p14:creationId xmlns:p14="http://schemas.microsoft.com/office/powerpoint/2010/main" val="21927904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51E3F-6F7D-471F-8777-0FFEB47B3805}"/>
              </a:ext>
            </a:extLst>
          </p:cNvPr>
          <p:cNvSpPr>
            <a:spLocks noGrp="1"/>
          </p:cNvSpPr>
          <p:nvPr>
            <p:ph type="title"/>
          </p:nvPr>
        </p:nvSpPr>
        <p:spPr/>
        <p:txBody>
          <a:bodyPr/>
          <a:lstStyle/>
          <a:p>
            <a:pPr algn="ctr"/>
            <a:r>
              <a:rPr lang="pl-PL" b="1" dirty="0"/>
              <a:t>Zgłoszenie utraty lub uszkodzenia dowodu osobistego</a:t>
            </a:r>
          </a:p>
        </p:txBody>
      </p:sp>
      <p:sp>
        <p:nvSpPr>
          <p:cNvPr id="3" name="Symbol zastępczy zawartości 2">
            <a:extLst>
              <a:ext uri="{FF2B5EF4-FFF2-40B4-BE49-F238E27FC236}">
                <a16:creationId xmlns:a16="http://schemas.microsoft.com/office/drawing/2014/main" id="{DF31898E-AC93-4B6E-9536-B12518B5CECF}"/>
              </a:ext>
            </a:extLst>
          </p:cNvPr>
          <p:cNvSpPr>
            <a:spLocks noGrp="1"/>
          </p:cNvSpPr>
          <p:nvPr>
            <p:ph idx="1"/>
          </p:nvPr>
        </p:nvSpPr>
        <p:spPr/>
        <p:txBody>
          <a:bodyPr>
            <a:normAutofit fontScale="92500" lnSpcReduction="20000"/>
          </a:bodyPr>
          <a:lstStyle/>
          <a:p>
            <a:pPr marL="0" indent="0">
              <a:buNone/>
            </a:pPr>
            <a:r>
              <a:rPr lang="pl-PL" dirty="0"/>
              <a:t>Posiadacz dowodu osobistego, którego dowód został utracony lub uszkodzony, zgłasza ten fakt niezwłocznie osobiście w organie dowolnej gminy, a posiadacz dowodu osobistego przebywający poza terytorium Rzeczypospolitej Polskiej - dowolnemu konsulowi Rzeczypospolitej Polskiej, na piśmie utrwalonym w postaci papierowej, opatrzonym własnoręcznym czytelnym podpisem.</a:t>
            </a:r>
          </a:p>
          <a:p>
            <a:pPr marL="0" indent="0">
              <a:buNone/>
            </a:pPr>
            <a:r>
              <a:rPr lang="pl-PL" dirty="0"/>
              <a:t> Zgłoszenia można dokonać na piśmie utrwalonym w postaci elektronicznej, po opatrzeniu kwalifikowanym podpisem elektronicznym albo podpisem zaufanym, w organie gminy, który wydał dowód osobisty.</a:t>
            </a:r>
          </a:p>
          <a:p>
            <a:pPr marL="0" indent="0">
              <a:buNone/>
            </a:pPr>
            <a:r>
              <a:rPr lang="pl-PL" dirty="0"/>
              <a:t> Zgłoszenia utraty lub uszkodzenia dowodu osobistego konsulowi Rzeczypospolitej Polskiej można również dokonać na piśmie utrwalonym w postaci papierowej za pomocą poczty lub telefaksu.</a:t>
            </a:r>
          </a:p>
          <a:p>
            <a:pPr marL="0" indent="0">
              <a:buNone/>
            </a:pPr>
            <a:r>
              <a:rPr lang="pl-PL" dirty="0"/>
              <a:t>(art. 47 ust. 1-3 udo)</a:t>
            </a:r>
          </a:p>
        </p:txBody>
      </p:sp>
    </p:spTree>
    <p:extLst>
      <p:ext uri="{BB962C8B-B14F-4D97-AF65-F5344CB8AC3E}">
        <p14:creationId xmlns:p14="http://schemas.microsoft.com/office/powerpoint/2010/main" val="30916831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51E3F-6F7D-471F-8777-0FFEB47B3805}"/>
              </a:ext>
            </a:extLst>
          </p:cNvPr>
          <p:cNvSpPr>
            <a:spLocks noGrp="1"/>
          </p:cNvSpPr>
          <p:nvPr>
            <p:ph type="title"/>
          </p:nvPr>
        </p:nvSpPr>
        <p:spPr/>
        <p:txBody>
          <a:bodyPr/>
          <a:lstStyle/>
          <a:p>
            <a:pPr algn="ctr"/>
            <a:r>
              <a:rPr lang="pl-PL" b="1" dirty="0"/>
              <a:t>Zgłoszenie utraty lub uszkodzenia dowodu osobistego</a:t>
            </a:r>
          </a:p>
        </p:txBody>
      </p:sp>
      <p:sp>
        <p:nvSpPr>
          <p:cNvPr id="3" name="Symbol zastępczy zawartości 2">
            <a:extLst>
              <a:ext uri="{FF2B5EF4-FFF2-40B4-BE49-F238E27FC236}">
                <a16:creationId xmlns:a16="http://schemas.microsoft.com/office/drawing/2014/main" id="{DF31898E-AC93-4B6E-9536-B12518B5CECF}"/>
              </a:ext>
            </a:extLst>
          </p:cNvPr>
          <p:cNvSpPr>
            <a:spLocks noGrp="1"/>
          </p:cNvSpPr>
          <p:nvPr>
            <p:ph idx="1"/>
          </p:nvPr>
        </p:nvSpPr>
        <p:spPr/>
        <p:txBody>
          <a:bodyPr>
            <a:normAutofit fontScale="92500" lnSpcReduction="10000"/>
          </a:bodyPr>
          <a:lstStyle/>
          <a:p>
            <a:pPr marL="0" indent="0">
              <a:buNone/>
            </a:pPr>
            <a:r>
              <a:rPr lang="pl-PL" dirty="0"/>
              <a:t> Zgłoszenia utraty lub uszkodzenia dowodu osobistego posiadacza dowodu osobistego nieposiadającego zdolności do czynności prawnych lub posiadającego ograniczoną zdolność do czynności prawnych dokonuje jedno z rodziców, opiekun lub kurator.</a:t>
            </a:r>
          </a:p>
          <a:p>
            <a:pPr marL="0" indent="0">
              <a:buNone/>
            </a:pPr>
            <a:r>
              <a:rPr lang="pl-PL" dirty="0"/>
              <a:t> Zgłoszenia utraty lub uszkodzenia dowodu osobistego może dokonać pełnomocnik, składając pełnomocnictwo szczególne do dokonania zgłoszenia.</a:t>
            </a:r>
          </a:p>
          <a:p>
            <a:pPr marL="0" indent="0">
              <a:buNone/>
            </a:pPr>
            <a:r>
              <a:rPr lang="pl-PL" dirty="0"/>
              <a:t>Posiadaczowi dowodu osobistego, który dokonał osobistego zgłoszenia organowi gminy lub konsulowi Rzeczypospolitej Polskiej utraty lub uszkodzenia dowodu osobistego, wydaje się zaświadczenie o utracie lub uszkodzeniu dowodu osobistego.</a:t>
            </a:r>
          </a:p>
          <a:p>
            <a:pPr marL="0" indent="0">
              <a:buNone/>
            </a:pPr>
            <a:r>
              <a:rPr lang="pl-PL" dirty="0"/>
              <a:t>(art. 47 udo)</a:t>
            </a:r>
          </a:p>
          <a:p>
            <a:pPr marL="0" indent="0">
              <a:buNone/>
            </a:pPr>
            <a:endParaRPr lang="pl-PL" dirty="0"/>
          </a:p>
        </p:txBody>
      </p:sp>
    </p:spTree>
    <p:extLst>
      <p:ext uri="{BB962C8B-B14F-4D97-AF65-F5344CB8AC3E}">
        <p14:creationId xmlns:p14="http://schemas.microsoft.com/office/powerpoint/2010/main" val="18253908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51E3F-6F7D-471F-8777-0FFEB47B3805}"/>
              </a:ext>
            </a:extLst>
          </p:cNvPr>
          <p:cNvSpPr>
            <a:spLocks noGrp="1"/>
          </p:cNvSpPr>
          <p:nvPr>
            <p:ph type="title"/>
          </p:nvPr>
        </p:nvSpPr>
        <p:spPr/>
        <p:txBody>
          <a:bodyPr/>
          <a:lstStyle/>
          <a:p>
            <a:pPr algn="ctr"/>
            <a:r>
              <a:rPr lang="pl-PL" b="1" dirty="0"/>
              <a:t>Zgłoszenie utraty lub uszkodzenia dowodu osobistego</a:t>
            </a:r>
          </a:p>
        </p:txBody>
      </p:sp>
      <p:sp>
        <p:nvSpPr>
          <p:cNvPr id="3" name="Symbol zastępczy zawartości 2">
            <a:extLst>
              <a:ext uri="{FF2B5EF4-FFF2-40B4-BE49-F238E27FC236}">
                <a16:creationId xmlns:a16="http://schemas.microsoft.com/office/drawing/2014/main" id="{DF31898E-AC93-4B6E-9536-B12518B5CECF}"/>
              </a:ext>
            </a:extLst>
          </p:cNvPr>
          <p:cNvSpPr>
            <a:spLocks noGrp="1"/>
          </p:cNvSpPr>
          <p:nvPr>
            <p:ph idx="1"/>
          </p:nvPr>
        </p:nvSpPr>
        <p:spPr/>
        <p:txBody>
          <a:bodyPr>
            <a:normAutofit fontScale="85000" lnSpcReduction="20000"/>
          </a:bodyPr>
          <a:lstStyle/>
          <a:p>
            <a:pPr marL="0" indent="0">
              <a:buNone/>
            </a:pPr>
            <a:r>
              <a:rPr lang="pl-PL" dirty="0"/>
              <a:t>Posiadaczowi dowodu osobistego, który dokonał zgłoszenia utraty lub uszkodzenia dowodu osobistego na piśmie utrwalonym w postaci elektronicznej, po opatrzeniu kwalifikowanym podpisem elektronicznym albo podpisem zaufanym, oraz posiadaczowi dowodu osobistego przebywającemu poza granicami Rzeczypospolitej Polskiej, który dokonał tego zgłoszenia na piśmie utrwalonym w postaci papierowej, za pomocą poczty lub telefaksu, zaświadczenie o utracie lub uszkodzeniu dowodu osobistego wydaje się na żądanie.</a:t>
            </a:r>
          </a:p>
          <a:p>
            <a:pPr marL="0" indent="0">
              <a:buNone/>
            </a:pPr>
            <a:r>
              <a:rPr lang="pl-PL" dirty="0"/>
              <a:t>Zaświadczenie o utracie lub uszkodzeniu dowodu osobistego jest ważne do czasu wydania nowego dowodu osobistego, nie dłużej jednak niż przez 2 miesiące.</a:t>
            </a:r>
          </a:p>
          <a:p>
            <a:pPr marL="0" indent="0">
              <a:buNone/>
            </a:pPr>
            <a:r>
              <a:rPr lang="pl-PL" dirty="0"/>
              <a:t>Zaświadczenie o utracie lub uszkodzeniu dowodu osobistego jest wydawane nieodpłatnie.</a:t>
            </a:r>
          </a:p>
          <a:p>
            <a:pPr marL="0" indent="0">
              <a:buNone/>
            </a:pPr>
            <a:r>
              <a:rPr lang="pl-PL" dirty="0"/>
              <a:t>W przypadku zgłoszenia Policji utraty dowodu osobistego w wyniku przestępstwa, przepisu ust. 1 nie stosuje się.</a:t>
            </a:r>
          </a:p>
          <a:p>
            <a:pPr marL="0" indent="0">
              <a:buNone/>
            </a:pPr>
            <a:r>
              <a:rPr lang="pl-PL" dirty="0"/>
              <a:t>(art. 47 udo)</a:t>
            </a:r>
          </a:p>
          <a:p>
            <a:pPr marL="0" indent="0">
              <a:buNone/>
            </a:pPr>
            <a:endParaRPr lang="pl-PL" dirty="0"/>
          </a:p>
        </p:txBody>
      </p:sp>
    </p:spTree>
    <p:extLst>
      <p:ext uri="{BB962C8B-B14F-4D97-AF65-F5344CB8AC3E}">
        <p14:creationId xmlns:p14="http://schemas.microsoft.com/office/powerpoint/2010/main" val="37806045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51E3F-6F7D-471F-8777-0FFEB47B3805}"/>
              </a:ext>
            </a:extLst>
          </p:cNvPr>
          <p:cNvSpPr>
            <a:spLocks noGrp="1"/>
          </p:cNvSpPr>
          <p:nvPr>
            <p:ph type="title"/>
          </p:nvPr>
        </p:nvSpPr>
        <p:spPr/>
        <p:txBody>
          <a:bodyPr/>
          <a:lstStyle/>
          <a:p>
            <a:pPr algn="ctr"/>
            <a:r>
              <a:rPr lang="pl-PL" b="1" dirty="0"/>
              <a:t>Znalezienie dowodu osobistego </a:t>
            </a:r>
          </a:p>
        </p:txBody>
      </p:sp>
      <p:sp>
        <p:nvSpPr>
          <p:cNvPr id="3" name="Symbol zastępczy zawartości 2">
            <a:extLst>
              <a:ext uri="{FF2B5EF4-FFF2-40B4-BE49-F238E27FC236}">
                <a16:creationId xmlns:a16="http://schemas.microsoft.com/office/drawing/2014/main" id="{DF31898E-AC93-4B6E-9536-B12518B5CECF}"/>
              </a:ext>
            </a:extLst>
          </p:cNvPr>
          <p:cNvSpPr>
            <a:spLocks noGrp="1"/>
          </p:cNvSpPr>
          <p:nvPr>
            <p:ph idx="1"/>
          </p:nvPr>
        </p:nvSpPr>
        <p:spPr>
          <a:xfrm>
            <a:off x="903514" y="1446245"/>
            <a:ext cx="10515600" cy="5234572"/>
          </a:xfrm>
        </p:spPr>
        <p:txBody>
          <a:bodyPr>
            <a:normAutofit fontScale="77500" lnSpcReduction="20000"/>
          </a:bodyPr>
          <a:lstStyle/>
          <a:p>
            <a:pPr marL="0" indent="0">
              <a:buNone/>
            </a:pPr>
            <a:r>
              <a:rPr lang="pl-PL" dirty="0"/>
              <a:t>Osoba, która znalazła cudzy dowód osobisty, jest obowiązana niezwłocznie przekazać ten dokument organowi dowolnej gminy, Policji, innemu organowi administracji publicznej lub konsulowi Rzeczypospolitej Polskiej. Organy te przekazują niezwłocznie dowód osobisty organowi, który go wydał, w celu unieważnienia dokumentu.</a:t>
            </a:r>
          </a:p>
          <a:p>
            <a:pPr marL="0" indent="0">
              <a:buNone/>
            </a:pPr>
            <a:r>
              <a:rPr lang="pl-PL" dirty="0"/>
              <a:t>Osoba, która znalazła cudzy dowód osobisty, może, bez zbędnej zwłoki, przekazać ten dokument posiadaczowi dowodu osobistego. W tym przypadku posiadacz dokumentu może również zawiadomić organy, o których mowa w ust. 1, o utracie dowodu osobistego, w celu jego unieważnienia.</a:t>
            </a:r>
          </a:p>
          <a:p>
            <a:pPr marL="0" indent="0">
              <a:buNone/>
            </a:pPr>
            <a:r>
              <a:rPr lang="pl-PL" dirty="0"/>
              <a:t>Osoba posiadająca dowód osobisty, która utraciła obywatelstwo polskie, jest obowiązana niezwłocznie zwrócić go do organu dowolnej gminy lub konsula Rzeczypospolitej Polskiej.</a:t>
            </a:r>
          </a:p>
          <a:p>
            <a:pPr marL="0" indent="0">
              <a:buNone/>
            </a:pPr>
            <a:r>
              <a:rPr lang="pl-PL" dirty="0"/>
              <a:t>Posiadacz dowodu osobistego zgłoszonego jako utracony w przypadku jego odnalezienia jest obowiązany niezwłocznie przekazać go organowi dowolnej gminy lub konsulowi Rzeczypospolitej Polskiej.</a:t>
            </a:r>
          </a:p>
          <a:p>
            <a:pPr marL="0" indent="0">
              <a:buNone/>
            </a:pPr>
            <a:r>
              <a:rPr lang="pl-PL" dirty="0"/>
              <a:t>Funkcjonariusz publiczny w przypadku stwierdzenia, że dowód osobisty okazany przez jego posiadacza został zgłoszony jako utracony, jest obowiązany zatrzymać ten dokument i przekazać organowi, który go wydał.</a:t>
            </a:r>
          </a:p>
          <a:p>
            <a:pPr marL="0" indent="0">
              <a:buNone/>
            </a:pPr>
            <a:r>
              <a:rPr lang="pl-PL" dirty="0"/>
              <a:t>(art. 49 udo)</a:t>
            </a:r>
          </a:p>
        </p:txBody>
      </p:sp>
    </p:spTree>
    <p:extLst>
      <p:ext uri="{BB962C8B-B14F-4D97-AF65-F5344CB8AC3E}">
        <p14:creationId xmlns:p14="http://schemas.microsoft.com/office/powerpoint/2010/main" val="29783567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2EBBD7D-FF33-4895-B81A-A40E02C29A6B}"/>
              </a:ext>
            </a:extLst>
          </p:cNvPr>
          <p:cNvSpPr>
            <a:spLocks noGrp="1"/>
          </p:cNvSpPr>
          <p:nvPr>
            <p:ph type="title"/>
          </p:nvPr>
        </p:nvSpPr>
        <p:spPr/>
        <p:txBody>
          <a:bodyPr/>
          <a:lstStyle/>
          <a:p>
            <a:pPr algn="ctr"/>
            <a:r>
              <a:rPr lang="pl-PL" b="1" dirty="0"/>
              <a:t>Unieważnienie dowodu osobistego</a:t>
            </a:r>
          </a:p>
        </p:txBody>
      </p:sp>
      <p:sp>
        <p:nvSpPr>
          <p:cNvPr id="3" name="Symbol zastępczy zawartości 2">
            <a:extLst>
              <a:ext uri="{FF2B5EF4-FFF2-40B4-BE49-F238E27FC236}">
                <a16:creationId xmlns:a16="http://schemas.microsoft.com/office/drawing/2014/main" id="{CB491E6E-2644-4F72-AC9A-5CA92765E2D8}"/>
              </a:ext>
            </a:extLst>
          </p:cNvPr>
          <p:cNvSpPr>
            <a:spLocks noGrp="1"/>
          </p:cNvSpPr>
          <p:nvPr>
            <p:ph idx="1"/>
          </p:nvPr>
        </p:nvSpPr>
        <p:spPr/>
        <p:txBody>
          <a:bodyPr/>
          <a:lstStyle/>
          <a:p>
            <a:pPr marL="0" indent="0">
              <a:buNone/>
            </a:pPr>
            <a:r>
              <a:rPr lang="pl-PL" dirty="0"/>
              <a:t> W okresie ważności dowód osobisty unieważnia się w przypadkach, o których mowa w art. 46 ust. 1 pkt 2-5b, w przypadku utraty obywatelstwa polskiego, zgonu posiadacza dowodu osobistego oraz wydania decyzji o odmowie wydania dowodu osobistego, o której mowa w art. 32, jeżeli dowód został uprzednio wystawiony.</a:t>
            </a:r>
          </a:p>
          <a:p>
            <a:pPr marL="0" indent="0">
              <a:buNone/>
            </a:pPr>
            <a:r>
              <a:rPr lang="pl-PL" dirty="0"/>
              <a:t>O konieczności unieważnienia dowodu osobistego z przyczyn określonych w art. 46 ust. 1 pkt 2 organ gminy jest zawiadamiany przez rejestr PESEL za pośrednictwem Rejestru Dowodów Osobistych.</a:t>
            </a:r>
          </a:p>
          <a:p>
            <a:pPr marL="0" indent="0">
              <a:buNone/>
            </a:pPr>
            <a:r>
              <a:rPr lang="pl-PL" dirty="0"/>
              <a:t>(art. 50 ust. 1-2 udo) </a:t>
            </a:r>
          </a:p>
          <a:p>
            <a:pPr marL="0" indent="0">
              <a:buNone/>
            </a:pPr>
            <a:endParaRPr lang="pl-PL" dirty="0"/>
          </a:p>
        </p:txBody>
      </p:sp>
    </p:spTree>
    <p:extLst>
      <p:ext uri="{BB962C8B-B14F-4D97-AF65-F5344CB8AC3E}">
        <p14:creationId xmlns:p14="http://schemas.microsoft.com/office/powerpoint/2010/main" val="18862093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2EBBD7D-FF33-4895-B81A-A40E02C29A6B}"/>
              </a:ext>
            </a:extLst>
          </p:cNvPr>
          <p:cNvSpPr>
            <a:spLocks noGrp="1"/>
          </p:cNvSpPr>
          <p:nvPr>
            <p:ph type="title"/>
          </p:nvPr>
        </p:nvSpPr>
        <p:spPr>
          <a:xfrm>
            <a:off x="838200" y="365125"/>
            <a:ext cx="10515600" cy="614589"/>
          </a:xfrm>
        </p:spPr>
        <p:txBody>
          <a:bodyPr>
            <a:normAutofit fontScale="90000"/>
          </a:bodyPr>
          <a:lstStyle/>
          <a:p>
            <a:pPr algn="ctr"/>
            <a:r>
              <a:rPr lang="pl-PL" b="1" dirty="0"/>
              <a:t>Unieważnienie dowodu osobistego</a:t>
            </a:r>
          </a:p>
        </p:txBody>
      </p:sp>
      <p:sp>
        <p:nvSpPr>
          <p:cNvPr id="3" name="Symbol zastępczy zawartości 2">
            <a:extLst>
              <a:ext uri="{FF2B5EF4-FFF2-40B4-BE49-F238E27FC236}">
                <a16:creationId xmlns:a16="http://schemas.microsoft.com/office/drawing/2014/main" id="{CB491E6E-2644-4F72-AC9A-5CA92765E2D8}"/>
              </a:ext>
            </a:extLst>
          </p:cNvPr>
          <p:cNvSpPr>
            <a:spLocks noGrp="1"/>
          </p:cNvSpPr>
          <p:nvPr>
            <p:ph idx="1"/>
          </p:nvPr>
        </p:nvSpPr>
        <p:spPr>
          <a:xfrm>
            <a:off x="838200" y="1212980"/>
            <a:ext cx="10515600" cy="5430415"/>
          </a:xfrm>
        </p:spPr>
        <p:txBody>
          <a:bodyPr>
            <a:normAutofit fontScale="55000" lnSpcReduction="20000"/>
          </a:bodyPr>
          <a:lstStyle/>
          <a:p>
            <a:pPr marL="0" indent="0">
              <a:buNone/>
            </a:pPr>
            <a:r>
              <a:rPr lang="pl-PL" dirty="0"/>
              <a:t>Unieważnienie dowodu osobistego następuje:</a:t>
            </a:r>
          </a:p>
          <a:p>
            <a:pPr marL="0" indent="0">
              <a:buNone/>
            </a:pPr>
            <a:r>
              <a:rPr lang="pl-PL" dirty="0"/>
              <a:t>•	z dniem zgłoszenia do organu dowolnej gminy lub konsula Rzeczypospolitej Polskiej utraty lub uszkodzenia dowodu osobistego przez jego posiadacza lub przekazania do organu dowolnej gminy lub do konsula Rzeczypospolitej Polskiej przez osobę trzecią znalezionego cudzego dowodu osobistego;</a:t>
            </a:r>
          </a:p>
          <a:p>
            <a:pPr marL="0" indent="0">
              <a:buNone/>
            </a:pPr>
            <a:r>
              <a:rPr lang="pl-PL" dirty="0"/>
              <a:t>•	z dniem utraty obywatelstwa polskiego lub zgonu posiadacza dowodu osobistego lub wydania decyzji o odmowie wydania dowodu osobistego, o której mowa w art. 32;</a:t>
            </a:r>
          </a:p>
          <a:p>
            <a:pPr marL="0" indent="0">
              <a:buNone/>
            </a:pPr>
            <a:r>
              <a:rPr lang="pl-PL" dirty="0"/>
              <a:t>•	z dniem przekazania posiadaczowi nowego dowodu osobistego, w przypadkach, o których mowa w art. 46 ust. 1 pkt 3 i 4b;</a:t>
            </a:r>
          </a:p>
          <a:p>
            <a:pPr marL="0" indent="0">
              <a:buNone/>
            </a:pPr>
            <a:r>
              <a:rPr lang="pl-PL" dirty="0"/>
              <a:t>•	z dniem przekazania posiadaczowi nowego dowodu osobistego, w przypadku, o którym mowa w art. 46 ust. 1 pkt 1, o ile nie upłynął termin ważności dotychczas posiadanego dowodu osobistego;</a:t>
            </a:r>
          </a:p>
          <a:p>
            <a:pPr marL="0" indent="0">
              <a:buNone/>
            </a:pPr>
            <a:r>
              <a:rPr lang="pl-PL" dirty="0"/>
              <a:t>•	z dniem przekazania posiadaczowi nowego dowodu osobistego, w przypadku, o którym mowa w art. 46 ust. 1 pkt 2;</a:t>
            </a:r>
          </a:p>
          <a:p>
            <a:pPr marL="0" indent="0">
              <a:buNone/>
            </a:pPr>
            <a:r>
              <a:rPr lang="pl-PL" dirty="0"/>
              <a:t>•	z dniem uprawomocnienia się orzeczenia sądu o ubezwłasnowolnieniu całkowitym lub częściowym posiadacza dowodu osobistego, w przypadku, o którym mowa w art. 46 ust. 1 pkt 4c;</a:t>
            </a:r>
          </a:p>
          <a:p>
            <a:pPr marL="0" indent="0">
              <a:buNone/>
            </a:pPr>
            <a:r>
              <a:rPr lang="pl-PL" dirty="0"/>
              <a:t>•	z chwilą zgłoszenia zawieszenia certyfikatów, w przypadku, o którym mowa w art. 32c;</a:t>
            </a:r>
          </a:p>
          <a:p>
            <a:pPr marL="0" indent="0">
              <a:buNone/>
            </a:pPr>
            <a:r>
              <a:rPr lang="pl-PL" dirty="0"/>
              <a:t>•	z chwilą zgłoszenia utraty lub uszkodzenia dowodu osobistego, w przypadku, o którym mowa w art. 47 ust. 3a;</a:t>
            </a:r>
          </a:p>
          <a:p>
            <a:pPr marL="0" indent="0">
              <a:buNone/>
            </a:pPr>
            <a:r>
              <a:rPr lang="pl-PL" dirty="0"/>
              <a:t>•	z dniem zgłoszenia utraty dowodu osobistego, w przypadku, o którym mowa w art. 47 ust. 9;</a:t>
            </a:r>
          </a:p>
          <a:p>
            <a:pPr marL="0" indent="0">
              <a:buNone/>
            </a:pPr>
            <a:r>
              <a:rPr lang="pl-PL" dirty="0"/>
              <a:t>•	z dniem następującym po upływie 120 dni od dnia dokonania w rejestrze PESEL zmiany danych zawartych w dowodzie osobistym;</a:t>
            </a:r>
          </a:p>
          <a:p>
            <a:pPr marL="0" indent="0">
              <a:buNone/>
            </a:pPr>
            <a:r>
              <a:rPr lang="pl-PL" dirty="0"/>
              <a:t>•	z dniem zgłoszenia do organu dowolnej gminy podejrzenia nieuprawnionego wykorzystania danych osobowych, o którym mowa w art. 48a ust. 1;</a:t>
            </a:r>
          </a:p>
          <a:p>
            <a:pPr marL="0" indent="0">
              <a:buNone/>
            </a:pPr>
            <a:r>
              <a:rPr lang="pl-PL" dirty="0"/>
              <a:t>•	z dniem stwierdzenia przez organ gminy wady technicznej dowodu osobistego lub błędnej personalizacji.</a:t>
            </a:r>
          </a:p>
          <a:p>
            <a:pPr marL="0" indent="0">
              <a:buNone/>
            </a:pPr>
            <a:r>
              <a:rPr lang="pl-PL" dirty="0"/>
              <a:t>(art. 50 ust. 3 udo)</a:t>
            </a:r>
          </a:p>
          <a:p>
            <a:pPr marL="0" indent="0">
              <a:buNone/>
            </a:pPr>
            <a:endParaRPr lang="pl-PL" dirty="0"/>
          </a:p>
        </p:txBody>
      </p:sp>
    </p:spTree>
    <p:extLst>
      <p:ext uri="{BB962C8B-B14F-4D97-AF65-F5344CB8AC3E}">
        <p14:creationId xmlns:p14="http://schemas.microsoft.com/office/powerpoint/2010/main" val="40595573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2EBBD7D-FF33-4895-B81A-A40E02C29A6B}"/>
              </a:ext>
            </a:extLst>
          </p:cNvPr>
          <p:cNvSpPr>
            <a:spLocks noGrp="1"/>
          </p:cNvSpPr>
          <p:nvPr>
            <p:ph type="title"/>
          </p:nvPr>
        </p:nvSpPr>
        <p:spPr/>
        <p:txBody>
          <a:bodyPr/>
          <a:lstStyle/>
          <a:p>
            <a:pPr algn="ctr"/>
            <a:r>
              <a:rPr lang="pl-PL" b="1" dirty="0"/>
              <a:t>Stwierdzenie nieważności dowodu osobistego</a:t>
            </a:r>
          </a:p>
        </p:txBody>
      </p:sp>
      <p:sp>
        <p:nvSpPr>
          <p:cNvPr id="3" name="Symbol zastępczy zawartości 2">
            <a:extLst>
              <a:ext uri="{FF2B5EF4-FFF2-40B4-BE49-F238E27FC236}">
                <a16:creationId xmlns:a16="http://schemas.microsoft.com/office/drawing/2014/main" id="{CB491E6E-2644-4F72-AC9A-5CA92765E2D8}"/>
              </a:ext>
            </a:extLst>
          </p:cNvPr>
          <p:cNvSpPr>
            <a:spLocks noGrp="1"/>
          </p:cNvSpPr>
          <p:nvPr>
            <p:ph idx="1"/>
          </p:nvPr>
        </p:nvSpPr>
        <p:spPr/>
        <p:txBody>
          <a:bodyPr/>
          <a:lstStyle/>
          <a:p>
            <a:pPr marL="0" indent="0">
              <a:buNone/>
            </a:pPr>
            <a:r>
              <a:rPr lang="pl-PL" dirty="0"/>
              <a:t>Stwierdza się nieważność dowodu osobistego wydanego osobie, która we wniosku o jego wydanie podała nieprawdziwe dane.</a:t>
            </a:r>
          </a:p>
          <a:p>
            <a:pPr marL="0" indent="0">
              <a:buNone/>
            </a:pPr>
            <a:r>
              <a:rPr lang="pl-PL" dirty="0"/>
              <a:t>Stwierdzenie nieważności dowodu osobistego, o którym mowa w ust. 1, następuje w drodze decyzji administracyjnej.</a:t>
            </a:r>
          </a:p>
          <a:p>
            <a:pPr marL="0" indent="0">
              <a:buNone/>
            </a:pPr>
            <a:r>
              <a:rPr lang="pl-PL" dirty="0"/>
              <a:t>Decyzja, o której mowa w ust. 2, wydana w pierwszej instancji jest ostateczna.</a:t>
            </a:r>
          </a:p>
          <a:p>
            <a:pPr marL="0" indent="0">
              <a:buNone/>
            </a:pPr>
            <a:r>
              <a:rPr lang="pl-PL" dirty="0"/>
              <a:t>(art. 52 ust. 1-3 udo)</a:t>
            </a:r>
          </a:p>
          <a:p>
            <a:pPr marL="0" indent="0">
              <a:buNone/>
            </a:pPr>
            <a:endParaRPr lang="pl-PL" dirty="0"/>
          </a:p>
        </p:txBody>
      </p:sp>
    </p:spTree>
    <p:extLst>
      <p:ext uri="{BB962C8B-B14F-4D97-AF65-F5344CB8AC3E}">
        <p14:creationId xmlns:p14="http://schemas.microsoft.com/office/powerpoint/2010/main" val="1005037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D8532CD-CE4F-448B-B614-6E8DE9626CC4}"/>
              </a:ext>
            </a:extLst>
          </p:cNvPr>
          <p:cNvSpPr>
            <a:spLocks noGrp="1"/>
          </p:cNvSpPr>
          <p:nvPr>
            <p:ph type="ctrTitle"/>
          </p:nvPr>
        </p:nvSpPr>
        <p:spPr/>
        <p:txBody>
          <a:bodyPr>
            <a:normAutofit fontScale="90000"/>
          </a:bodyPr>
          <a:lstStyle/>
          <a:p>
            <a:r>
              <a:rPr lang="pl-PL" b="1" dirty="0"/>
              <a:t>ustawa</a:t>
            </a:r>
            <a:br>
              <a:rPr lang="pl-PL" b="1" dirty="0"/>
            </a:br>
            <a:r>
              <a:rPr lang="pl-PL" b="1" dirty="0"/>
              <a:t>z dnia 6 sierpnia 2010 r.</a:t>
            </a:r>
            <a:br>
              <a:rPr lang="pl-PL" b="1" dirty="0"/>
            </a:br>
            <a:r>
              <a:rPr lang="pl-PL" b="1" dirty="0"/>
              <a:t>o dowodach osobistych</a:t>
            </a:r>
          </a:p>
        </p:txBody>
      </p:sp>
      <p:sp>
        <p:nvSpPr>
          <p:cNvPr id="3" name="Podtytuł 2">
            <a:extLst>
              <a:ext uri="{FF2B5EF4-FFF2-40B4-BE49-F238E27FC236}">
                <a16:creationId xmlns:a16="http://schemas.microsoft.com/office/drawing/2014/main" id="{170DDD75-D4C9-4522-9D6C-95A384B10818}"/>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25766758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2EBBD7D-FF33-4895-B81A-A40E02C29A6B}"/>
              </a:ext>
            </a:extLst>
          </p:cNvPr>
          <p:cNvSpPr>
            <a:spLocks noGrp="1"/>
          </p:cNvSpPr>
          <p:nvPr>
            <p:ph type="title"/>
          </p:nvPr>
        </p:nvSpPr>
        <p:spPr/>
        <p:txBody>
          <a:bodyPr/>
          <a:lstStyle/>
          <a:p>
            <a:pPr algn="ctr"/>
            <a:r>
              <a:rPr lang="pl-PL" b="1" dirty="0"/>
              <a:t>Rejestr Dowodów Osobistych</a:t>
            </a:r>
          </a:p>
        </p:txBody>
      </p:sp>
      <p:sp>
        <p:nvSpPr>
          <p:cNvPr id="3" name="Symbol zastępczy zawartości 2">
            <a:extLst>
              <a:ext uri="{FF2B5EF4-FFF2-40B4-BE49-F238E27FC236}">
                <a16:creationId xmlns:a16="http://schemas.microsoft.com/office/drawing/2014/main" id="{CB491E6E-2644-4F72-AC9A-5CA92765E2D8}"/>
              </a:ext>
            </a:extLst>
          </p:cNvPr>
          <p:cNvSpPr>
            <a:spLocks noGrp="1"/>
          </p:cNvSpPr>
          <p:nvPr>
            <p:ph idx="1"/>
          </p:nvPr>
        </p:nvSpPr>
        <p:spPr/>
        <p:txBody>
          <a:bodyPr>
            <a:normAutofit fontScale="62500" lnSpcReduction="20000"/>
          </a:bodyPr>
          <a:lstStyle/>
          <a:p>
            <a:pPr marL="0" indent="0">
              <a:buNone/>
            </a:pPr>
            <a:r>
              <a:rPr lang="pl-PL" dirty="0"/>
              <a:t>Rejestr Dowodów Osobistych jest rejestrem centralnym prowadzonym w systemie teleinformatycznym.</a:t>
            </a:r>
          </a:p>
          <a:p>
            <a:pPr marL="0" indent="0">
              <a:buNone/>
            </a:pPr>
            <a:r>
              <a:rPr lang="pl-PL" dirty="0"/>
              <a:t>Utrzymanie i rozwój Rejestru Dowodów Osobistych, w celu realizacji zadań określonych w ustawie, zapewnia minister właściwy do spraw informatyzacji, w tym:</a:t>
            </a:r>
          </a:p>
          <a:p>
            <a:pPr marL="0" indent="0">
              <a:buNone/>
            </a:pPr>
            <a:r>
              <a:rPr lang="pl-PL" dirty="0"/>
              <a:t>1)  zapewnia ochronę przed nieuprawnionym dostępem do Rejestru Dowodów Osobistych;</a:t>
            </a:r>
          </a:p>
          <a:p>
            <a:pPr marL="0" indent="0">
              <a:buNone/>
            </a:pPr>
            <a:r>
              <a:rPr lang="pl-PL" dirty="0"/>
              <a:t>2)  zapewnia integralność danych w Rejestrze Dowodów Osobistych;</a:t>
            </a:r>
          </a:p>
          <a:p>
            <a:pPr marL="0" indent="0">
              <a:buNone/>
            </a:pPr>
            <a:r>
              <a:rPr lang="pl-PL" dirty="0"/>
              <a:t>3)  zapewnia dostępność systemu teleinformatycznego, w którym Rejestr Dowodów Osobistych jest prowadzony, dla podmiotów przetwarzających dane w tym rejestrze;</a:t>
            </a:r>
          </a:p>
          <a:p>
            <a:pPr marL="0" indent="0">
              <a:buNone/>
            </a:pPr>
            <a:r>
              <a:rPr lang="pl-PL" dirty="0"/>
              <a:t>4)  przeciwdziała uszkodzeniom systemu teleinformatycznego, w którym Rejestr Dowodów Osobistych jest prowadzony;</a:t>
            </a:r>
          </a:p>
          <a:p>
            <a:pPr marL="0" indent="0">
              <a:buNone/>
            </a:pPr>
            <a:r>
              <a:rPr lang="pl-PL" dirty="0"/>
              <a:t>5)  określa zasady bezpieczeństwa przetwarzanych danych, w tym danych osobowych;</a:t>
            </a:r>
          </a:p>
          <a:p>
            <a:pPr marL="0" indent="0">
              <a:buNone/>
            </a:pPr>
            <a:r>
              <a:rPr lang="pl-PL" dirty="0"/>
              <a:t>6)  określa zasady zgłaszania naruszenia ochrony danych osobowych;</a:t>
            </a:r>
          </a:p>
          <a:p>
            <a:pPr marL="0" indent="0">
              <a:buNone/>
            </a:pPr>
            <a:r>
              <a:rPr lang="pl-PL" dirty="0"/>
              <a:t>7)  zapewnia rozliczalność działań dokonywanych na danych Rejestru Dowodów Osobistych;</a:t>
            </a:r>
          </a:p>
          <a:p>
            <a:pPr marL="0" indent="0">
              <a:buNone/>
            </a:pPr>
            <a:r>
              <a:rPr lang="pl-PL" dirty="0"/>
              <a:t>8)  zapewnia poprawność danych przetwarzanych w Rejestrze Dowodów Osobistych.</a:t>
            </a:r>
          </a:p>
          <a:p>
            <a:pPr marL="0" indent="0">
              <a:buNone/>
            </a:pPr>
            <a:r>
              <a:rPr lang="pl-PL" dirty="0"/>
              <a:t>(art. 55 ust. 1-2 udo) </a:t>
            </a:r>
          </a:p>
          <a:p>
            <a:pPr marL="0" indent="0">
              <a:buNone/>
            </a:pPr>
            <a:endParaRPr lang="pl-PL" dirty="0"/>
          </a:p>
        </p:txBody>
      </p:sp>
    </p:spTree>
    <p:extLst>
      <p:ext uri="{BB962C8B-B14F-4D97-AF65-F5344CB8AC3E}">
        <p14:creationId xmlns:p14="http://schemas.microsoft.com/office/powerpoint/2010/main" val="14023755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2EBBD7D-FF33-4895-B81A-A40E02C29A6B}"/>
              </a:ext>
            </a:extLst>
          </p:cNvPr>
          <p:cNvSpPr>
            <a:spLocks noGrp="1"/>
          </p:cNvSpPr>
          <p:nvPr>
            <p:ph type="title"/>
          </p:nvPr>
        </p:nvSpPr>
        <p:spPr/>
        <p:txBody>
          <a:bodyPr/>
          <a:lstStyle/>
          <a:p>
            <a:pPr algn="ctr"/>
            <a:r>
              <a:rPr lang="pl-PL" b="1" dirty="0"/>
              <a:t>Rejestr Dowodów Osobistych</a:t>
            </a:r>
          </a:p>
        </p:txBody>
      </p:sp>
      <p:sp>
        <p:nvSpPr>
          <p:cNvPr id="3" name="Symbol zastępczy zawartości 2">
            <a:extLst>
              <a:ext uri="{FF2B5EF4-FFF2-40B4-BE49-F238E27FC236}">
                <a16:creationId xmlns:a16="http://schemas.microsoft.com/office/drawing/2014/main" id="{CB491E6E-2644-4F72-AC9A-5CA92765E2D8}"/>
              </a:ext>
            </a:extLst>
          </p:cNvPr>
          <p:cNvSpPr>
            <a:spLocks noGrp="1"/>
          </p:cNvSpPr>
          <p:nvPr>
            <p:ph idx="1"/>
          </p:nvPr>
        </p:nvSpPr>
        <p:spPr/>
        <p:txBody>
          <a:bodyPr>
            <a:normAutofit lnSpcReduction="10000"/>
          </a:bodyPr>
          <a:lstStyle/>
          <a:p>
            <a:pPr marL="0" indent="0">
              <a:buNone/>
            </a:pPr>
            <a:r>
              <a:rPr lang="pl-PL" dirty="0"/>
              <a:t>Minister właściwy do spraw wewnętrznych uczestniczy w realizacji zadań związanych z rozwojem Rejestru Dowodów Osobistych, z wyłączeniem zadań pozostających w wyłącznej właściwości ministra właściwego do spraw informatyzacji.</a:t>
            </a:r>
          </a:p>
          <a:p>
            <a:pPr marL="0" indent="0">
              <a:buNone/>
            </a:pPr>
            <a:r>
              <a:rPr lang="pl-PL" dirty="0"/>
              <a:t>Minister właściwy do spraw wewnętrznych zapewnia funkcjonowanie wydzielonej sieci umożliwiającej dostęp organom, o których mowa w ust. 7, do Rejestru Dowodów Osobistych.</a:t>
            </a:r>
          </a:p>
          <a:p>
            <a:pPr marL="0" indent="0">
              <a:buNone/>
            </a:pPr>
            <a:r>
              <a:rPr lang="pl-PL" dirty="0"/>
              <a:t>Minister właściwy do spraw zagranicznych zapewnia funkcjonowanie wydzielonej sieci umożliwiającej dostęp konsulom do Rejestru Dowodów Osobistych.</a:t>
            </a:r>
          </a:p>
          <a:p>
            <a:pPr marL="0" indent="0">
              <a:buNone/>
            </a:pPr>
            <a:r>
              <a:rPr lang="pl-PL" dirty="0"/>
              <a:t>(art. 55 ust. 3-5 udo) </a:t>
            </a:r>
          </a:p>
          <a:p>
            <a:pPr marL="0" indent="0">
              <a:buNone/>
            </a:pPr>
            <a:endParaRPr lang="pl-PL" dirty="0"/>
          </a:p>
        </p:txBody>
      </p:sp>
    </p:spTree>
    <p:extLst>
      <p:ext uri="{BB962C8B-B14F-4D97-AF65-F5344CB8AC3E}">
        <p14:creationId xmlns:p14="http://schemas.microsoft.com/office/powerpoint/2010/main" val="36296455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51E3F-6F7D-471F-8777-0FFEB47B3805}"/>
              </a:ext>
            </a:extLst>
          </p:cNvPr>
          <p:cNvSpPr>
            <a:spLocks noGrp="1"/>
          </p:cNvSpPr>
          <p:nvPr>
            <p:ph type="title"/>
          </p:nvPr>
        </p:nvSpPr>
        <p:spPr/>
        <p:txBody>
          <a:bodyPr/>
          <a:lstStyle/>
          <a:p>
            <a:pPr algn="ctr"/>
            <a:r>
              <a:rPr lang="pl-PL" b="1" dirty="0"/>
              <a:t>Przechowywanie dokumentacji związanej z dowodami osobistymi </a:t>
            </a:r>
          </a:p>
        </p:txBody>
      </p:sp>
      <p:sp>
        <p:nvSpPr>
          <p:cNvPr id="3" name="Symbol zastępczy zawartości 2">
            <a:extLst>
              <a:ext uri="{FF2B5EF4-FFF2-40B4-BE49-F238E27FC236}">
                <a16:creationId xmlns:a16="http://schemas.microsoft.com/office/drawing/2014/main" id="{DF31898E-AC93-4B6E-9536-B12518B5CECF}"/>
              </a:ext>
            </a:extLst>
          </p:cNvPr>
          <p:cNvSpPr>
            <a:spLocks noGrp="1"/>
          </p:cNvSpPr>
          <p:nvPr>
            <p:ph idx="1"/>
          </p:nvPr>
        </p:nvSpPr>
        <p:spPr/>
        <p:txBody>
          <a:bodyPr>
            <a:normAutofit fontScale="92500" lnSpcReduction="20000"/>
          </a:bodyPr>
          <a:lstStyle/>
          <a:p>
            <a:pPr marL="0" indent="0">
              <a:buNone/>
            </a:pPr>
            <a:r>
              <a:rPr lang="pl-PL" dirty="0"/>
              <a:t>Organy gmin oraz konsulowie Rzeczypospolitej Polskiej gromadzą i przechowują dokumentację związaną z dowodami osobistymi.</a:t>
            </a:r>
          </a:p>
          <a:p>
            <a:pPr marL="0" indent="0">
              <a:buNone/>
            </a:pPr>
            <a:r>
              <a:rPr lang="pl-PL" dirty="0"/>
              <a:t>Dokumentację związaną z dowodami osobistymi przechowuje się przez 10 lat, licząc od dnia 1 stycznia roku następnego od daty zgonu posiadacza dowodu osobistego.</a:t>
            </a:r>
          </a:p>
          <a:p>
            <a:pPr marL="0" indent="0">
              <a:buNone/>
            </a:pPr>
            <a:r>
              <a:rPr lang="pl-PL" dirty="0"/>
              <a:t>Dokumentacja związana z dowodami osobistymi podlega brakowaniu na zasadach i w trybie przepisów wydanych na podstawie art. 5 ust. 2 i 2b ustawy z dnia 14 lipca 1983 r. o narodowym zasobie archiwalnym i archiwach, przy czym dla dokumentacji przechowywanej przez konsulów Rzeczypospolitej Polskiej dyrektorem właściwego miejscowo archiwum państwowego jest Naczelny Dyrektor Archiwów Państwowych lub upoważniony przez niego dyrektor archiwum państwowego.</a:t>
            </a:r>
          </a:p>
          <a:p>
            <a:pPr marL="0" indent="0">
              <a:buNone/>
            </a:pPr>
            <a:r>
              <a:rPr lang="pl-PL" dirty="0"/>
              <a:t>(art. 60-61 udo) </a:t>
            </a:r>
          </a:p>
          <a:p>
            <a:pPr marL="0" indent="0">
              <a:buNone/>
            </a:pPr>
            <a:endParaRPr lang="pl-PL" dirty="0"/>
          </a:p>
        </p:txBody>
      </p:sp>
    </p:spTree>
    <p:extLst>
      <p:ext uri="{BB962C8B-B14F-4D97-AF65-F5344CB8AC3E}">
        <p14:creationId xmlns:p14="http://schemas.microsoft.com/office/powerpoint/2010/main" val="6236941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8A2D1F8-9C98-403C-81A5-7EDA0890D0AF}"/>
              </a:ext>
            </a:extLst>
          </p:cNvPr>
          <p:cNvSpPr>
            <a:spLocks noGrp="1"/>
          </p:cNvSpPr>
          <p:nvPr>
            <p:ph type="ctrTitle"/>
          </p:nvPr>
        </p:nvSpPr>
        <p:spPr/>
        <p:txBody>
          <a:bodyPr>
            <a:normAutofit fontScale="90000"/>
          </a:bodyPr>
          <a:lstStyle/>
          <a:p>
            <a:r>
              <a:rPr lang="pl-PL" b="1" dirty="0"/>
              <a:t>ustawa </a:t>
            </a:r>
            <a:br>
              <a:rPr lang="pl-PL" b="1" dirty="0"/>
            </a:br>
            <a:r>
              <a:rPr lang="pl-PL" b="1" dirty="0"/>
              <a:t>z dnia 27 stycznia 2022 r.</a:t>
            </a:r>
            <a:br>
              <a:rPr lang="pl-PL" b="1" dirty="0"/>
            </a:br>
            <a:r>
              <a:rPr lang="pl-PL" b="1" dirty="0"/>
              <a:t>o dokumentach paszportowych</a:t>
            </a:r>
          </a:p>
        </p:txBody>
      </p:sp>
      <p:sp>
        <p:nvSpPr>
          <p:cNvPr id="3" name="Podtytuł 2">
            <a:extLst>
              <a:ext uri="{FF2B5EF4-FFF2-40B4-BE49-F238E27FC236}">
                <a16:creationId xmlns:a16="http://schemas.microsoft.com/office/drawing/2014/main" id="{8863FB6D-E52A-4217-A8F0-31EAA44357CB}"/>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31571396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EE156D-409A-49B3-8702-33101CF281FA}"/>
              </a:ext>
            </a:extLst>
          </p:cNvPr>
          <p:cNvSpPr>
            <a:spLocks noGrp="1"/>
          </p:cNvSpPr>
          <p:nvPr>
            <p:ph type="title"/>
          </p:nvPr>
        </p:nvSpPr>
        <p:spPr/>
        <p:txBody>
          <a:bodyPr/>
          <a:lstStyle/>
          <a:p>
            <a:pPr algn="ctr"/>
            <a:r>
              <a:rPr lang="pl-PL" b="1" dirty="0"/>
              <a:t>dokument paszportowy </a:t>
            </a:r>
          </a:p>
        </p:txBody>
      </p:sp>
      <p:sp>
        <p:nvSpPr>
          <p:cNvPr id="3" name="Symbol zastępczy zawartości 2">
            <a:extLst>
              <a:ext uri="{FF2B5EF4-FFF2-40B4-BE49-F238E27FC236}">
                <a16:creationId xmlns:a16="http://schemas.microsoft.com/office/drawing/2014/main" id="{1FC573F8-F8B3-490B-82EF-92B1F1FF9ADC}"/>
              </a:ext>
            </a:extLst>
          </p:cNvPr>
          <p:cNvSpPr>
            <a:spLocks noGrp="1"/>
          </p:cNvSpPr>
          <p:nvPr>
            <p:ph idx="1"/>
          </p:nvPr>
        </p:nvSpPr>
        <p:spPr/>
        <p:txBody>
          <a:bodyPr/>
          <a:lstStyle/>
          <a:p>
            <a:pPr marL="0" indent="0">
              <a:buNone/>
            </a:pPr>
            <a:endParaRPr lang="pl-PL" dirty="0"/>
          </a:p>
          <a:p>
            <a:pPr marL="0" indent="0">
              <a:buNone/>
            </a:pPr>
            <a:r>
              <a:rPr lang="pl-PL" dirty="0"/>
              <a:t>Dokument paszportowy jest dokumentem uprawniającym do przekraczania granicy oraz potwierdzającym obywatelstwo polskie i tożsamość posiadacza.</a:t>
            </a:r>
          </a:p>
          <a:p>
            <a:pPr marL="0" indent="0">
              <a:buNone/>
            </a:pPr>
            <a:r>
              <a:rPr lang="pl-PL" dirty="0"/>
              <a:t>Dokumenty paszportowe stanowią własność Rzeczypospolitej Polskiej.</a:t>
            </a:r>
          </a:p>
          <a:p>
            <a:pPr marL="0" indent="0">
              <a:buNone/>
            </a:pPr>
            <a:r>
              <a:rPr lang="pl-PL" dirty="0"/>
              <a:t>(art. 3-4 </a:t>
            </a:r>
            <a:r>
              <a:rPr lang="pl-PL" dirty="0" err="1"/>
              <a:t>udp</a:t>
            </a:r>
            <a:r>
              <a:rPr lang="pl-PL" dirty="0"/>
              <a:t>) </a:t>
            </a:r>
          </a:p>
          <a:p>
            <a:pPr marL="0" indent="0">
              <a:buNone/>
            </a:pPr>
            <a:endParaRPr lang="pl-PL" dirty="0"/>
          </a:p>
        </p:txBody>
      </p:sp>
    </p:spTree>
    <p:extLst>
      <p:ext uri="{BB962C8B-B14F-4D97-AF65-F5344CB8AC3E}">
        <p14:creationId xmlns:p14="http://schemas.microsoft.com/office/powerpoint/2010/main" val="41594036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EE156D-409A-49B3-8702-33101CF281FA}"/>
              </a:ext>
            </a:extLst>
          </p:cNvPr>
          <p:cNvSpPr>
            <a:spLocks noGrp="1"/>
          </p:cNvSpPr>
          <p:nvPr>
            <p:ph type="title"/>
          </p:nvPr>
        </p:nvSpPr>
        <p:spPr/>
        <p:txBody>
          <a:bodyPr/>
          <a:lstStyle/>
          <a:p>
            <a:pPr algn="ctr"/>
            <a:r>
              <a:rPr lang="pl-PL" b="1" dirty="0"/>
              <a:t>dokument paszportowy </a:t>
            </a:r>
          </a:p>
        </p:txBody>
      </p:sp>
      <p:sp>
        <p:nvSpPr>
          <p:cNvPr id="3" name="Symbol zastępczy zawartości 2">
            <a:extLst>
              <a:ext uri="{FF2B5EF4-FFF2-40B4-BE49-F238E27FC236}">
                <a16:creationId xmlns:a16="http://schemas.microsoft.com/office/drawing/2014/main" id="{1FC573F8-F8B3-490B-82EF-92B1F1FF9ADC}"/>
              </a:ext>
            </a:extLst>
          </p:cNvPr>
          <p:cNvSpPr>
            <a:spLocks noGrp="1"/>
          </p:cNvSpPr>
          <p:nvPr>
            <p:ph idx="1"/>
          </p:nvPr>
        </p:nvSpPr>
        <p:spPr/>
        <p:txBody>
          <a:bodyPr/>
          <a:lstStyle/>
          <a:p>
            <a:pPr marL="0" indent="0">
              <a:buNone/>
            </a:pPr>
            <a:r>
              <a:rPr lang="pl-PL" dirty="0"/>
              <a:t>Prawo do posiadania dokumentu paszportowego przysługuje każdemu obywatelowi polskiemu.</a:t>
            </a:r>
          </a:p>
          <a:p>
            <a:pPr marL="0" indent="0">
              <a:buNone/>
            </a:pPr>
            <a:r>
              <a:rPr lang="pl-PL" dirty="0"/>
              <a:t>Obywatel polski może posiadać jeden ważny dokument paszportowy, chyba że ustawa stanowi inaczej.</a:t>
            </a:r>
          </a:p>
          <a:p>
            <a:pPr marL="0" indent="0">
              <a:buNone/>
            </a:pPr>
            <a:r>
              <a:rPr lang="pl-PL" dirty="0"/>
              <a:t>Pozbawienie lub ograniczenie prawa do posiadania dokumentu paszportowego może nastąpić wyłącznie w przypadkach określonych w ustawie.</a:t>
            </a:r>
          </a:p>
          <a:p>
            <a:pPr marL="0" indent="0">
              <a:buNone/>
            </a:pPr>
            <a:r>
              <a:rPr lang="pl-PL" dirty="0"/>
              <a:t>(art. 5 </a:t>
            </a:r>
            <a:r>
              <a:rPr lang="pl-PL" dirty="0" err="1"/>
              <a:t>udp</a:t>
            </a:r>
            <a:r>
              <a:rPr lang="pl-PL" dirty="0"/>
              <a:t>) </a:t>
            </a:r>
          </a:p>
          <a:p>
            <a:pPr marL="0" indent="0">
              <a:buNone/>
            </a:pPr>
            <a:endParaRPr lang="pl-PL" dirty="0"/>
          </a:p>
        </p:txBody>
      </p:sp>
    </p:spTree>
    <p:extLst>
      <p:ext uri="{BB962C8B-B14F-4D97-AF65-F5344CB8AC3E}">
        <p14:creationId xmlns:p14="http://schemas.microsoft.com/office/powerpoint/2010/main" val="6003191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EE156D-409A-49B3-8702-33101CF281FA}"/>
              </a:ext>
            </a:extLst>
          </p:cNvPr>
          <p:cNvSpPr>
            <a:spLocks noGrp="1"/>
          </p:cNvSpPr>
          <p:nvPr>
            <p:ph type="title"/>
          </p:nvPr>
        </p:nvSpPr>
        <p:spPr/>
        <p:txBody>
          <a:bodyPr/>
          <a:lstStyle/>
          <a:p>
            <a:pPr algn="ctr"/>
            <a:r>
              <a:rPr lang="pl-PL" b="1" dirty="0"/>
              <a:t>dokument paszportowy </a:t>
            </a:r>
          </a:p>
        </p:txBody>
      </p:sp>
      <p:sp>
        <p:nvSpPr>
          <p:cNvPr id="3" name="Symbol zastępczy zawartości 2">
            <a:extLst>
              <a:ext uri="{FF2B5EF4-FFF2-40B4-BE49-F238E27FC236}">
                <a16:creationId xmlns:a16="http://schemas.microsoft.com/office/drawing/2014/main" id="{1FC573F8-F8B3-490B-82EF-92B1F1FF9ADC}"/>
              </a:ext>
            </a:extLst>
          </p:cNvPr>
          <p:cNvSpPr>
            <a:spLocks noGrp="1"/>
          </p:cNvSpPr>
          <p:nvPr>
            <p:ph idx="1"/>
          </p:nvPr>
        </p:nvSpPr>
        <p:spPr/>
        <p:txBody>
          <a:bodyPr/>
          <a:lstStyle/>
          <a:p>
            <a:pPr marL="0" indent="0">
              <a:buNone/>
            </a:pPr>
            <a:r>
              <a:rPr lang="pl-PL" dirty="0"/>
              <a:t>Paszporty i paszporty tymczasowe wydają wojewoda i konsul.</a:t>
            </a:r>
          </a:p>
          <a:p>
            <a:pPr marL="0" indent="0">
              <a:buNone/>
            </a:pPr>
            <a:r>
              <a:rPr lang="pl-PL" dirty="0"/>
              <a:t>Paszporty dyplomatyczne oraz paszporty służbowe Ministerstwa Spraw Zagranicznych, zwane dalej "paszportami służbowymi", wydaje minister właściwy do spraw zagranicznych.</a:t>
            </a:r>
          </a:p>
          <a:p>
            <a:pPr marL="0" indent="0">
              <a:buNone/>
            </a:pPr>
            <a:r>
              <a:rPr lang="pl-PL" dirty="0"/>
              <a:t>W wyjątkowych przypadkach, jeżeli przemawia za tym ważny interes państwa, paszport i paszport tymczasowy może wydać minister właściwy do spraw wewnętrznych.</a:t>
            </a:r>
          </a:p>
          <a:p>
            <a:pPr marL="0" indent="0">
              <a:buNone/>
            </a:pPr>
            <a:r>
              <a:rPr lang="pl-PL" dirty="0"/>
              <a:t>(art. 6 </a:t>
            </a:r>
            <a:r>
              <a:rPr lang="pl-PL" dirty="0" err="1"/>
              <a:t>udp</a:t>
            </a:r>
            <a:r>
              <a:rPr lang="pl-PL" dirty="0"/>
              <a:t>)</a:t>
            </a:r>
          </a:p>
          <a:p>
            <a:pPr marL="0" indent="0">
              <a:buNone/>
            </a:pPr>
            <a:endParaRPr lang="pl-PL" dirty="0"/>
          </a:p>
        </p:txBody>
      </p:sp>
    </p:spTree>
    <p:extLst>
      <p:ext uri="{BB962C8B-B14F-4D97-AF65-F5344CB8AC3E}">
        <p14:creationId xmlns:p14="http://schemas.microsoft.com/office/powerpoint/2010/main" val="12572347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EE156D-409A-49B3-8702-33101CF281FA}"/>
              </a:ext>
            </a:extLst>
          </p:cNvPr>
          <p:cNvSpPr>
            <a:spLocks noGrp="1"/>
          </p:cNvSpPr>
          <p:nvPr>
            <p:ph type="title"/>
          </p:nvPr>
        </p:nvSpPr>
        <p:spPr>
          <a:xfrm>
            <a:off x="838200" y="365126"/>
            <a:ext cx="10515600" cy="502622"/>
          </a:xfrm>
        </p:spPr>
        <p:txBody>
          <a:bodyPr>
            <a:normAutofit fontScale="90000"/>
          </a:bodyPr>
          <a:lstStyle/>
          <a:p>
            <a:pPr algn="ctr"/>
            <a:r>
              <a:rPr lang="pl-PL" b="1" dirty="0"/>
              <a:t>dokument paszportowy </a:t>
            </a:r>
          </a:p>
        </p:txBody>
      </p:sp>
      <p:sp>
        <p:nvSpPr>
          <p:cNvPr id="3" name="Symbol zastępczy zawartości 2">
            <a:extLst>
              <a:ext uri="{FF2B5EF4-FFF2-40B4-BE49-F238E27FC236}">
                <a16:creationId xmlns:a16="http://schemas.microsoft.com/office/drawing/2014/main" id="{1FC573F8-F8B3-490B-82EF-92B1F1FF9ADC}"/>
              </a:ext>
            </a:extLst>
          </p:cNvPr>
          <p:cNvSpPr>
            <a:spLocks noGrp="1"/>
          </p:cNvSpPr>
          <p:nvPr>
            <p:ph idx="1"/>
          </p:nvPr>
        </p:nvSpPr>
        <p:spPr>
          <a:xfrm>
            <a:off x="838200" y="1054360"/>
            <a:ext cx="10515600" cy="5626358"/>
          </a:xfrm>
        </p:spPr>
        <p:txBody>
          <a:bodyPr>
            <a:normAutofit fontScale="70000" lnSpcReduction="20000"/>
          </a:bodyPr>
          <a:lstStyle/>
          <a:p>
            <a:pPr marL="0" indent="0">
              <a:buNone/>
            </a:pPr>
            <a:r>
              <a:rPr lang="pl-PL" dirty="0"/>
              <a:t>Minister właściwy do spraw wewnętrznych:</a:t>
            </a:r>
          </a:p>
          <a:p>
            <a:pPr marL="0" indent="0">
              <a:buNone/>
            </a:pPr>
            <a:r>
              <a:rPr lang="pl-PL" dirty="0"/>
              <a:t>1)  sprawuje nadzór nad realizacją zadań określonych w ustawie, wykonywanych przez wojewodów i konsulów;</a:t>
            </a:r>
          </a:p>
          <a:p>
            <a:pPr marL="0" indent="0">
              <a:buNone/>
            </a:pPr>
            <a:r>
              <a:rPr lang="pl-PL" dirty="0"/>
              <a:t>2)  jest organem odwoławczym od decyzji wydawanych przez wojewodę i konsula.</a:t>
            </a:r>
          </a:p>
          <a:p>
            <a:pPr marL="0" indent="0">
              <a:buNone/>
            </a:pPr>
            <a:endParaRPr lang="pl-PL" dirty="0"/>
          </a:p>
          <a:p>
            <a:pPr marL="0" indent="0">
              <a:buNone/>
            </a:pPr>
            <a:r>
              <a:rPr lang="pl-PL" dirty="0"/>
              <a:t>Sprawowanie nadzoru polega na:</a:t>
            </a:r>
          </a:p>
          <a:p>
            <a:pPr marL="0" indent="0">
              <a:buNone/>
            </a:pPr>
            <a:r>
              <a:rPr lang="pl-PL" dirty="0"/>
              <a:t>1)  badaniu prawidłowości prowadzonych postępowań;</a:t>
            </a:r>
          </a:p>
          <a:p>
            <a:pPr marL="0" indent="0">
              <a:buNone/>
            </a:pPr>
            <a:r>
              <a:rPr lang="pl-PL" dirty="0"/>
              <a:t>2)  badaniu prawidłowości i terminowości prowadzenia spraw określonych w ustawie;</a:t>
            </a:r>
          </a:p>
          <a:p>
            <a:pPr marL="0" indent="0">
              <a:buNone/>
            </a:pPr>
            <a:r>
              <a:rPr lang="pl-PL" dirty="0"/>
              <a:t>3)  kształtowaniu jednolitej polityki w zakresie realizacji zadań określonych w ustawie;</a:t>
            </a:r>
          </a:p>
          <a:p>
            <a:pPr marL="0" indent="0">
              <a:buNone/>
            </a:pPr>
            <a:r>
              <a:rPr lang="pl-PL" dirty="0"/>
              <a:t>4)  prowadzeniu kontroli.</a:t>
            </a:r>
          </a:p>
          <a:p>
            <a:pPr marL="0" indent="0">
              <a:buNone/>
            </a:pPr>
            <a:endParaRPr lang="pl-PL" dirty="0"/>
          </a:p>
          <a:p>
            <a:pPr marL="0" indent="0">
              <a:buNone/>
            </a:pPr>
            <a:r>
              <a:rPr lang="pl-PL" dirty="0"/>
              <a:t>Czynności w ramach nadzoru w stosunku do konsulów są realizowane w porozumieniu z ministrem właściwym do spraw zagranicznych.</a:t>
            </a:r>
          </a:p>
          <a:p>
            <a:pPr marL="0" indent="0">
              <a:buNone/>
            </a:pPr>
            <a:r>
              <a:rPr lang="pl-PL" dirty="0"/>
              <a:t>Kontrole są prowadzone na zasadach określonych w ustawie o kontroli w administracji rządowej </a:t>
            </a:r>
          </a:p>
          <a:p>
            <a:pPr marL="0" indent="0">
              <a:buNone/>
            </a:pPr>
            <a:r>
              <a:rPr lang="pl-PL" dirty="0"/>
              <a:t>Minister właściwy do spraw wewnętrznych prowadzi, przy udziale ministra właściwego do spraw zagranicznych, kontrole wykonywania przez konsulów zadań określonych w ustawie. Przepisy ustawy z dnia 15 lipca 2011 r. o kontroli w administracji rządowej stosuje się odpowiednio.</a:t>
            </a:r>
          </a:p>
          <a:p>
            <a:pPr marL="0" indent="0">
              <a:buNone/>
            </a:pPr>
            <a:r>
              <a:rPr lang="pl-PL" dirty="0"/>
              <a:t>(art. 9 </a:t>
            </a:r>
            <a:r>
              <a:rPr lang="pl-PL" dirty="0" err="1"/>
              <a:t>udp</a:t>
            </a:r>
            <a:r>
              <a:rPr lang="pl-PL" dirty="0"/>
              <a:t>)</a:t>
            </a:r>
          </a:p>
          <a:p>
            <a:pPr marL="0" indent="0">
              <a:buNone/>
            </a:pPr>
            <a:endParaRPr lang="pl-PL" dirty="0"/>
          </a:p>
        </p:txBody>
      </p:sp>
    </p:spTree>
    <p:extLst>
      <p:ext uri="{BB962C8B-B14F-4D97-AF65-F5344CB8AC3E}">
        <p14:creationId xmlns:p14="http://schemas.microsoft.com/office/powerpoint/2010/main" val="22513885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EE156D-409A-49B3-8702-33101CF281FA}"/>
              </a:ext>
            </a:extLst>
          </p:cNvPr>
          <p:cNvSpPr>
            <a:spLocks noGrp="1"/>
          </p:cNvSpPr>
          <p:nvPr>
            <p:ph type="title"/>
          </p:nvPr>
        </p:nvSpPr>
        <p:spPr/>
        <p:txBody>
          <a:bodyPr/>
          <a:lstStyle/>
          <a:p>
            <a:pPr algn="ctr"/>
            <a:r>
              <a:rPr lang="pl-PL" b="1" dirty="0"/>
              <a:t>Opłaty za dokumenty paszportowe</a:t>
            </a:r>
          </a:p>
        </p:txBody>
      </p:sp>
      <p:sp>
        <p:nvSpPr>
          <p:cNvPr id="3" name="Symbol zastępczy zawartości 2">
            <a:extLst>
              <a:ext uri="{FF2B5EF4-FFF2-40B4-BE49-F238E27FC236}">
                <a16:creationId xmlns:a16="http://schemas.microsoft.com/office/drawing/2014/main" id="{1FC573F8-F8B3-490B-82EF-92B1F1FF9ADC}"/>
              </a:ext>
            </a:extLst>
          </p:cNvPr>
          <p:cNvSpPr>
            <a:spLocks noGrp="1"/>
          </p:cNvSpPr>
          <p:nvPr>
            <p:ph idx="1"/>
          </p:nvPr>
        </p:nvSpPr>
        <p:spPr/>
        <p:txBody>
          <a:bodyPr/>
          <a:lstStyle/>
          <a:p>
            <a:pPr marL="0" indent="0">
              <a:buNone/>
            </a:pPr>
            <a:endParaRPr lang="pl-PL" dirty="0"/>
          </a:p>
          <a:p>
            <a:pPr marL="0" indent="0">
              <a:buNone/>
            </a:pPr>
            <a:r>
              <a:rPr lang="pl-PL" dirty="0"/>
              <a:t>Paszporty oraz paszporty tymczasowe wydaje się odpłatnie.</a:t>
            </a:r>
          </a:p>
          <a:p>
            <a:pPr marL="0" indent="0">
              <a:buNone/>
            </a:pPr>
            <a:r>
              <a:rPr lang="pl-PL" dirty="0"/>
              <a:t>Paszporty dyplomatyczne i paszporty służbowe wydaje się bezpłatnie.</a:t>
            </a:r>
          </a:p>
          <a:p>
            <a:pPr marL="0" indent="0">
              <a:buNone/>
            </a:pPr>
            <a:r>
              <a:rPr lang="pl-PL" dirty="0"/>
              <a:t>(art. 20 </a:t>
            </a:r>
            <a:r>
              <a:rPr lang="pl-PL" dirty="0" err="1"/>
              <a:t>udp</a:t>
            </a:r>
            <a:r>
              <a:rPr lang="pl-PL" dirty="0"/>
              <a:t>)</a:t>
            </a:r>
          </a:p>
          <a:p>
            <a:pPr marL="0" indent="0">
              <a:buNone/>
            </a:pPr>
            <a:endParaRPr lang="pl-PL" dirty="0"/>
          </a:p>
        </p:txBody>
      </p:sp>
    </p:spTree>
    <p:extLst>
      <p:ext uri="{BB962C8B-B14F-4D97-AF65-F5344CB8AC3E}">
        <p14:creationId xmlns:p14="http://schemas.microsoft.com/office/powerpoint/2010/main" val="14924108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EE156D-409A-49B3-8702-33101CF281FA}"/>
              </a:ext>
            </a:extLst>
          </p:cNvPr>
          <p:cNvSpPr>
            <a:spLocks noGrp="1"/>
          </p:cNvSpPr>
          <p:nvPr>
            <p:ph type="title"/>
          </p:nvPr>
        </p:nvSpPr>
        <p:spPr/>
        <p:txBody>
          <a:bodyPr>
            <a:normAutofit fontScale="90000"/>
          </a:bodyPr>
          <a:lstStyle/>
          <a:p>
            <a:pPr algn="ctr"/>
            <a:br>
              <a:rPr lang="pl-PL" b="1" dirty="0"/>
            </a:br>
            <a:r>
              <a:rPr lang="pl-PL" b="1" dirty="0"/>
              <a:t>Wydanie dokumentu paszportowego </a:t>
            </a:r>
            <a:br>
              <a:rPr lang="pl-PL" b="1" dirty="0"/>
            </a:br>
            <a:endParaRPr lang="pl-PL" b="1" dirty="0"/>
          </a:p>
        </p:txBody>
      </p:sp>
      <p:sp>
        <p:nvSpPr>
          <p:cNvPr id="3" name="Symbol zastępczy zawartości 2">
            <a:extLst>
              <a:ext uri="{FF2B5EF4-FFF2-40B4-BE49-F238E27FC236}">
                <a16:creationId xmlns:a16="http://schemas.microsoft.com/office/drawing/2014/main" id="{1FC573F8-F8B3-490B-82EF-92B1F1FF9ADC}"/>
              </a:ext>
            </a:extLst>
          </p:cNvPr>
          <p:cNvSpPr>
            <a:spLocks noGrp="1"/>
          </p:cNvSpPr>
          <p:nvPr>
            <p:ph idx="1"/>
          </p:nvPr>
        </p:nvSpPr>
        <p:spPr/>
        <p:txBody>
          <a:bodyPr>
            <a:normAutofit fontScale="92500" lnSpcReduction="20000"/>
          </a:bodyPr>
          <a:lstStyle/>
          <a:p>
            <a:pPr marL="0" indent="0">
              <a:buNone/>
            </a:pPr>
            <a:r>
              <a:rPr lang="pl-PL" dirty="0"/>
              <a:t>Dokument paszportowy wydaje się na wniosek.</a:t>
            </a:r>
          </a:p>
          <a:p>
            <a:pPr marL="0" indent="0">
              <a:buNone/>
            </a:pPr>
            <a:r>
              <a:rPr lang="pl-PL" dirty="0"/>
              <a:t>Wojewoda, konsul i minister właściwy do spraw wewnętrznych mogą z urzędu wydać paszport tymczasowy, jeżeli przemawiają za tym ważne okoliczności.</a:t>
            </a:r>
          </a:p>
          <a:p>
            <a:pPr marL="0" indent="0">
              <a:buNone/>
            </a:pPr>
            <a:endParaRPr lang="pl-PL" dirty="0"/>
          </a:p>
          <a:p>
            <a:pPr marL="0" indent="0">
              <a:buNone/>
            </a:pPr>
            <a:r>
              <a:rPr lang="pl-PL" dirty="0"/>
              <a:t>Wniosek o wydanie dokumentu paszportowego składa osoba posiadająca pełną zdolność do czynności prawnych. </a:t>
            </a:r>
          </a:p>
          <a:p>
            <a:pPr marL="0" indent="0">
              <a:buNone/>
            </a:pPr>
            <a:r>
              <a:rPr lang="pl-PL" dirty="0"/>
              <a:t>W imieniu osoby nieposiadającej zdolności do czynności prawnych lub posiadającej ograniczoną zdolność do czynności prawnych wniosek o wydanie dokumentu paszportowego składa matka, ojciec, opiekun prawny lub kurator.</a:t>
            </a:r>
          </a:p>
          <a:p>
            <a:pPr marL="0" indent="0">
              <a:buNone/>
            </a:pPr>
            <a:r>
              <a:rPr lang="pl-PL" dirty="0"/>
              <a:t>(art. 27-28 </a:t>
            </a:r>
            <a:r>
              <a:rPr lang="pl-PL" dirty="0" err="1"/>
              <a:t>udp</a:t>
            </a:r>
            <a:r>
              <a:rPr lang="pl-PL" dirty="0"/>
              <a:t>) </a:t>
            </a:r>
          </a:p>
          <a:p>
            <a:pPr marL="0" indent="0">
              <a:buNone/>
            </a:pPr>
            <a:endParaRPr lang="pl-PL" dirty="0"/>
          </a:p>
        </p:txBody>
      </p:sp>
    </p:spTree>
    <p:extLst>
      <p:ext uri="{BB962C8B-B14F-4D97-AF65-F5344CB8AC3E}">
        <p14:creationId xmlns:p14="http://schemas.microsoft.com/office/powerpoint/2010/main" val="3914749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51E3F-6F7D-471F-8777-0FFEB47B3805}"/>
              </a:ext>
            </a:extLst>
          </p:cNvPr>
          <p:cNvSpPr>
            <a:spLocks noGrp="1"/>
          </p:cNvSpPr>
          <p:nvPr>
            <p:ph type="title"/>
          </p:nvPr>
        </p:nvSpPr>
        <p:spPr/>
        <p:txBody>
          <a:bodyPr/>
          <a:lstStyle/>
          <a:p>
            <a:pPr algn="ctr"/>
            <a:r>
              <a:rPr lang="pl-PL" b="1" dirty="0"/>
              <a:t>Dowód osobisty</a:t>
            </a:r>
          </a:p>
        </p:txBody>
      </p:sp>
      <p:sp>
        <p:nvSpPr>
          <p:cNvPr id="3" name="Symbol zastępczy zawartości 2">
            <a:extLst>
              <a:ext uri="{FF2B5EF4-FFF2-40B4-BE49-F238E27FC236}">
                <a16:creationId xmlns:a16="http://schemas.microsoft.com/office/drawing/2014/main" id="{DF31898E-AC93-4B6E-9536-B12518B5CECF}"/>
              </a:ext>
            </a:extLst>
          </p:cNvPr>
          <p:cNvSpPr>
            <a:spLocks noGrp="1"/>
          </p:cNvSpPr>
          <p:nvPr>
            <p:ph idx="1"/>
          </p:nvPr>
        </p:nvSpPr>
        <p:spPr/>
        <p:txBody>
          <a:bodyPr>
            <a:normAutofit fontScale="92500" lnSpcReduction="10000"/>
          </a:bodyPr>
          <a:lstStyle/>
          <a:p>
            <a:pPr marL="0" indent="0">
              <a:buNone/>
            </a:pPr>
            <a:r>
              <a:rPr lang="pl-PL" dirty="0"/>
              <a:t>1. Dowód osobisty jest dokumentem stwierdzającym tożsamość i obywatelstwo polskie osoby na terytorium Rzeczypospolitej Polskiej oraz innych państw członkowskich Unii Europejskiej, państw Europejskiego Obszaru Gospodarczego nienależących do Unii Europejskiej oraz państw niebędących stronami umowy o Europejskim Obszarze Gospodarczym, których obywatele mogą korzystać ze swobody przepływu osób na podstawie umów zawartych przez te państwa ze Wspólnotą Europejską i jej państwami członkowskimi oraz na podstawie jednostronnych decyzji innych państw, uznających ten dokument za wystarczający do przekraczania ich granic.</a:t>
            </a:r>
          </a:p>
          <a:p>
            <a:pPr marL="0" indent="0">
              <a:buNone/>
            </a:pPr>
            <a:r>
              <a:rPr lang="pl-PL" dirty="0"/>
              <a:t>2. Dowód osobisty uprawnia do przekraczania granic państw, o których mowa w ust. 1.</a:t>
            </a:r>
          </a:p>
          <a:p>
            <a:pPr marL="0" indent="0">
              <a:buNone/>
            </a:pPr>
            <a:r>
              <a:rPr lang="pl-PL" dirty="0"/>
              <a:t>(art. 4 udo)</a:t>
            </a:r>
          </a:p>
          <a:p>
            <a:pPr marL="0" indent="0">
              <a:buNone/>
            </a:pPr>
            <a:endParaRPr lang="pl-PL" dirty="0"/>
          </a:p>
        </p:txBody>
      </p:sp>
    </p:spTree>
    <p:extLst>
      <p:ext uri="{BB962C8B-B14F-4D97-AF65-F5344CB8AC3E}">
        <p14:creationId xmlns:p14="http://schemas.microsoft.com/office/powerpoint/2010/main" val="22374585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EE156D-409A-49B3-8702-33101CF281FA}"/>
              </a:ext>
            </a:extLst>
          </p:cNvPr>
          <p:cNvSpPr>
            <a:spLocks noGrp="1"/>
          </p:cNvSpPr>
          <p:nvPr>
            <p:ph type="title"/>
          </p:nvPr>
        </p:nvSpPr>
        <p:spPr/>
        <p:txBody>
          <a:bodyPr>
            <a:normAutofit fontScale="90000"/>
          </a:bodyPr>
          <a:lstStyle/>
          <a:p>
            <a:pPr algn="ctr"/>
            <a:br>
              <a:rPr lang="pl-PL" b="1" dirty="0"/>
            </a:br>
            <a:r>
              <a:rPr lang="pl-PL" b="1" dirty="0"/>
              <a:t>Wydanie dokumentu paszportowego </a:t>
            </a:r>
            <a:br>
              <a:rPr lang="pl-PL" b="1" dirty="0"/>
            </a:br>
            <a:endParaRPr lang="pl-PL" b="1" dirty="0"/>
          </a:p>
        </p:txBody>
      </p:sp>
      <p:sp>
        <p:nvSpPr>
          <p:cNvPr id="3" name="Symbol zastępczy zawartości 2">
            <a:extLst>
              <a:ext uri="{FF2B5EF4-FFF2-40B4-BE49-F238E27FC236}">
                <a16:creationId xmlns:a16="http://schemas.microsoft.com/office/drawing/2014/main" id="{1FC573F8-F8B3-490B-82EF-92B1F1FF9ADC}"/>
              </a:ext>
            </a:extLst>
          </p:cNvPr>
          <p:cNvSpPr>
            <a:spLocks noGrp="1"/>
          </p:cNvSpPr>
          <p:nvPr>
            <p:ph idx="1"/>
          </p:nvPr>
        </p:nvSpPr>
        <p:spPr/>
        <p:txBody>
          <a:bodyPr>
            <a:normAutofit fontScale="92500" lnSpcReduction="10000"/>
          </a:bodyPr>
          <a:lstStyle/>
          <a:p>
            <a:pPr marL="0" indent="0">
              <a:buNone/>
            </a:pPr>
            <a:r>
              <a:rPr lang="pl-PL" dirty="0"/>
              <a:t>Wniosek o wydanie paszportu albo paszportu tymczasowego składa się do dowolnego wojewody lub konsula.</a:t>
            </a:r>
          </a:p>
          <a:p>
            <a:pPr marL="0" indent="0">
              <a:buNone/>
            </a:pPr>
            <a:r>
              <a:rPr lang="pl-PL" dirty="0"/>
              <a:t>Wniosek o wydanie paszportu dyplomatycznego albo paszportu służbowego składa się do ministra właściwego do spraw zagranicznych.</a:t>
            </a:r>
          </a:p>
          <a:p>
            <a:pPr marL="0" indent="0">
              <a:buNone/>
            </a:pPr>
            <a:r>
              <a:rPr lang="pl-PL" dirty="0"/>
              <a:t>W uzasadnionych przypadkach, za zgodą ministra właściwego do spraw zagranicznych, wniosek o wydanie paszportu dyplomatycznego albo paszportu służbowego może zostać złożony za pośrednictwem konsula.</a:t>
            </a:r>
          </a:p>
          <a:p>
            <a:pPr marL="0" indent="0">
              <a:buNone/>
            </a:pPr>
            <a:r>
              <a:rPr lang="pl-PL" dirty="0"/>
              <a:t>W wyjątkowych przypadkach, jeżeli przemawia za tym ważny interes państwa, wniosek o wydanie paszportu albo paszportu tymczasowego może zostać złożony do ministra właściwego do spraw wewnętrznych.</a:t>
            </a:r>
          </a:p>
          <a:p>
            <a:pPr marL="0" indent="0">
              <a:buNone/>
            </a:pPr>
            <a:r>
              <a:rPr lang="pl-PL" dirty="0"/>
              <a:t>(art. 29 </a:t>
            </a:r>
            <a:r>
              <a:rPr lang="pl-PL" dirty="0" err="1"/>
              <a:t>udp</a:t>
            </a:r>
            <a:r>
              <a:rPr lang="pl-PL" dirty="0"/>
              <a:t>) </a:t>
            </a:r>
          </a:p>
          <a:p>
            <a:pPr marL="0" indent="0">
              <a:buNone/>
            </a:pPr>
            <a:endParaRPr lang="pl-PL" dirty="0"/>
          </a:p>
        </p:txBody>
      </p:sp>
    </p:spTree>
    <p:extLst>
      <p:ext uri="{BB962C8B-B14F-4D97-AF65-F5344CB8AC3E}">
        <p14:creationId xmlns:p14="http://schemas.microsoft.com/office/powerpoint/2010/main" val="35154331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EE156D-409A-49B3-8702-33101CF281FA}"/>
              </a:ext>
            </a:extLst>
          </p:cNvPr>
          <p:cNvSpPr>
            <a:spLocks noGrp="1"/>
          </p:cNvSpPr>
          <p:nvPr>
            <p:ph type="title"/>
          </p:nvPr>
        </p:nvSpPr>
        <p:spPr/>
        <p:txBody>
          <a:bodyPr>
            <a:normAutofit fontScale="90000"/>
          </a:bodyPr>
          <a:lstStyle/>
          <a:p>
            <a:pPr algn="ctr"/>
            <a:br>
              <a:rPr lang="pl-PL" b="1" dirty="0"/>
            </a:br>
            <a:r>
              <a:rPr lang="pl-PL" b="1" dirty="0"/>
              <a:t>Wydanie dokumentu paszportowego </a:t>
            </a:r>
            <a:br>
              <a:rPr lang="pl-PL" b="1" dirty="0"/>
            </a:br>
            <a:endParaRPr lang="pl-PL" b="1" dirty="0"/>
          </a:p>
        </p:txBody>
      </p:sp>
      <p:sp>
        <p:nvSpPr>
          <p:cNvPr id="3" name="Symbol zastępczy zawartości 2">
            <a:extLst>
              <a:ext uri="{FF2B5EF4-FFF2-40B4-BE49-F238E27FC236}">
                <a16:creationId xmlns:a16="http://schemas.microsoft.com/office/drawing/2014/main" id="{1FC573F8-F8B3-490B-82EF-92B1F1FF9ADC}"/>
              </a:ext>
            </a:extLst>
          </p:cNvPr>
          <p:cNvSpPr>
            <a:spLocks noGrp="1"/>
          </p:cNvSpPr>
          <p:nvPr>
            <p:ph idx="1"/>
          </p:nvPr>
        </p:nvSpPr>
        <p:spPr/>
        <p:txBody>
          <a:bodyPr>
            <a:normAutofit fontScale="77500" lnSpcReduction="20000"/>
          </a:bodyPr>
          <a:lstStyle/>
          <a:p>
            <a:pPr marL="0" indent="0">
              <a:buNone/>
            </a:pPr>
            <a:r>
              <a:rPr lang="pl-PL" dirty="0"/>
              <a:t>Złożenie wniosku o wydanie dokumentu paszportowego wymaga osobistego stawiennictwa wnioskodawcy w organie paszportowym.</a:t>
            </a:r>
          </a:p>
          <a:p>
            <a:pPr marL="0" indent="0">
              <a:buNone/>
            </a:pPr>
            <a:r>
              <a:rPr lang="pl-PL" dirty="0"/>
              <a:t>Przy składaniu wniosku o wydanie dokumentu paszportowego osobie nieposiadającej zdolności do czynności prawnych, która ukończyła 5 lat, lub osobie posiadającej ograniczoną zdolność do czynności prawnych jest wymagana obecność tej osoby.</a:t>
            </a:r>
          </a:p>
          <a:p>
            <a:pPr marL="0" indent="0">
              <a:buNone/>
            </a:pPr>
            <a:r>
              <a:rPr lang="pl-PL" dirty="0"/>
              <a:t>W przypadku, o którym mowa w art. 31 ust. 3, obowiązek osobistego stawiennictwa nie jest wymagany.</a:t>
            </a:r>
          </a:p>
          <a:p>
            <a:pPr marL="0" indent="0">
              <a:buNone/>
            </a:pPr>
            <a:r>
              <a:rPr lang="pl-PL" dirty="0"/>
              <a:t>W przypadku gdy szczególne okoliczności uniemożliwiają lub znacznie utrudniają złożenie wniosku o wydanie paszportu tymczasowego przez osobę przebywającą za granicą w sposób, o którym mowa w ust. 1, konsul może odstąpić od wymogu osobistego stawiennictwa na wniosek tej osoby.</a:t>
            </a:r>
          </a:p>
          <a:p>
            <a:pPr marL="0" indent="0">
              <a:buNone/>
            </a:pPr>
            <a:r>
              <a:rPr lang="pl-PL" dirty="0"/>
              <a:t>W przypadku nieuwzględnienia wniosku o odstąpienie od wymogu osobistego stawiennictwa w celu złożenia wniosku o wydanie paszportu tymczasowego konsul informuje osobę o braku przesłanek uzasadniających odstąpienie od tego wymogu.</a:t>
            </a:r>
          </a:p>
          <a:p>
            <a:pPr marL="0" indent="0">
              <a:buNone/>
            </a:pPr>
            <a:r>
              <a:rPr lang="pl-PL" dirty="0"/>
              <a:t>(art. 30 </a:t>
            </a:r>
            <a:r>
              <a:rPr lang="pl-PL" dirty="0" err="1"/>
              <a:t>udp</a:t>
            </a:r>
            <a:r>
              <a:rPr lang="pl-PL" dirty="0"/>
              <a:t>) </a:t>
            </a:r>
          </a:p>
          <a:p>
            <a:pPr marL="0" indent="0">
              <a:buNone/>
            </a:pPr>
            <a:endParaRPr lang="pl-PL" dirty="0"/>
          </a:p>
        </p:txBody>
      </p:sp>
    </p:spTree>
    <p:extLst>
      <p:ext uri="{BB962C8B-B14F-4D97-AF65-F5344CB8AC3E}">
        <p14:creationId xmlns:p14="http://schemas.microsoft.com/office/powerpoint/2010/main" val="10286422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EE156D-409A-49B3-8702-33101CF281FA}"/>
              </a:ext>
            </a:extLst>
          </p:cNvPr>
          <p:cNvSpPr>
            <a:spLocks noGrp="1"/>
          </p:cNvSpPr>
          <p:nvPr>
            <p:ph type="title"/>
          </p:nvPr>
        </p:nvSpPr>
        <p:spPr/>
        <p:txBody>
          <a:bodyPr>
            <a:normAutofit/>
          </a:bodyPr>
          <a:lstStyle/>
          <a:p>
            <a:pPr algn="ctr"/>
            <a:r>
              <a:rPr lang="pl-PL" b="1" dirty="0"/>
              <a:t>Drugi paszport </a:t>
            </a:r>
          </a:p>
        </p:txBody>
      </p:sp>
      <p:sp>
        <p:nvSpPr>
          <p:cNvPr id="3" name="Symbol zastępczy zawartości 2">
            <a:extLst>
              <a:ext uri="{FF2B5EF4-FFF2-40B4-BE49-F238E27FC236}">
                <a16:creationId xmlns:a16="http://schemas.microsoft.com/office/drawing/2014/main" id="{1FC573F8-F8B3-490B-82EF-92B1F1FF9ADC}"/>
              </a:ext>
            </a:extLst>
          </p:cNvPr>
          <p:cNvSpPr>
            <a:spLocks noGrp="1"/>
          </p:cNvSpPr>
          <p:nvPr>
            <p:ph idx="1"/>
          </p:nvPr>
        </p:nvSpPr>
        <p:spPr/>
        <p:txBody>
          <a:bodyPr>
            <a:normAutofit fontScale="92500" lnSpcReduction="20000"/>
          </a:bodyPr>
          <a:lstStyle/>
          <a:p>
            <a:pPr marL="0" indent="0">
              <a:buNone/>
            </a:pPr>
            <a:r>
              <a:rPr lang="pl-PL" dirty="0"/>
              <a:t>Tej samej osobie może zostać wydany drugi paszport w wyjątkowych przypadkach, w szczególności uzasadnionych:</a:t>
            </a:r>
          </a:p>
          <a:p>
            <a:pPr marL="0" indent="0">
              <a:buNone/>
            </a:pPr>
            <a:r>
              <a:rPr lang="pl-PL" dirty="0"/>
              <a:t>1)  względami ochrony jej życia i zdrowia,</a:t>
            </a:r>
          </a:p>
          <a:p>
            <a:pPr marL="0" indent="0">
              <a:buNone/>
            </a:pPr>
            <a:r>
              <a:rPr lang="pl-PL" dirty="0"/>
              <a:t>2) poważnymi trudnościami w prowadzeniu przez nią działalności humanitarnej lub zawodowej,</a:t>
            </a:r>
          </a:p>
          <a:p>
            <a:pPr marL="0" indent="0">
              <a:buNone/>
            </a:pPr>
            <a:r>
              <a:rPr lang="pl-PL" dirty="0"/>
              <a:t>3) posiadaniem w paszporcie wiz lub pieczęci potwierdzających przekraczanie granicy państw lub pobyt na ich terytorium, uniemożliwiających lub znacznie utrudniających jej wjazd na terytorium innego państwa,</a:t>
            </a:r>
          </a:p>
          <a:p>
            <a:pPr marL="0" indent="0">
              <a:buNone/>
            </a:pPr>
            <a:r>
              <a:rPr lang="pl-PL" dirty="0"/>
              <a:t>4)  względami bezpieczeństwa państwa</a:t>
            </a:r>
          </a:p>
          <a:p>
            <a:pPr marL="0" indent="0">
              <a:buNone/>
            </a:pPr>
            <a:r>
              <a:rPr lang="pl-PL" dirty="0"/>
              <a:t>- po uprawdopodobnieniu tych okoliczności.</a:t>
            </a:r>
          </a:p>
          <a:p>
            <a:pPr marL="0" indent="0">
              <a:buNone/>
            </a:pPr>
            <a:r>
              <a:rPr lang="pl-PL" dirty="0"/>
              <a:t>(art. 46 </a:t>
            </a:r>
            <a:r>
              <a:rPr lang="pl-PL" dirty="0" err="1"/>
              <a:t>udp</a:t>
            </a:r>
            <a:r>
              <a:rPr lang="pl-PL" dirty="0"/>
              <a:t>) </a:t>
            </a:r>
          </a:p>
          <a:p>
            <a:pPr marL="0" indent="0">
              <a:buNone/>
            </a:pPr>
            <a:endParaRPr lang="pl-PL" dirty="0"/>
          </a:p>
        </p:txBody>
      </p:sp>
    </p:spTree>
    <p:extLst>
      <p:ext uri="{BB962C8B-B14F-4D97-AF65-F5344CB8AC3E}">
        <p14:creationId xmlns:p14="http://schemas.microsoft.com/office/powerpoint/2010/main" val="26780229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EE156D-409A-49B3-8702-33101CF281FA}"/>
              </a:ext>
            </a:extLst>
          </p:cNvPr>
          <p:cNvSpPr>
            <a:spLocks noGrp="1"/>
          </p:cNvSpPr>
          <p:nvPr>
            <p:ph type="title"/>
          </p:nvPr>
        </p:nvSpPr>
        <p:spPr/>
        <p:txBody>
          <a:bodyPr/>
          <a:lstStyle/>
          <a:p>
            <a:pPr algn="ctr"/>
            <a:r>
              <a:rPr lang="pl-PL" b="1" dirty="0"/>
              <a:t>Paszport tymczasowy </a:t>
            </a:r>
          </a:p>
        </p:txBody>
      </p:sp>
      <p:sp>
        <p:nvSpPr>
          <p:cNvPr id="3" name="Symbol zastępczy zawartości 2">
            <a:extLst>
              <a:ext uri="{FF2B5EF4-FFF2-40B4-BE49-F238E27FC236}">
                <a16:creationId xmlns:a16="http://schemas.microsoft.com/office/drawing/2014/main" id="{1FC573F8-F8B3-490B-82EF-92B1F1FF9ADC}"/>
              </a:ext>
            </a:extLst>
          </p:cNvPr>
          <p:cNvSpPr>
            <a:spLocks noGrp="1"/>
          </p:cNvSpPr>
          <p:nvPr>
            <p:ph idx="1"/>
          </p:nvPr>
        </p:nvSpPr>
        <p:spPr/>
        <p:txBody>
          <a:bodyPr>
            <a:normAutofit fontScale="77500" lnSpcReduction="20000"/>
          </a:bodyPr>
          <a:lstStyle/>
          <a:p>
            <a:pPr marL="0" indent="0">
              <a:buNone/>
            </a:pPr>
            <a:r>
              <a:rPr lang="pl-PL" dirty="0"/>
              <a:t>Paszport tymczasowy wydaje się:</a:t>
            </a:r>
          </a:p>
          <a:p>
            <a:pPr marL="0" indent="0">
              <a:buNone/>
            </a:pPr>
            <a:r>
              <a:rPr lang="pl-PL" dirty="0"/>
              <a:t>1)  osobom przebywającym poza granicami Rzeczypospolitej Polskiej na czas oczekiwania na odbiór paszportu;</a:t>
            </a:r>
          </a:p>
          <a:p>
            <a:pPr marL="0" indent="0">
              <a:buNone/>
            </a:pPr>
            <a:r>
              <a:rPr lang="pl-PL" dirty="0"/>
              <a:t>2)  osobom, od których pobranie odcisków palców jest fizycznie niemożliwe, a przeszkoda ta ma charakter czasowy;</a:t>
            </a:r>
          </a:p>
          <a:p>
            <a:pPr marL="0" indent="0">
              <a:buNone/>
            </a:pPr>
            <a:r>
              <a:rPr lang="pl-PL" dirty="0"/>
              <a:t>3)  w nagłych przypadkach:</a:t>
            </a:r>
          </a:p>
          <a:p>
            <a:pPr marL="0" indent="0">
              <a:buNone/>
            </a:pPr>
            <a:r>
              <a:rPr lang="pl-PL" dirty="0"/>
              <a:t>4)  osobom przebywającym poza granicami Rzeczypospolitej Polskiej, którym nie nadano numeru PESEL, w szczególnie uzasadnionych przypadkach, jeżeli okoliczności uniemożliwiają lub znacznie utrudniają nadanie numeru PESEL, a wydanie paszportu tymczasowego jest niezbędne ze względu na ochronę istotnych praw i interesów osoby, której ma być wydany paszport tymczasowy.</a:t>
            </a:r>
          </a:p>
          <a:p>
            <a:pPr marL="0" indent="0">
              <a:buNone/>
            </a:pPr>
            <a:r>
              <a:rPr lang="pl-PL" dirty="0"/>
              <a:t>W szczególnie uzasadnionych przypadkach paszport tymczasowy może być wydany osobie, która posiada paszport, paszport dyplomatyczny lub paszport służbowy.</a:t>
            </a:r>
          </a:p>
          <a:p>
            <a:pPr marL="0" indent="0">
              <a:buNone/>
            </a:pPr>
            <a:r>
              <a:rPr lang="pl-PL" dirty="0"/>
              <a:t>(art. 48 </a:t>
            </a:r>
            <a:r>
              <a:rPr lang="pl-PL" dirty="0" err="1"/>
              <a:t>udp</a:t>
            </a:r>
            <a:r>
              <a:rPr lang="pl-PL" dirty="0"/>
              <a:t>) </a:t>
            </a:r>
          </a:p>
          <a:p>
            <a:pPr marL="0" indent="0">
              <a:buNone/>
            </a:pPr>
            <a:endParaRPr lang="pl-PL" dirty="0"/>
          </a:p>
        </p:txBody>
      </p:sp>
    </p:spTree>
    <p:extLst>
      <p:ext uri="{BB962C8B-B14F-4D97-AF65-F5344CB8AC3E}">
        <p14:creationId xmlns:p14="http://schemas.microsoft.com/office/powerpoint/2010/main" val="11058683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EE156D-409A-49B3-8702-33101CF281FA}"/>
              </a:ext>
            </a:extLst>
          </p:cNvPr>
          <p:cNvSpPr>
            <a:spLocks noGrp="1"/>
          </p:cNvSpPr>
          <p:nvPr>
            <p:ph type="title"/>
          </p:nvPr>
        </p:nvSpPr>
        <p:spPr/>
        <p:txBody>
          <a:bodyPr/>
          <a:lstStyle/>
          <a:p>
            <a:pPr algn="ctr"/>
            <a:r>
              <a:rPr lang="pl-PL" b="1" dirty="0"/>
              <a:t>Paszport dyplomatyczny </a:t>
            </a:r>
          </a:p>
        </p:txBody>
      </p:sp>
      <p:sp>
        <p:nvSpPr>
          <p:cNvPr id="3" name="Symbol zastępczy zawartości 2">
            <a:extLst>
              <a:ext uri="{FF2B5EF4-FFF2-40B4-BE49-F238E27FC236}">
                <a16:creationId xmlns:a16="http://schemas.microsoft.com/office/drawing/2014/main" id="{1FC573F8-F8B3-490B-82EF-92B1F1FF9ADC}"/>
              </a:ext>
            </a:extLst>
          </p:cNvPr>
          <p:cNvSpPr>
            <a:spLocks noGrp="1"/>
          </p:cNvSpPr>
          <p:nvPr>
            <p:ph idx="1"/>
          </p:nvPr>
        </p:nvSpPr>
        <p:spPr/>
        <p:txBody>
          <a:bodyPr>
            <a:normAutofit fontScale="70000" lnSpcReduction="20000"/>
          </a:bodyPr>
          <a:lstStyle/>
          <a:p>
            <a:pPr marL="0" indent="0">
              <a:buNone/>
            </a:pPr>
            <a:r>
              <a:rPr lang="pl-PL" dirty="0"/>
              <a:t>Paszport dyplomatyczny wydaje się:</a:t>
            </a:r>
          </a:p>
          <a:p>
            <a:pPr marL="0" indent="0">
              <a:buNone/>
            </a:pPr>
            <a:r>
              <a:rPr lang="pl-PL" dirty="0"/>
              <a:t>1)  Prezydentowi Rzeczypospolitej Polskiej;</a:t>
            </a:r>
          </a:p>
          <a:p>
            <a:pPr marL="0" indent="0">
              <a:buNone/>
            </a:pPr>
            <a:r>
              <a:rPr lang="pl-PL" dirty="0"/>
              <a:t>2)  Marszałkowi i wicemarszałkom Sejmu;</a:t>
            </a:r>
          </a:p>
          <a:p>
            <a:pPr marL="0" indent="0">
              <a:buNone/>
            </a:pPr>
            <a:r>
              <a:rPr lang="pl-PL" dirty="0"/>
              <a:t>3)  Marszałkowi i wicemarszałkom Senatu;</a:t>
            </a:r>
          </a:p>
          <a:p>
            <a:pPr marL="0" indent="0">
              <a:buNone/>
            </a:pPr>
            <a:r>
              <a:rPr lang="pl-PL" dirty="0"/>
              <a:t>4)  Prezesowi i wiceprezesom Rady Ministrów;</a:t>
            </a:r>
          </a:p>
          <a:p>
            <a:pPr marL="0" indent="0">
              <a:buNone/>
            </a:pPr>
            <a:r>
              <a:rPr lang="pl-PL" dirty="0"/>
              <a:t>5)  ministrom, sekretarzom i podsekretarzom stanu;</a:t>
            </a:r>
          </a:p>
          <a:p>
            <a:pPr marL="0" indent="0">
              <a:buNone/>
            </a:pPr>
            <a:r>
              <a:rPr lang="pl-PL" dirty="0"/>
              <a:t>6)  posłom i senatorom;</a:t>
            </a:r>
          </a:p>
          <a:p>
            <a:pPr marL="0" indent="0">
              <a:buNone/>
            </a:pPr>
            <a:r>
              <a:rPr lang="pl-PL" dirty="0"/>
              <a:t>7)  posłom do Parlamentu Europejskiego wybranym w Rzeczypospolitej Polskiej;</a:t>
            </a:r>
          </a:p>
          <a:p>
            <a:pPr marL="0" indent="0">
              <a:buNone/>
            </a:pPr>
            <a:r>
              <a:rPr lang="pl-PL" dirty="0"/>
              <a:t>8)  Prezesowi, Wiceprezesowi i sędziom Trybunału Konstytucyjnego;</a:t>
            </a:r>
          </a:p>
          <a:p>
            <a:pPr marL="0" indent="0">
              <a:buNone/>
            </a:pPr>
            <a:r>
              <a:rPr lang="pl-PL" dirty="0"/>
              <a:t>9)  Pierwszemu Prezesowi i Prezesom Sądu Najwyższego;</a:t>
            </a:r>
          </a:p>
          <a:p>
            <a:pPr marL="0" indent="0">
              <a:buNone/>
            </a:pPr>
            <a:r>
              <a:rPr lang="pl-PL" dirty="0"/>
              <a:t>10)  Prezesowi i wiceprezesom Naczelnego Sądu Administracyjnego;</a:t>
            </a:r>
          </a:p>
          <a:p>
            <a:pPr marL="0" indent="0">
              <a:buNone/>
            </a:pPr>
            <a:r>
              <a:rPr lang="pl-PL" dirty="0"/>
              <a:t>11) Prokuratorowi Generalnemu, Prokuratorowi Krajowemu i pozostałym zastępcom Prokuratora Generalnego;</a:t>
            </a:r>
          </a:p>
          <a:p>
            <a:pPr marL="0" indent="0">
              <a:buNone/>
            </a:pPr>
            <a:endParaRPr lang="pl-PL" dirty="0"/>
          </a:p>
        </p:txBody>
      </p:sp>
    </p:spTree>
    <p:extLst>
      <p:ext uri="{BB962C8B-B14F-4D97-AF65-F5344CB8AC3E}">
        <p14:creationId xmlns:p14="http://schemas.microsoft.com/office/powerpoint/2010/main" val="32469386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EE156D-409A-49B3-8702-33101CF281FA}"/>
              </a:ext>
            </a:extLst>
          </p:cNvPr>
          <p:cNvSpPr>
            <a:spLocks noGrp="1"/>
          </p:cNvSpPr>
          <p:nvPr>
            <p:ph type="title"/>
          </p:nvPr>
        </p:nvSpPr>
        <p:spPr/>
        <p:txBody>
          <a:bodyPr/>
          <a:lstStyle/>
          <a:p>
            <a:pPr algn="ctr"/>
            <a:r>
              <a:rPr lang="pl-PL" b="1" dirty="0"/>
              <a:t>Paszport dyplomatyczny </a:t>
            </a:r>
          </a:p>
        </p:txBody>
      </p:sp>
      <p:sp>
        <p:nvSpPr>
          <p:cNvPr id="3" name="Symbol zastępczy zawartości 2">
            <a:extLst>
              <a:ext uri="{FF2B5EF4-FFF2-40B4-BE49-F238E27FC236}">
                <a16:creationId xmlns:a16="http://schemas.microsoft.com/office/drawing/2014/main" id="{1FC573F8-F8B3-490B-82EF-92B1F1FF9ADC}"/>
              </a:ext>
            </a:extLst>
          </p:cNvPr>
          <p:cNvSpPr>
            <a:spLocks noGrp="1"/>
          </p:cNvSpPr>
          <p:nvPr>
            <p:ph idx="1"/>
          </p:nvPr>
        </p:nvSpPr>
        <p:spPr/>
        <p:txBody>
          <a:bodyPr>
            <a:normAutofit fontScale="77500" lnSpcReduction="20000"/>
          </a:bodyPr>
          <a:lstStyle/>
          <a:p>
            <a:pPr marL="0" indent="0">
              <a:buNone/>
            </a:pPr>
            <a:r>
              <a:rPr lang="pl-PL" dirty="0"/>
              <a:t>12)  Szefowi Kancelarii Prezydenta Rzeczypospolitej Polskiej;</a:t>
            </a:r>
          </a:p>
          <a:p>
            <a:pPr marL="0" indent="0">
              <a:buNone/>
            </a:pPr>
            <a:r>
              <a:rPr lang="pl-PL" dirty="0"/>
              <a:t>13)  Szefowi Biura Bezpieczeństwa Narodowego;</a:t>
            </a:r>
          </a:p>
          <a:p>
            <a:pPr marL="0" indent="0">
              <a:buNone/>
            </a:pPr>
            <a:r>
              <a:rPr lang="pl-PL" dirty="0"/>
              <a:t>14)  ambasadorowi - specjalnemu przedstawicielowi Prezydenta Rzeczypospolitej Polskiej;</a:t>
            </a:r>
          </a:p>
          <a:p>
            <a:pPr marL="0" indent="0">
              <a:buNone/>
            </a:pPr>
            <a:r>
              <a:rPr lang="pl-PL" dirty="0"/>
              <a:t>15)  sekretarzom i podsekretarzom stanu w Kancelarii Prezydenta Rzeczypospolitej Polskiej;</a:t>
            </a:r>
          </a:p>
          <a:p>
            <a:pPr marL="0" indent="0">
              <a:buNone/>
            </a:pPr>
            <a:r>
              <a:rPr lang="pl-PL" dirty="0"/>
              <a:t>16)  małżonkom osób, o których mowa w pkt 1-5 i 8-10, jeżeli towarzyszą im w podróży służbowej poza granicami kraju;</a:t>
            </a:r>
          </a:p>
          <a:p>
            <a:pPr marL="0" indent="0">
              <a:buNone/>
            </a:pPr>
            <a:r>
              <a:rPr lang="pl-PL" dirty="0"/>
              <a:t>17)  osobom wykonującym zadania służby zagranicznej, które posiadają stopień dyplomatyczny;</a:t>
            </a:r>
          </a:p>
          <a:p>
            <a:pPr marL="0" indent="0">
              <a:buNone/>
            </a:pPr>
            <a:r>
              <a:rPr lang="pl-PL" dirty="0"/>
              <a:t>18)  wojewodom i wicewojewodom;</a:t>
            </a:r>
          </a:p>
          <a:p>
            <a:pPr marL="0" indent="0">
              <a:buNone/>
            </a:pPr>
            <a:r>
              <a:rPr lang="pl-PL" dirty="0"/>
              <a:t>19)  marszałkom, wicemarszałkom i członkom zarządu województw;</a:t>
            </a:r>
          </a:p>
          <a:p>
            <a:pPr marL="0" indent="0">
              <a:buNone/>
            </a:pPr>
            <a:r>
              <a:rPr lang="pl-PL" dirty="0"/>
              <a:t>(…)</a:t>
            </a:r>
          </a:p>
          <a:p>
            <a:pPr marL="0" indent="0">
              <a:buNone/>
            </a:pPr>
            <a:endParaRPr lang="pl-PL" dirty="0"/>
          </a:p>
        </p:txBody>
      </p:sp>
    </p:spTree>
    <p:extLst>
      <p:ext uri="{BB962C8B-B14F-4D97-AF65-F5344CB8AC3E}">
        <p14:creationId xmlns:p14="http://schemas.microsoft.com/office/powerpoint/2010/main" val="35893431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EE156D-409A-49B3-8702-33101CF281FA}"/>
              </a:ext>
            </a:extLst>
          </p:cNvPr>
          <p:cNvSpPr>
            <a:spLocks noGrp="1"/>
          </p:cNvSpPr>
          <p:nvPr>
            <p:ph type="title"/>
          </p:nvPr>
        </p:nvSpPr>
        <p:spPr/>
        <p:txBody>
          <a:bodyPr/>
          <a:lstStyle/>
          <a:p>
            <a:pPr algn="ctr"/>
            <a:r>
              <a:rPr lang="pl-PL" b="1" dirty="0"/>
              <a:t>Paszport służbowy </a:t>
            </a:r>
          </a:p>
        </p:txBody>
      </p:sp>
      <p:sp>
        <p:nvSpPr>
          <p:cNvPr id="3" name="Symbol zastępczy zawartości 2">
            <a:extLst>
              <a:ext uri="{FF2B5EF4-FFF2-40B4-BE49-F238E27FC236}">
                <a16:creationId xmlns:a16="http://schemas.microsoft.com/office/drawing/2014/main" id="{1FC573F8-F8B3-490B-82EF-92B1F1FF9ADC}"/>
              </a:ext>
            </a:extLst>
          </p:cNvPr>
          <p:cNvSpPr>
            <a:spLocks noGrp="1"/>
          </p:cNvSpPr>
          <p:nvPr>
            <p:ph idx="1"/>
          </p:nvPr>
        </p:nvSpPr>
        <p:spPr/>
        <p:txBody>
          <a:bodyPr>
            <a:normAutofit fontScale="85000" lnSpcReduction="20000"/>
          </a:bodyPr>
          <a:lstStyle/>
          <a:p>
            <a:pPr marL="0" indent="0">
              <a:buNone/>
            </a:pPr>
            <a:r>
              <a:rPr lang="pl-PL" dirty="0"/>
              <a:t>Paszport służbowy wydaje się członkom służby zagranicznej nieposiadającym stopnia dyplomatycznego oraz innym osobom skierowanym do wykonywania obowiązków służbowych w placówce zagranicznej.</a:t>
            </a:r>
          </a:p>
          <a:p>
            <a:pPr marL="0" indent="0">
              <a:buNone/>
            </a:pPr>
            <a:r>
              <a:rPr lang="pl-PL" dirty="0"/>
              <a:t>Paszport służbowy wydaje się członkom rodziny, w rozumieniu art. 7 pkt 2 ustawy z dnia 21 stycznia 2021 r. o służbie zagranicznej, osób, o których mowa w ust. 1, jeżeli pozostają z nimi we wspólnocie domowej i przesiedlają się z nimi za granicę.</a:t>
            </a:r>
          </a:p>
          <a:p>
            <a:pPr marL="0" indent="0">
              <a:buNone/>
            </a:pPr>
            <a:r>
              <a:rPr lang="pl-PL" dirty="0"/>
              <a:t>Paszport służbowy może być wydany członkom rodzin osób, o których mowa w ust. 1, nieprzesiedlającym się za granicę w celu odwiedzin tych osób.</a:t>
            </a:r>
          </a:p>
          <a:p>
            <a:pPr marL="0" indent="0">
              <a:buNone/>
            </a:pPr>
            <a:r>
              <a:rPr lang="pl-PL" dirty="0"/>
              <a:t>Paszport służbowy może być wydany osobie, która posiada paszport, paszport dyplomatyczny lub paszport tymczasowy.</a:t>
            </a:r>
          </a:p>
          <a:p>
            <a:pPr marL="0" indent="0">
              <a:buNone/>
            </a:pPr>
            <a:r>
              <a:rPr lang="pl-PL" dirty="0"/>
              <a:t>Na wniosek kierownika urzędu obsługującego członka Rady Ministrów, Kancelarii Prezydenta Rzeczypospolitej Polskiej, Kancelarii Sejmu i Kancelarii Senatu paszport służbowy wydaje się pracownikom tych jednostek.</a:t>
            </a:r>
          </a:p>
          <a:p>
            <a:pPr marL="0" indent="0">
              <a:buNone/>
            </a:pPr>
            <a:r>
              <a:rPr lang="pl-PL" dirty="0"/>
              <a:t>(art. 50 </a:t>
            </a:r>
            <a:r>
              <a:rPr lang="pl-PL" dirty="0" err="1"/>
              <a:t>udp</a:t>
            </a:r>
            <a:r>
              <a:rPr lang="pl-PL" dirty="0"/>
              <a:t>)</a:t>
            </a:r>
          </a:p>
          <a:p>
            <a:pPr marL="0" indent="0">
              <a:buNone/>
            </a:pPr>
            <a:endParaRPr lang="pl-PL" dirty="0"/>
          </a:p>
        </p:txBody>
      </p:sp>
    </p:spTree>
    <p:extLst>
      <p:ext uri="{BB962C8B-B14F-4D97-AF65-F5344CB8AC3E}">
        <p14:creationId xmlns:p14="http://schemas.microsoft.com/office/powerpoint/2010/main" val="9477020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EE156D-409A-49B3-8702-33101CF281FA}"/>
              </a:ext>
            </a:extLst>
          </p:cNvPr>
          <p:cNvSpPr>
            <a:spLocks noGrp="1"/>
          </p:cNvSpPr>
          <p:nvPr>
            <p:ph type="title"/>
          </p:nvPr>
        </p:nvSpPr>
        <p:spPr>
          <a:xfrm>
            <a:off x="838200" y="365125"/>
            <a:ext cx="10515600" cy="735887"/>
          </a:xfrm>
        </p:spPr>
        <p:txBody>
          <a:bodyPr/>
          <a:lstStyle/>
          <a:p>
            <a:pPr algn="ctr"/>
            <a:r>
              <a:rPr lang="pl-PL" b="1" dirty="0"/>
              <a:t>Odmowa wydania dokumentu paszportowego </a:t>
            </a:r>
          </a:p>
        </p:txBody>
      </p:sp>
      <p:sp>
        <p:nvSpPr>
          <p:cNvPr id="3" name="Symbol zastępczy zawartości 2">
            <a:extLst>
              <a:ext uri="{FF2B5EF4-FFF2-40B4-BE49-F238E27FC236}">
                <a16:creationId xmlns:a16="http://schemas.microsoft.com/office/drawing/2014/main" id="{1FC573F8-F8B3-490B-82EF-92B1F1FF9ADC}"/>
              </a:ext>
            </a:extLst>
          </p:cNvPr>
          <p:cNvSpPr>
            <a:spLocks noGrp="1"/>
          </p:cNvSpPr>
          <p:nvPr>
            <p:ph idx="1"/>
          </p:nvPr>
        </p:nvSpPr>
        <p:spPr>
          <a:xfrm>
            <a:off x="838200" y="1825625"/>
            <a:ext cx="10515600" cy="4771118"/>
          </a:xfrm>
        </p:spPr>
        <p:txBody>
          <a:bodyPr>
            <a:normAutofit fontScale="62500" lnSpcReduction="20000"/>
          </a:bodyPr>
          <a:lstStyle/>
          <a:p>
            <a:pPr marL="0" indent="0">
              <a:buNone/>
            </a:pPr>
            <a:r>
              <a:rPr lang="pl-PL" dirty="0"/>
              <a:t>Organ paszportowy, do którego wpłynął wniosek o wydanie dokumentu paszportowego, odmawia wydania dokumentu paszportowego:</a:t>
            </a:r>
          </a:p>
          <a:p>
            <a:pPr marL="0" indent="0">
              <a:buNone/>
            </a:pPr>
            <a:r>
              <a:rPr lang="pl-PL" dirty="0"/>
              <a:t>1)  na wniosek sądu prowadzącego przeciwko osobie ubiegającej się o dokument paszportowy postępowanie w sprawie karnej lub postępowanie w sprawie o przestępstwo skarbowe, postępowanie w sprawie nieletniego lub prowadzącego postępowanie cywilne;</a:t>
            </a:r>
          </a:p>
          <a:p>
            <a:pPr marL="0" indent="0">
              <a:buNone/>
            </a:pPr>
            <a:r>
              <a:rPr lang="pl-PL" dirty="0"/>
              <a:t>2)  na wniosek organu prowadzącego postępowanie przygotowawcze, organu postępowania wykonawczego w sprawie karnej, w tym o przestępstwo skarbowe, przeciwko osobie ubiegającej się o wydanie dokumentu paszportowego;</a:t>
            </a:r>
          </a:p>
          <a:p>
            <a:pPr marL="0" indent="0">
              <a:buNone/>
            </a:pPr>
            <a:r>
              <a:rPr lang="pl-PL" dirty="0"/>
              <a:t>3)  w przypadku gdy na podstawie przedłożonych dokumentów i dostępnych rejestrów organ paszportowy nie potwierdził zamieszczanych w dokumencie paszportowym danych osoby ubiegającej się o dokument paszportowy, wskazanych we wniosku o wydanie dokumentu paszportowego;</a:t>
            </a:r>
          </a:p>
          <a:p>
            <a:pPr marL="0" indent="0">
              <a:buNone/>
            </a:pPr>
            <a:r>
              <a:rPr lang="pl-PL" dirty="0"/>
              <a:t>4)  w przypadku gdy na podstawie przedłożonych dokumentów i dostępnych rejestrów organ paszportowy nie potwierdził obywatelstwa osoby ubiegającej się o wydanie dokumentu paszportowego;</a:t>
            </a:r>
          </a:p>
          <a:p>
            <a:pPr marL="0" indent="0">
              <a:buNone/>
            </a:pPr>
            <a:r>
              <a:rPr lang="pl-PL" dirty="0"/>
              <a:t>5)  w przypadku gdy wnioskodawca nie wniósł wymaganej opłaty za paszport lub za paszport tymczasowy;</a:t>
            </a:r>
          </a:p>
          <a:p>
            <a:pPr marL="0" indent="0">
              <a:buNone/>
            </a:pPr>
            <a:r>
              <a:rPr lang="pl-PL" dirty="0"/>
              <a:t>6)  w przypadku gdy nie została wyrażona zgoda na wydanie dokumentu paszportowego, o której mowa w art. 43 ust. 1, lub nie zostało przedłożone orzeczenie sądu, o którym mowa w art. 43 ust. 5;</a:t>
            </a:r>
          </a:p>
          <a:p>
            <a:pPr marL="0" indent="0">
              <a:buNone/>
            </a:pPr>
            <a:r>
              <a:rPr lang="pl-PL" dirty="0"/>
              <a:t>7)  w przypadku niespełnienia warunków do wydania paszportu lub paszportu tymczasowego ze względu na ważny interes państwa, drugiego paszportu, paszportu tymczasowego albo paszportu dyplomatycznego lub paszportu służbowego, o których mowa odpowiednio w art. 6 ust. 3 i art. 46-50.</a:t>
            </a:r>
          </a:p>
          <a:p>
            <a:pPr marL="0" indent="0">
              <a:buNone/>
            </a:pPr>
            <a:endParaRPr lang="pl-PL" dirty="0"/>
          </a:p>
        </p:txBody>
      </p:sp>
    </p:spTree>
    <p:extLst>
      <p:ext uri="{BB962C8B-B14F-4D97-AF65-F5344CB8AC3E}">
        <p14:creationId xmlns:p14="http://schemas.microsoft.com/office/powerpoint/2010/main" val="22389851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EE156D-409A-49B3-8702-33101CF281FA}"/>
              </a:ext>
            </a:extLst>
          </p:cNvPr>
          <p:cNvSpPr>
            <a:spLocks noGrp="1"/>
          </p:cNvSpPr>
          <p:nvPr>
            <p:ph type="title"/>
          </p:nvPr>
        </p:nvSpPr>
        <p:spPr/>
        <p:txBody>
          <a:bodyPr/>
          <a:lstStyle/>
          <a:p>
            <a:pPr algn="ctr"/>
            <a:r>
              <a:rPr lang="pl-PL" b="1" dirty="0"/>
              <a:t>Odmowa wydania dokumentu paszportowego następuje w drodze decyzji.</a:t>
            </a:r>
          </a:p>
        </p:txBody>
      </p:sp>
      <p:sp>
        <p:nvSpPr>
          <p:cNvPr id="3" name="Symbol zastępczy zawartości 2">
            <a:extLst>
              <a:ext uri="{FF2B5EF4-FFF2-40B4-BE49-F238E27FC236}">
                <a16:creationId xmlns:a16="http://schemas.microsoft.com/office/drawing/2014/main" id="{1FC573F8-F8B3-490B-82EF-92B1F1FF9ADC}"/>
              </a:ext>
            </a:extLst>
          </p:cNvPr>
          <p:cNvSpPr>
            <a:spLocks noGrp="1"/>
          </p:cNvSpPr>
          <p:nvPr>
            <p:ph idx="1"/>
          </p:nvPr>
        </p:nvSpPr>
        <p:spPr/>
        <p:txBody>
          <a:bodyPr/>
          <a:lstStyle/>
          <a:p>
            <a:pPr marL="0" indent="0">
              <a:buNone/>
            </a:pPr>
            <a:endParaRPr lang="pl-PL" dirty="0"/>
          </a:p>
          <a:p>
            <a:pPr marL="0" indent="0">
              <a:buNone/>
            </a:pPr>
            <a:r>
              <a:rPr lang="pl-PL" dirty="0"/>
              <a:t>Od decyzji o odmowie wydania dokumentu paszportowego wydanej w przypadkach, o których mowa w ust. 1 pkt 1 i 2, nie przysługuje odwołanie.</a:t>
            </a:r>
          </a:p>
          <a:p>
            <a:pPr marL="0" indent="0">
              <a:buNone/>
            </a:pPr>
            <a:r>
              <a:rPr lang="pl-PL" dirty="0"/>
              <a:t>(art. 54 </a:t>
            </a:r>
            <a:r>
              <a:rPr lang="pl-PL" dirty="0" err="1"/>
              <a:t>udp</a:t>
            </a:r>
            <a:r>
              <a:rPr lang="pl-PL" dirty="0"/>
              <a:t>) </a:t>
            </a:r>
          </a:p>
          <a:p>
            <a:pPr marL="0" indent="0">
              <a:buNone/>
            </a:pPr>
            <a:endParaRPr lang="pl-PL" dirty="0"/>
          </a:p>
        </p:txBody>
      </p:sp>
    </p:spTree>
    <p:extLst>
      <p:ext uri="{BB962C8B-B14F-4D97-AF65-F5344CB8AC3E}">
        <p14:creationId xmlns:p14="http://schemas.microsoft.com/office/powerpoint/2010/main" val="13541489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EE156D-409A-49B3-8702-33101CF281FA}"/>
              </a:ext>
            </a:extLst>
          </p:cNvPr>
          <p:cNvSpPr>
            <a:spLocks noGrp="1"/>
          </p:cNvSpPr>
          <p:nvPr>
            <p:ph type="title"/>
          </p:nvPr>
        </p:nvSpPr>
        <p:spPr/>
        <p:txBody>
          <a:bodyPr/>
          <a:lstStyle/>
          <a:p>
            <a:pPr algn="ctr"/>
            <a:r>
              <a:rPr lang="pl-PL" b="1" dirty="0"/>
              <a:t>Odbiór dokumentów paszportowych </a:t>
            </a:r>
          </a:p>
        </p:txBody>
      </p:sp>
      <p:sp>
        <p:nvSpPr>
          <p:cNvPr id="3" name="Symbol zastępczy zawartości 2">
            <a:extLst>
              <a:ext uri="{FF2B5EF4-FFF2-40B4-BE49-F238E27FC236}">
                <a16:creationId xmlns:a16="http://schemas.microsoft.com/office/drawing/2014/main" id="{1FC573F8-F8B3-490B-82EF-92B1F1FF9ADC}"/>
              </a:ext>
            </a:extLst>
          </p:cNvPr>
          <p:cNvSpPr>
            <a:spLocks noGrp="1"/>
          </p:cNvSpPr>
          <p:nvPr>
            <p:ph idx="1"/>
          </p:nvPr>
        </p:nvSpPr>
        <p:spPr/>
        <p:txBody>
          <a:bodyPr>
            <a:normAutofit fontScale="92500" lnSpcReduction="10000"/>
          </a:bodyPr>
          <a:lstStyle/>
          <a:p>
            <a:pPr marL="0" indent="0">
              <a:buNone/>
            </a:pPr>
            <a:r>
              <a:rPr lang="pl-PL" dirty="0"/>
              <a:t>Dokument paszportowy odbiera się osobiście w organie paszportowym, w którym został złożony wniosek o jego wydanie.</a:t>
            </a:r>
          </a:p>
          <a:p>
            <a:pPr marL="0" indent="0">
              <a:buNone/>
            </a:pPr>
            <a:r>
              <a:rPr lang="pl-PL" dirty="0"/>
              <a:t>Dokument paszportowy osoby nieposiadającej zdolności do czynności prawnych lub posiadającej ograniczoną zdolność do czynności prawnych odbiera matka, ojciec, opiekun prawny lub kurator.</a:t>
            </a:r>
          </a:p>
          <a:p>
            <a:pPr marL="0" indent="0">
              <a:buNone/>
            </a:pPr>
            <a:r>
              <a:rPr lang="pl-PL" dirty="0"/>
              <a:t>Odbiór dokumentu paszportowego wydanego osobie nieposiadającej zdolności do czynności prawnych wymaga obecności tej osoby, z wyjątkiem sytuacji, w której osoba ta:</a:t>
            </a:r>
          </a:p>
          <a:p>
            <a:pPr marL="0" indent="0">
              <a:buNone/>
            </a:pPr>
            <a:r>
              <a:rPr lang="pl-PL" dirty="0"/>
              <a:t>1)  nie ukończyła 5. roku życia albo</a:t>
            </a:r>
          </a:p>
          <a:p>
            <a:pPr marL="0" indent="0">
              <a:buNone/>
            </a:pPr>
            <a:r>
              <a:rPr lang="pl-PL" dirty="0"/>
              <a:t>2)  była obecna przy składaniu wniosku.</a:t>
            </a:r>
          </a:p>
          <a:p>
            <a:pPr marL="0" indent="0">
              <a:buNone/>
            </a:pPr>
            <a:r>
              <a:rPr lang="pl-PL" dirty="0"/>
              <a:t>(art. 56 </a:t>
            </a:r>
            <a:r>
              <a:rPr lang="pl-PL" dirty="0" err="1"/>
              <a:t>udp</a:t>
            </a:r>
            <a:r>
              <a:rPr lang="pl-PL" dirty="0"/>
              <a:t>) </a:t>
            </a:r>
          </a:p>
          <a:p>
            <a:pPr marL="0" indent="0">
              <a:buNone/>
            </a:pPr>
            <a:endParaRPr lang="pl-PL" dirty="0"/>
          </a:p>
        </p:txBody>
      </p:sp>
    </p:spTree>
    <p:extLst>
      <p:ext uri="{BB962C8B-B14F-4D97-AF65-F5344CB8AC3E}">
        <p14:creationId xmlns:p14="http://schemas.microsoft.com/office/powerpoint/2010/main" val="2927605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51E3F-6F7D-471F-8777-0FFEB47B3805}"/>
              </a:ext>
            </a:extLst>
          </p:cNvPr>
          <p:cNvSpPr>
            <a:spLocks noGrp="1"/>
          </p:cNvSpPr>
          <p:nvPr>
            <p:ph type="title"/>
          </p:nvPr>
        </p:nvSpPr>
        <p:spPr/>
        <p:txBody>
          <a:bodyPr/>
          <a:lstStyle/>
          <a:p>
            <a:pPr algn="ctr"/>
            <a:r>
              <a:rPr lang="pl-PL" b="1" dirty="0"/>
              <a:t>Dowód osobisty</a:t>
            </a:r>
          </a:p>
        </p:txBody>
      </p:sp>
      <p:sp>
        <p:nvSpPr>
          <p:cNvPr id="3" name="Symbol zastępczy zawartości 2">
            <a:extLst>
              <a:ext uri="{FF2B5EF4-FFF2-40B4-BE49-F238E27FC236}">
                <a16:creationId xmlns:a16="http://schemas.microsoft.com/office/drawing/2014/main" id="{DF31898E-AC93-4B6E-9536-B12518B5CECF}"/>
              </a:ext>
            </a:extLst>
          </p:cNvPr>
          <p:cNvSpPr>
            <a:spLocks noGrp="1"/>
          </p:cNvSpPr>
          <p:nvPr>
            <p:ph idx="1"/>
          </p:nvPr>
        </p:nvSpPr>
        <p:spPr/>
        <p:txBody>
          <a:bodyPr>
            <a:normAutofit fontScale="92500" lnSpcReduction="20000"/>
          </a:bodyPr>
          <a:lstStyle/>
          <a:p>
            <a:pPr marL="0" indent="0">
              <a:buNone/>
            </a:pPr>
            <a:r>
              <a:rPr lang="pl-PL" dirty="0"/>
              <a:t>Prawo do posiadania dowodu osobistego przysługuje każdemu obywatelowi Rzeczypospolitej Polskiej.</a:t>
            </a:r>
          </a:p>
          <a:p>
            <a:pPr marL="0" indent="0">
              <a:buNone/>
            </a:pPr>
            <a:r>
              <a:rPr lang="pl-PL" dirty="0"/>
              <a:t>Pełnoletni obywatel Rzeczypospolitej Polskiej zamieszkujący na jej terytorium jest obowiązany posiadać dowód osobisty.</a:t>
            </a:r>
          </a:p>
          <a:p>
            <a:pPr marL="0" indent="0">
              <a:buNone/>
            </a:pPr>
            <a:r>
              <a:rPr lang="pl-PL" dirty="0"/>
              <a:t>(art. 5 udo)</a:t>
            </a:r>
          </a:p>
          <a:p>
            <a:pPr marL="0" indent="0">
              <a:buNone/>
            </a:pPr>
            <a:endParaRPr lang="pl-PL" dirty="0"/>
          </a:p>
          <a:p>
            <a:pPr marL="0" indent="0">
              <a:buNone/>
            </a:pPr>
            <a:r>
              <a:rPr lang="pl-PL" dirty="0"/>
              <a:t>Dowód osobisty wydaje się obywatelowi Rzeczypospolitej Polskiej.</a:t>
            </a:r>
          </a:p>
          <a:p>
            <a:pPr marL="0" indent="0">
              <a:buNone/>
            </a:pPr>
            <a:r>
              <a:rPr lang="pl-PL" dirty="0"/>
              <a:t>Obywatel Rzeczypospolitej Polskiej może posiadać jeden ważny dowód osobisty.</a:t>
            </a:r>
          </a:p>
          <a:p>
            <a:pPr marL="0" indent="0">
              <a:buNone/>
            </a:pPr>
            <a:r>
              <a:rPr lang="pl-PL" dirty="0"/>
              <a:t>Dowód osobisty nie zawiera danych osób trzecich.</a:t>
            </a:r>
          </a:p>
          <a:p>
            <a:pPr marL="0" indent="0">
              <a:buNone/>
            </a:pPr>
            <a:r>
              <a:rPr lang="pl-PL" dirty="0"/>
              <a:t>(art. 6 udo)</a:t>
            </a:r>
          </a:p>
          <a:p>
            <a:pPr marL="0" indent="0">
              <a:buNone/>
            </a:pPr>
            <a:endParaRPr lang="pl-PL" dirty="0"/>
          </a:p>
        </p:txBody>
      </p:sp>
    </p:spTree>
    <p:extLst>
      <p:ext uri="{BB962C8B-B14F-4D97-AF65-F5344CB8AC3E}">
        <p14:creationId xmlns:p14="http://schemas.microsoft.com/office/powerpoint/2010/main" val="5508760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EE156D-409A-49B3-8702-33101CF281FA}"/>
              </a:ext>
            </a:extLst>
          </p:cNvPr>
          <p:cNvSpPr>
            <a:spLocks noGrp="1"/>
          </p:cNvSpPr>
          <p:nvPr>
            <p:ph type="title"/>
          </p:nvPr>
        </p:nvSpPr>
        <p:spPr/>
        <p:txBody>
          <a:bodyPr/>
          <a:lstStyle/>
          <a:p>
            <a:pPr algn="ctr"/>
            <a:r>
              <a:rPr lang="pl-PL" b="1" dirty="0"/>
              <a:t>Utrata / uszkodzenie dokumentu paszportowego </a:t>
            </a:r>
          </a:p>
        </p:txBody>
      </p:sp>
      <p:sp>
        <p:nvSpPr>
          <p:cNvPr id="3" name="Symbol zastępczy zawartości 2">
            <a:extLst>
              <a:ext uri="{FF2B5EF4-FFF2-40B4-BE49-F238E27FC236}">
                <a16:creationId xmlns:a16="http://schemas.microsoft.com/office/drawing/2014/main" id="{1FC573F8-F8B3-490B-82EF-92B1F1FF9ADC}"/>
              </a:ext>
            </a:extLst>
          </p:cNvPr>
          <p:cNvSpPr>
            <a:spLocks noGrp="1"/>
          </p:cNvSpPr>
          <p:nvPr>
            <p:ph idx="1"/>
          </p:nvPr>
        </p:nvSpPr>
        <p:spPr/>
        <p:txBody>
          <a:bodyPr>
            <a:normAutofit fontScale="92500" lnSpcReduction="10000"/>
          </a:bodyPr>
          <a:lstStyle/>
          <a:p>
            <a:pPr marL="0" indent="0">
              <a:buNone/>
            </a:pPr>
            <a:r>
              <a:rPr lang="pl-PL" dirty="0"/>
              <a:t>Posiadacz paszportu lub paszportu tymczasowego zgłasza niezwłocznie do dowolnego wojewody lub konsula fakt utraty lub uszkodzenia paszportu lub paszportu tymczasowego.</a:t>
            </a:r>
          </a:p>
          <a:p>
            <a:pPr marL="0" indent="0">
              <a:buNone/>
            </a:pPr>
            <a:r>
              <a:rPr lang="pl-PL" dirty="0"/>
              <a:t>Posiadacz paszportu dyplomatycznego lub paszportu służbowego zgłasza niezwłocznie do ministra właściwego do spraw zagranicznych fakt utraty lub uszkodzenia paszportu dyplomatycznego lub paszportu służbowego.</a:t>
            </a:r>
          </a:p>
          <a:p>
            <a:pPr marL="0" indent="0">
              <a:buNone/>
            </a:pPr>
            <a:r>
              <a:rPr lang="pl-PL" dirty="0"/>
              <a:t>Zgłoszenia utraty lub uszkodzenia dokumentu paszportowego posiadacza dokumentu paszportowego nieposiadającego zdolności do czynności prawnych lub posiadającego ograniczoną zdolność do czynności prawnych niezwłocznie dokonuje matka, ojciec, opiekun prawny lub kurator.</a:t>
            </a:r>
          </a:p>
          <a:p>
            <a:pPr marL="0" indent="0">
              <a:buNone/>
            </a:pPr>
            <a:r>
              <a:rPr lang="pl-PL" dirty="0"/>
              <a:t>(art. 62 </a:t>
            </a:r>
            <a:r>
              <a:rPr lang="pl-PL" dirty="0" err="1"/>
              <a:t>udp</a:t>
            </a:r>
            <a:r>
              <a:rPr lang="pl-PL" dirty="0"/>
              <a:t>) </a:t>
            </a:r>
          </a:p>
          <a:p>
            <a:pPr marL="0" indent="0">
              <a:buNone/>
            </a:pPr>
            <a:endParaRPr lang="pl-PL" dirty="0"/>
          </a:p>
        </p:txBody>
      </p:sp>
    </p:spTree>
    <p:extLst>
      <p:ext uri="{BB962C8B-B14F-4D97-AF65-F5344CB8AC3E}">
        <p14:creationId xmlns:p14="http://schemas.microsoft.com/office/powerpoint/2010/main" val="254487446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EE156D-409A-49B3-8702-33101CF281FA}"/>
              </a:ext>
            </a:extLst>
          </p:cNvPr>
          <p:cNvSpPr>
            <a:spLocks noGrp="1"/>
          </p:cNvSpPr>
          <p:nvPr>
            <p:ph type="title"/>
          </p:nvPr>
        </p:nvSpPr>
        <p:spPr/>
        <p:txBody>
          <a:bodyPr/>
          <a:lstStyle/>
          <a:p>
            <a:pPr algn="ctr"/>
            <a:r>
              <a:rPr lang="pl-PL" b="1" dirty="0"/>
              <a:t>Odnalezienie dokumentu paszportowego</a:t>
            </a:r>
          </a:p>
        </p:txBody>
      </p:sp>
      <p:sp>
        <p:nvSpPr>
          <p:cNvPr id="3" name="Symbol zastępczy zawartości 2">
            <a:extLst>
              <a:ext uri="{FF2B5EF4-FFF2-40B4-BE49-F238E27FC236}">
                <a16:creationId xmlns:a16="http://schemas.microsoft.com/office/drawing/2014/main" id="{1FC573F8-F8B3-490B-82EF-92B1F1FF9ADC}"/>
              </a:ext>
            </a:extLst>
          </p:cNvPr>
          <p:cNvSpPr>
            <a:spLocks noGrp="1"/>
          </p:cNvSpPr>
          <p:nvPr>
            <p:ph idx="1"/>
          </p:nvPr>
        </p:nvSpPr>
        <p:spPr/>
        <p:txBody>
          <a:bodyPr>
            <a:normAutofit fontScale="92500" lnSpcReduction="20000"/>
          </a:bodyPr>
          <a:lstStyle/>
          <a:p>
            <a:pPr marL="0" indent="0">
              <a:buNone/>
            </a:pPr>
            <a:r>
              <a:rPr lang="pl-PL" dirty="0"/>
              <a:t>Osoba, która odnalazła swój dokument paszportowy, zgłoszony wcześniej jako utracony, jest obowiązana niezwłocznie zwrócić ten dokument do dowolnego wojewody lub konsula.</a:t>
            </a:r>
          </a:p>
          <a:p>
            <a:pPr marL="0" indent="0">
              <a:buNone/>
            </a:pPr>
            <a:r>
              <a:rPr lang="pl-PL" dirty="0"/>
              <a:t>Osoba, która odnalazła dokument paszportowy innej osoby, jest obowiązana niezwłocznie przekazać ten dokument do dowolnego wojewody lub konsula.</a:t>
            </a:r>
          </a:p>
          <a:p>
            <a:pPr marL="0" indent="0">
              <a:buNone/>
            </a:pPr>
            <a:r>
              <a:rPr lang="pl-PL" dirty="0"/>
              <a:t>Dokument paszportowy, o którym mowa w ust. 2, może być przekazany Policji, Straży Granicznej lub innemu organowi administracji publicznej, które przekazują niezwłocznie ten dokument dowolnemu wojewodzie.</a:t>
            </a:r>
          </a:p>
          <a:p>
            <a:pPr marL="0" indent="0">
              <a:buNone/>
            </a:pPr>
            <a:r>
              <a:rPr lang="pl-PL" dirty="0"/>
              <a:t>W przypadkach, o których mowa w ust. 1-3, odnaleziony paszport dyplomatyczny lub paszport służbowy wojewoda lub konsul zwraca do ministra właściwego do spraw zagranicznych.</a:t>
            </a:r>
          </a:p>
          <a:p>
            <a:pPr marL="0" indent="0">
              <a:buNone/>
            </a:pPr>
            <a:r>
              <a:rPr lang="pl-PL" dirty="0"/>
              <a:t>(art. 66 </a:t>
            </a:r>
            <a:r>
              <a:rPr lang="pl-PL" dirty="0" err="1"/>
              <a:t>udp</a:t>
            </a:r>
            <a:r>
              <a:rPr lang="pl-PL" dirty="0"/>
              <a:t>) </a:t>
            </a:r>
          </a:p>
          <a:p>
            <a:pPr marL="0" indent="0">
              <a:buNone/>
            </a:pPr>
            <a:endParaRPr lang="pl-PL" dirty="0"/>
          </a:p>
        </p:txBody>
      </p:sp>
    </p:spTree>
    <p:extLst>
      <p:ext uri="{BB962C8B-B14F-4D97-AF65-F5344CB8AC3E}">
        <p14:creationId xmlns:p14="http://schemas.microsoft.com/office/powerpoint/2010/main" val="182702757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EE156D-409A-49B3-8702-33101CF281FA}"/>
              </a:ext>
            </a:extLst>
          </p:cNvPr>
          <p:cNvSpPr>
            <a:spLocks noGrp="1"/>
          </p:cNvSpPr>
          <p:nvPr>
            <p:ph type="title"/>
          </p:nvPr>
        </p:nvSpPr>
        <p:spPr/>
        <p:txBody>
          <a:bodyPr/>
          <a:lstStyle/>
          <a:p>
            <a:pPr algn="ctr"/>
            <a:r>
              <a:rPr lang="pl-PL" b="1" dirty="0"/>
              <a:t>Zwrot dokumentu paszportowego </a:t>
            </a:r>
          </a:p>
        </p:txBody>
      </p:sp>
      <p:sp>
        <p:nvSpPr>
          <p:cNvPr id="3" name="Symbol zastępczy zawartości 2">
            <a:extLst>
              <a:ext uri="{FF2B5EF4-FFF2-40B4-BE49-F238E27FC236}">
                <a16:creationId xmlns:a16="http://schemas.microsoft.com/office/drawing/2014/main" id="{1FC573F8-F8B3-490B-82EF-92B1F1FF9ADC}"/>
              </a:ext>
            </a:extLst>
          </p:cNvPr>
          <p:cNvSpPr>
            <a:spLocks noGrp="1"/>
          </p:cNvSpPr>
          <p:nvPr>
            <p:ph idx="1"/>
          </p:nvPr>
        </p:nvSpPr>
        <p:spPr/>
        <p:txBody>
          <a:bodyPr/>
          <a:lstStyle/>
          <a:p>
            <a:pPr marL="0" indent="0">
              <a:buNone/>
            </a:pPr>
            <a:r>
              <a:rPr lang="pl-PL" dirty="0"/>
              <a:t>Osoba, która utraciła obywatelstwo polskie, jest obowiązana niezwłocznie zwrócić posiadane dokumenty paszportowe do dowolnego wojewody lub konsula.</a:t>
            </a:r>
          </a:p>
          <a:p>
            <a:pPr marL="0" indent="0">
              <a:buNone/>
            </a:pPr>
            <a:r>
              <a:rPr lang="pl-PL" dirty="0"/>
              <a:t>Dokument paszportowy osoby zmarłej przekazuje się do dowolnego wojewody lub konsula albo do kierownika urzędu stanu cywilnego, sporządzającego akt zgonu tej osoby, który fizycznie anuluje dokument paszportowy i przekazuje go do dowolnego wojewody.</a:t>
            </a:r>
          </a:p>
          <a:p>
            <a:pPr marL="0" indent="0">
              <a:buNone/>
            </a:pPr>
            <a:r>
              <a:rPr lang="pl-PL" dirty="0"/>
              <a:t>Paszport dyplomatyczny lub paszport służbowy należy zwrócić do ministra właściwego do spraw zagranicznych.</a:t>
            </a:r>
          </a:p>
          <a:p>
            <a:pPr marL="0" indent="0">
              <a:buNone/>
            </a:pPr>
            <a:r>
              <a:rPr lang="pl-PL" dirty="0"/>
              <a:t>(art. 67 </a:t>
            </a:r>
            <a:r>
              <a:rPr lang="pl-PL" dirty="0" err="1"/>
              <a:t>udp</a:t>
            </a:r>
            <a:r>
              <a:rPr lang="pl-PL" dirty="0"/>
              <a:t>)</a:t>
            </a:r>
          </a:p>
          <a:p>
            <a:pPr marL="0" indent="0">
              <a:buNone/>
            </a:pPr>
            <a:endParaRPr lang="pl-PL" dirty="0"/>
          </a:p>
        </p:txBody>
      </p:sp>
    </p:spTree>
    <p:extLst>
      <p:ext uri="{BB962C8B-B14F-4D97-AF65-F5344CB8AC3E}">
        <p14:creationId xmlns:p14="http://schemas.microsoft.com/office/powerpoint/2010/main" val="14346845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C80961E-3170-4FC5-9B51-A18913E73740}"/>
              </a:ext>
            </a:extLst>
          </p:cNvPr>
          <p:cNvSpPr>
            <a:spLocks noGrp="1"/>
          </p:cNvSpPr>
          <p:nvPr>
            <p:ph type="title"/>
          </p:nvPr>
        </p:nvSpPr>
        <p:spPr/>
        <p:txBody>
          <a:bodyPr/>
          <a:lstStyle/>
          <a:p>
            <a:pPr algn="ctr"/>
            <a:r>
              <a:rPr lang="pl-PL" b="1" dirty="0"/>
              <a:t>Rejestr Dokumentów Paszportowych</a:t>
            </a:r>
          </a:p>
        </p:txBody>
      </p:sp>
      <p:sp>
        <p:nvSpPr>
          <p:cNvPr id="3" name="Symbol zastępczy zawartości 2">
            <a:extLst>
              <a:ext uri="{FF2B5EF4-FFF2-40B4-BE49-F238E27FC236}">
                <a16:creationId xmlns:a16="http://schemas.microsoft.com/office/drawing/2014/main" id="{651610AD-E5F2-45F7-AD08-BDA4FDBCE532}"/>
              </a:ext>
            </a:extLst>
          </p:cNvPr>
          <p:cNvSpPr>
            <a:spLocks noGrp="1"/>
          </p:cNvSpPr>
          <p:nvPr>
            <p:ph idx="1"/>
          </p:nvPr>
        </p:nvSpPr>
        <p:spPr/>
        <p:txBody>
          <a:bodyPr>
            <a:normAutofit fontScale="70000" lnSpcReduction="20000"/>
          </a:bodyPr>
          <a:lstStyle/>
          <a:p>
            <a:pPr marL="0" indent="0">
              <a:buNone/>
            </a:pPr>
            <a:r>
              <a:rPr lang="pl-PL" dirty="0"/>
              <a:t>Rejestr Dokumentów Paszportowych jest rejestrem prowadzonym w systemie teleinformatycznym.</a:t>
            </a:r>
          </a:p>
          <a:p>
            <a:pPr marL="0" indent="0">
              <a:buNone/>
            </a:pPr>
            <a:r>
              <a:rPr lang="pl-PL" dirty="0"/>
              <a:t>Utrzymanie i rozwój Rejestru Dokumentów Paszportowych, w celu realizacji zadań określonych w ustawie, zapewnia minister właściwy do spraw informatyzacji, w tym:</a:t>
            </a:r>
          </a:p>
          <a:p>
            <a:pPr marL="0" indent="0">
              <a:buNone/>
            </a:pPr>
            <a:r>
              <a:rPr lang="pl-PL" dirty="0"/>
              <a:t>1)  zapewnia integralność danych w Rejestrze Dokumentów Paszportowych;</a:t>
            </a:r>
          </a:p>
          <a:p>
            <a:pPr marL="0" indent="0">
              <a:buNone/>
            </a:pPr>
            <a:r>
              <a:rPr lang="pl-PL" dirty="0"/>
              <a:t>2)  zapewnia dostępność systemu teleinformatycznego, w którym Rejestr Dokumentów Paszportowych jest prowadzony, dla podmiotów przetwarzających dane w tym rejestrze;</a:t>
            </a:r>
          </a:p>
          <a:p>
            <a:pPr marL="0" indent="0">
              <a:buNone/>
            </a:pPr>
            <a:r>
              <a:rPr lang="pl-PL" dirty="0"/>
              <a:t>3)  przeciwdziała uszkodzeniom systemu teleinformatycznego, w którym Rejestr Dokumentów Paszportowych jest prowadzony;</a:t>
            </a:r>
          </a:p>
          <a:p>
            <a:pPr marL="0" indent="0">
              <a:buNone/>
            </a:pPr>
            <a:r>
              <a:rPr lang="pl-PL" dirty="0"/>
              <a:t>4)  określa zasady bezpieczeństwa przetwarzanych danych, w tym danych osobowych;</a:t>
            </a:r>
          </a:p>
          <a:p>
            <a:pPr marL="0" indent="0">
              <a:buNone/>
            </a:pPr>
            <a:r>
              <a:rPr lang="pl-PL" dirty="0"/>
              <a:t>5)  określa zasady zgłaszania naruszenia ochrony danych osobowych;</a:t>
            </a:r>
          </a:p>
          <a:p>
            <a:pPr marL="0" indent="0">
              <a:buNone/>
            </a:pPr>
            <a:r>
              <a:rPr lang="pl-PL" dirty="0"/>
              <a:t>6)  zapewnia rozliczalność działań dokonywanych na danych Rejestru Dokumentów Paszportowych;</a:t>
            </a:r>
          </a:p>
          <a:p>
            <a:pPr marL="0" indent="0">
              <a:buNone/>
            </a:pPr>
            <a:r>
              <a:rPr lang="pl-PL" dirty="0"/>
              <a:t>7)  zapewnia poprawność danych przetwarzanych w Rejestrze Dokumentów Paszportowych.</a:t>
            </a:r>
          </a:p>
          <a:p>
            <a:pPr marL="0" indent="0">
              <a:buNone/>
            </a:pPr>
            <a:r>
              <a:rPr lang="pl-PL" dirty="0"/>
              <a:t>(art. 78 ust. 1-2 </a:t>
            </a:r>
            <a:r>
              <a:rPr lang="pl-PL" dirty="0" err="1"/>
              <a:t>udp</a:t>
            </a:r>
            <a:r>
              <a:rPr lang="pl-PL" dirty="0"/>
              <a:t>)</a:t>
            </a:r>
          </a:p>
          <a:p>
            <a:pPr marL="0" indent="0">
              <a:buNone/>
            </a:pPr>
            <a:endParaRPr lang="pl-PL" dirty="0"/>
          </a:p>
        </p:txBody>
      </p:sp>
    </p:spTree>
    <p:extLst>
      <p:ext uri="{BB962C8B-B14F-4D97-AF65-F5344CB8AC3E}">
        <p14:creationId xmlns:p14="http://schemas.microsoft.com/office/powerpoint/2010/main" val="2449038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C80961E-3170-4FC5-9B51-A18913E73740}"/>
              </a:ext>
            </a:extLst>
          </p:cNvPr>
          <p:cNvSpPr>
            <a:spLocks noGrp="1"/>
          </p:cNvSpPr>
          <p:nvPr>
            <p:ph type="title"/>
          </p:nvPr>
        </p:nvSpPr>
        <p:spPr/>
        <p:txBody>
          <a:bodyPr/>
          <a:lstStyle/>
          <a:p>
            <a:pPr algn="ctr"/>
            <a:r>
              <a:rPr lang="pl-PL" b="1" dirty="0"/>
              <a:t>Rejestr Dokumentów Paszportowych</a:t>
            </a:r>
          </a:p>
        </p:txBody>
      </p:sp>
      <p:sp>
        <p:nvSpPr>
          <p:cNvPr id="3" name="Symbol zastępczy zawartości 2">
            <a:extLst>
              <a:ext uri="{FF2B5EF4-FFF2-40B4-BE49-F238E27FC236}">
                <a16:creationId xmlns:a16="http://schemas.microsoft.com/office/drawing/2014/main" id="{651610AD-E5F2-45F7-AD08-BDA4FDBCE532}"/>
              </a:ext>
            </a:extLst>
          </p:cNvPr>
          <p:cNvSpPr>
            <a:spLocks noGrp="1"/>
          </p:cNvSpPr>
          <p:nvPr>
            <p:ph idx="1"/>
          </p:nvPr>
        </p:nvSpPr>
        <p:spPr/>
        <p:txBody>
          <a:bodyPr>
            <a:normAutofit fontScale="85000" lnSpcReduction="20000"/>
          </a:bodyPr>
          <a:lstStyle/>
          <a:p>
            <a:pPr marL="0" indent="0">
              <a:buNone/>
            </a:pPr>
            <a:r>
              <a:rPr lang="pl-PL" dirty="0"/>
              <a:t>Minister właściwy do spraw informatyzacji oraz minister właściwy do spraw wewnętrznych, w zakresie swojej właściwości, zapewniają ochronę przed nieuprawnionym dostępem do Rejestru Dokumentów Paszportowych.</a:t>
            </a:r>
          </a:p>
          <a:p>
            <a:pPr marL="0" indent="0">
              <a:buNone/>
            </a:pPr>
            <a:r>
              <a:rPr lang="pl-PL" dirty="0"/>
              <a:t>Minister właściwy do spraw wewnętrznych oraz minister właściwy do spraw zagranicznych uczestniczą w realizacji zadań związanych z rozwojem Rejestru Dokumentów Paszportowych, z wyłączeniem zadań pozostających w wyłącznej właściwości ministra właściwego do spraw informatyzacji.</a:t>
            </a:r>
          </a:p>
          <a:p>
            <a:pPr marL="0" indent="0">
              <a:buNone/>
            </a:pPr>
            <a:r>
              <a:rPr lang="pl-PL" dirty="0"/>
              <a:t>Minister właściwy do spraw wewnętrznych zapewnia funkcjonowanie wydzielonej sieci umożliwiającej wojewodom, ministrowi właściwemu do spraw wewnętrznych oraz ministrowi właściwemu do spraw zagranicznych dostęp do Rejestru Dokumentów Paszportowych.</a:t>
            </a:r>
          </a:p>
          <a:p>
            <a:pPr marL="0" indent="0">
              <a:buNone/>
            </a:pPr>
            <a:r>
              <a:rPr lang="pl-PL" dirty="0"/>
              <a:t>Minister właściwy do spraw zagranicznych zapewnia funkcjonowanie wydzielonej sieci umożliwiającej konsulom dostęp do Rejestru Dokumentów Paszportowych.</a:t>
            </a:r>
          </a:p>
          <a:p>
            <a:pPr marL="0" indent="0">
              <a:buNone/>
            </a:pPr>
            <a:r>
              <a:rPr lang="pl-PL" dirty="0"/>
              <a:t>(art. 78 ust. 3-6 </a:t>
            </a:r>
            <a:r>
              <a:rPr lang="pl-PL" dirty="0" err="1"/>
              <a:t>udp</a:t>
            </a:r>
            <a:r>
              <a:rPr lang="pl-PL" dirty="0"/>
              <a:t>)</a:t>
            </a:r>
          </a:p>
          <a:p>
            <a:pPr marL="0" indent="0">
              <a:buNone/>
            </a:pPr>
            <a:endParaRPr lang="pl-PL" dirty="0"/>
          </a:p>
        </p:txBody>
      </p:sp>
    </p:spTree>
    <p:extLst>
      <p:ext uri="{BB962C8B-B14F-4D97-AF65-F5344CB8AC3E}">
        <p14:creationId xmlns:p14="http://schemas.microsoft.com/office/powerpoint/2010/main" val="208956765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C80961E-3170-4FC5-9B51-A18913E73740}"/>
              </a:ext>
            </a:extLst>
          </p:cNvPr>
          <p:cNvSpPr>
            <a:spLocks noGrp="1"/>
          </p:cNvSpPr>
          <p:nvPr>
            <p:ph type="title"/>
          </p:nvPr>
        </p:nvSpPr>
        <p:spPr/>
        <p:txBody>
          <a:bodyPr/>
          <a:lstStyle/>
          <a:p>
            <a:pPr algn="ctr"/>
            <a:r>
              <a:rPr lang="pl-PL" b="1" dirty="0"/>
              <a:t>Rejestr Dokumentów Paszportowych</a:t>
            </a:r>
          </a:p>
        </p:txBody>
      </p:sp>
      <p:sp>
        <p:nvSpPr>
          <p:cNvPr id="3" name="Symbol zastępczy zawartości 2">
            <a:extLst>
              <a:ext uri="{FF2B5EF4-FFF2-40B4-BE49-F238E27FC236}">
                <a16:creationId xmlns:a16="http://schemas.microsoft.com/office/drawing/2014/main" id="{651610AD-E5F2-45F7-AD08-BDA4FDBCE532}"/>
              </a:ext>
            </a:extLst>
          </p:cNvPr>
          <p:cNvSpPr>
            <a:spLocks noGrp="1"/>
          </p:cNvSpPr>
          <p:nvPr>
            <p:ph idx="1"/>
          </p:nvPr>
        </p:nvSpPr>
        <p:spPr/>
        <p:txBody>
          <a:bodyPr>
            <a:normAutofit fontScale="77500" lnSpcReduction="20000"/>
          </a:bodyPr>
          <a:lstStyle/>
          <a:p>
            <a:pPr marL="0" indent="0">
              <a:buNone/>
            </a:pPr>
            <a:r>
              <a:rPr lang="pl-PL" dirty="0"/>
              <a:t>Dane do Rejestru Dokumentów Paszportowych wprowadzają bezpośrednio w czasie rzeczywistym, w ramach realizacji zadań wynikających z ustawy, organy paszportowe i minister właściwy do spraw informatyzacji oraz minister właściwy do spraw wewnętrznych w zakresie danych dotyczących serii i numeru dokumentu paszportowego, statusów wniosku o wydanie dokumentu paszportowego i dokumentu paszportowego na etapie personalizacji i wysyłki do organu paszportowego, serii i numerów blankietów książeczek dokumentów paszportowych oraz blankietów naklejek </a:t>
            </a:r>
            <a:r>
              <a:rPr lang="pl-PL" dirty="0" err="1"/>
              <a:t>personalizacyjnych</a:t>
            </a:r>
            <a:r>
              <a:rPr lang="pl-PL" dirty="0"/>
              <a:t> do paszportów tymczasowych.</a:t>
            </a:r>
          </a:p>
          <a:p>
            <a:pPr marL="0" indent="0">
              <a:buNone/>
            </a:pPr>
            <a:r>
              <a:rPr lang="pl-PL" dirty="0"/>
              <a:t>W przypadku braku bezpośredniego dostępu do Rejestru Dokumentów Paszportowych organ paszportowy wprowadza wniosek o wydanie dokumentu paszportowego do aplikacji udostępnionej w tym celu przez ministra właściwego do spraw informatyzacji.</a:t>
            </a:r>
          </a:p>
          <a:p>
            <a:pPr marL="0" indent="0">
              <a:buNone/>
            </a:pPr>
            <a:r>
              <a:rPr lang="pl-PL" dirty="0"/>
              <a:t>Wniosek, o którym mowa w ust. 2, wprowadza się do Rejestru Dokumentów Paszportowych niezwłocznie po uzyskaniu bezpośredniego dostępu do tego rejestru.</a:t>
            </a:r>
          </a:p>
          <a:p>
            <a:pPr marL="0" indent="0">
              <a:buNone/>
            </a:pPr>
            <a:r>
              <a:rPr lang="pl-PL" dirty="0"/>
              <a:t>(art. 79 </a:t>
            </a:r>
            <a:r>
              <a:rPr lang="pl-PL" dirty="0" err="1"/>
              <a:t>udp</a:t>
            </a:r>
            <a:r>
              <a:rPr lang="pl-PL" dirty="0"/>
              <a:t>) </a:t>
            </a:r>
          </a:p>
          <a:p>
            <a:pPr marL="0" indent="0">
              <a:buNone/>
            </a:pPr>
            <a:endParaRPr lang="pl-PL" dirty="0"/>
          </a:p>
        </p:txBody>
      </p:sp>
    </p:spTree>
    <p:extLst>
      <p:ext uri="{BB962C8B-B14F-4D97-AF65-F5344CB8AC3E}">
        <p14:creationId xmlns:p14="http://schemas.microsoft.com/office/powerpoint/2010/main" val="23051736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ED1337C-8567-4948-945E-D034590F05A3}"/>
              </a:ext>
            </a:extLst>
          </p:cNvPr>
          <p:cNvSpPr>
            <a:spLocks noGrp="1"/>
          </p:cNvSpPr>
          <p:nvPr>
            <p:ph type="ctrTitle"/>
          </p:nvPr>
        </p:nvSpPr>
        <p:spPr/>
        <p:txBody>
          <a:bodyPr/>
          <a:lstStyle/>
          <a:p>
            <a:r>
              <a:rPr lang="pl-PL" b="1" dirty="0"/>
              <a:t>Dziękuję za uwagę </a:t>
            </a:r>
          </a:p>
        </p:txBody>
      </p:sp>
      <p:sp>
        <p:nvSpPr>
          <p:cNvPr id="3" name="Podtytuł 2">
            <a:extLst>
              <a:ext uri="{FF2B5EF4-FFF2-40B4-BE49-F238E27FC236}">
                <a16:creationId xmlns:a16="http://schemas.microsoft.com/office/drawing/2014/main" id="{F4A7D482-7E87-461E-A467-462044A9CE3E}"/>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1851759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51E3F-6F7D-471F-8777-0FFEB47B3805}"/>
              </a:ext>
            </a:extLst>
          </p:cNvPr>
          <p:cNvSpPr>
            <a:spLocks noGrp="1"/>
          </p:cNvSpPr>
          <p:nvPr>
            <p:ph type="title"/>
          </p:nvPr>
        </p:nvSpPr>
        <p:spPr/>
        <p:txBody>
          <a:bodyPr/>
          <a:lstStyle/>
          <a:p>
            <a:pPr algn="ctr"/>
            <a:r>
              <a:rPr lang="pl-PL" b="1" dirty="0"/>
              <a:t>Dowód osobisty</a:t>
            </a:r>
          </a:p>
        </p:txBody>
      </p:sp>
      <p:sp>
        <p:nvSpPr>
          <p:cNvPr id="3" name="Symbol zastępczy zawartości 2">
            <a:extLst>
              <a:ext uri="{FF2B5EF4-FFF2-40B4-BE49-F238E27FC236}">
                <a16:creationId xmlns:a16="http://schemas.microsoft.com/office/drawing/2014/main" id="{DF31898E-AC93-4B6E-9536-B12518B5CECF}"/>
              </a:ext>
            </a:extLst>
          </p:cNvPr>
          <p:cNvSpPr>
            <a:spLocks noGrp="1"/>
          </p:cNvSpPr>
          <p:nvPr>
            <p:ph idx="1"/>
          </p:nvPr>
        </p:nvSpPr>
        <p:spPr/>
        <p:txBody>
          <a:bodyPr/>
          <a:lstStyle/>
          <a:p>
            <a:pPr marL="0" indent="0">
              <a:buNone/>
            </a:pPr>
            <a:r>
              <a:rPr lang="pl-PL" dirty="0"/>
              <a:t>Dowód osobisty wydany osobie, która nie ukończyła 12. roku życia, jest ważny przez okres 5 lat od daty jego wydania.</a:t>
            </a:r>
          </a:p>
          <a:p>
            <a:pPr marL="0" indent="0">
              <a:buNone/>
            </a:pPr>
            <a:r>
              <a:rPr lang="pl-PL" dirty="0"/>
              <a:t>Dowód osobisty wydany osobie, która ukończyła 12. rok życia, jest ważny przez okres 10 lat od daty jego wydania.</a:t>
            </a:r>
          </a:p>
          <a:p>
            <a:pPr marL="0" indent="0">
              <a:buNone/>
            </a:pPr>
            <a:r>
              <a:rPr lang="pl-PL" dirty="0"/>
              <a:t>Dowód osobisty wydany osobie, która ukończyła 12. rok życia, od której chwilowo fizycznie nie jest możliwe pobranie odcisków któregokolwiek z palców, jest ważny przez okres 12 miesięcy od daty jego wydania.</a:t>
            </a:r>
          </a:p>
          <a:p>
            <a:pPr marL="0" indent="0">
              <a:buNone/>
            </a:pPr>
            <a:r>
              <a:rPr lang="pl-PL" dirty="0"/>
              <a:t>(art. 7 udo)</a:t>
            </a:r>
          </a:p>
          <a:p>
            <a:pPr marL="0" indent="0">
              <a:buNone/>
            </a:pPr>
            <a:endParaRPr lang="pl-PL" dirty="0"/>
          </a:p>
        </p:txBody>
      </p:sp>
    </p:spTree>
    <p:extLst>
      <p:ext uri="{BB962C8B-B14F-4D97-AF65-F5344CB8AC3E}">
        <p14:creationId xmlns:p14="http://schemas.microsoft.com/office/powerpoint/2010/main" val="3173931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51E3F-6F7D-471F-8777-0FFEB47B3805}"/>
              </a:ext>
            </a:extLst>
          </p:cNvPr>
          <p:cNvSpPr>
            <a:spLocks noGrp="1"/>
          </p:cNvSpPr>
          <p:nvPr>
            <p:ph type="title"/>
          </p:nvPr>
        </p:nvSpPr>
        <p:spPr/>
        <p:txBody>
          <a:bodyPr/>
          <a:lstStyle/>
          <a:p>
            <a:pPr algn="ctr"/>
            <a:r>
              <a:rPr lang="pl-PL" b="1" dirty="0"/>
              <a:t>Organy właściwe w sprawie wydania dowodu osobistego </a:t>
            </a:r>
          </a:p>
        </p:txBody>
      </p:sp>
      <p:sp>
        <p:nvSpPr>
          <p:cNvPr id="3" name="Symbol zastępczy zawartości 2">
            <a:extLst>
              <a:ext uri="{FF2B5EF4-FFF2-40B4-BE49-F238E27FC236}">
                <a16:creationId xmlns:a16="http://schemas.microsoft.com/office/drawing/2014/main" id="{DF31898E-AC93-4B6E-9536-B12518B5CECF}"/>
              </a:ext>
            </a:extLst>
          </p:cNvPr>
          <p:cNvSpPr>
            <a:spLocks noGrp="1"/>
          </p:cNvSpPr>
          <p:nvPr>
            <p:ph idx="1"/>
          </p:nvPr>
        </p:nvSpPr>
        <p:spPr/>
        <p:txBody>
          <a:bodyPr/>
          <a:lstStyle/>
          <a:p>
            <a:pPr marL="0" indent="0">
              <a:buNone/>
            </a:pPr>
            <a:endParaRPr lang="pl-PL" dirty="0"/>
          </a:p>
          <a:p>
            <a:pPr marL="0" indent="0">
              <a:buNone/>
            </a:pPr>
            <a:r>
              <a:rPr lang="pl-PL" dirty="0"/>
              <a:t>Dowody osobiste wydają organy gmin.</a:t>
            </a:r>
          </a:p>
          <a:p>
            <a:pPr marL="0" indent="0">
              <a:buNone/>
            </a:pPr>
            <a:r>
              <a:rPr lang="pl-PL" dirty="0"/>
              <a:t>Zadania określone w niniejszej ustawie, realizowane przez organy gmin, są zadaniami zleconymi z zakresu administracji rządowej.</a:t>
            </a:r>
          </a:p>
          <a:p>
            <a:pPr marL="0" indent="0">
              <a:buNone/>
            </a:pPr>
            <a:r>
              <a:rPr lang="pl-PL" dirty="0"/>
              <a:t>(art. 8 udo)</a:t>
            </a:r>
          </a:p>
          <a:p>
            <a:pPr marL="0" indent="0">
              <a:buNone/>
            </a:pPr>
            <a:endParaRPr lang="pl-PL" dirty="0"/>
          </a:p>
        </p:txBody>
      </p:sp>
    </p:spTree>
    <p:extLst>
      <p:ext uri="{BB962C8B-B14F-4D97-AF65-F5344CB8AC3E}">
        <p14:creationId xmlns:p14="http://schemas.microsoft.com/office/powerpoint/2010/main" val="1640651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51E3F-6F7D-471F-8777-0FFEB47B3805}"/>
              </a:ext>
            </a:extLst>
          </p:cNvPr>
          <p:cNvSpPr>
            <a:spLocks noGrp="1"/>
          </p:cNvSpPr>
          <p:nvPr>
            <p:ph type="title"/>
          </p:nvPr>
        </p:nvSpPr>
        <p:spPr/>
        <p:txBody>
          <a:bodyPr/>
          <a:lstStyle/>
          <a:p>
            <a:pPr algn="ctr"/>
            <a:r>
              <a:rPr lang="pl-PL" b="1" dirty="0"/>
              <a:t>Organy właściwe w sprawie wydania dowodu osobistego </a:t>
            </a:r>
          </a:p>
        </p:txBody>
      </p:sp>
      <p:sp>
        <p:nvSpPr>
          <p:cNvPr id="3" name="Symbol zastępczy zawartości 2">
            <a:extLst>
              <a:ext uri="{FF2B5EF4-FFF2-40B4-BE49-F238E27FC236}">
                <a16:creationId xmlns:a16="http://schemas.microsoft.com/office/drawing/2014/main" id="{DF31898E-AC93-4B6E-9536-B12518B5CECF}"/>
              </a:ext>
            </a:extLst>
          </p:cNvPr>
          <p:cNvSpPr>
            <a:spLocks noGrp="1"/>
          </p:cNvSpPr>
          <p:nvPr>
            <p:ph idx="1"/>
          </p:nvPr>
        </p:nvSpPr>
        <p:spPr/>
        <p:txBody>
          <a:bodyPr>
            <a:normAutofit fontScale="70000" lnSpcReduction="20000"/>
          </a:bodyPr>
          <a:lstStyle/>
          <a:p>
            <a:pPr marL="0" indent="0">
              <a:buNone/>
            </a:pPr>
            <a:r>
              <a:rPr lang="pl-PL" dirty="0"/>
              <a:t>Właściwi miejscowo wojewodowie:</a:t>
            </a:r>
          </a:p>
          <a:p>
            <a:pPr marL="0" indent="0">
              <a:buNone/>
            </a:pPr>
            <a:r>
              <a:rPr lang="pl-PL" dirty="0"/>
              <a:t>1)  sprawują nadzór nad organami gmin w zakresie realizacji zadań określonych w ustawie;</a:t>
            </a:r>
          </a:p>
          <a:p>
            <a:pPr marL="0" indent="0">
              <a:buNone/>
            </a:pPr>
            <a:r>
              <a:rPr lang="pl-PL" dirty="0"/>
              <a:t>2)  są organami odwoławczymi od decyzji wydawanych przez organy gmin.</a:t>
            </a:r>
          </a:p>
          <a:p>
            <a:pPr marL="0" indent="0">
              <a:buNone/>
            </a:pPr>
            <a:r>
              <a:rPr lang="pl-PL" dirty="0"/>
              <a:t>Minister właściwy do spraw wewnętrznych sprawuje nadzór nad działalnością wojewody w zakresie realizacji obowiązków określonych w ustawie.</a:t>
            </a:r>
          </a:p>
          <a:p>
            <a:pPr marL="0" indent="0">
              <a:buNone/>
            </a:pPr>
            <a:r>
              <a:rPr lang="pl-PL" dirty="0"/>
              <a:t>Sprawowanie nadzoru polega na:</a:t>
            </a:r>
          </a:p>
          <a:p>
            <a:pPr marL="0" indent="0">
              <a:buNone/>
            </a:pPr>
            <a:r>
              <a:rPr lang="pl-PL" dirty="0"/>
              <a:t>1)  przeprowadzaniu kontroli, w tym na badaniu:</a:t>
            </a:r>
          </a:p>
          <a:p>
            <a:pPr marL="0" indent="0">
              <a:buNone/>
            </a:pPr>
            <a:r>
              <a:rPr lang="pl-PL" dirty="0"/>
              <a:t>a)  prawidłowości prowadzonych przez wojewodę postępowań administracyjnych,</a:t>
            </a:r>
          </a:p>
          <a:p>
            <a:pPr marL="0" indent="0">
              <a:buNone/>
            </a:pPr>
            <a:r>
              <a:rPr lang="pl-PL" dirty="0"/>
              <a:t>b)  terminowości załatwiania spraw z zakresu spraw określonych w ustawie;</a:t>
            </a:r>
          </a:p>
          <a:p>
            <a:pPr marL="0" indent="0">
              <a:buNone/>
            </a:pPr>
            <a:r>
              <a:rPr lang="pl-PL" dirty="0"/>
              <a:t>2)  kształtowaniu jednolitej polityki w zakresie realizacji obowiązków określonych w ustawie i kontroli wykonywania ustalonych sposobów postępowania.</a:t>
            </a:r>
          </a:p>
          <a:p>
            <a:pPr marL="0" indent="0">
              <a:buNone/>
            </a:pPr>
            <a:r>
              <a:rPr lang="pl-PL" dirty="0"/>
              <a:t>Kontrola jest wykonywana na zasadach określonych w ustawie o kontroli w administracji rządowej.</a:t>
            </a:r>
          </a:p>
          <a:p>
            <a:pPr marL="0" indent="0">
              <a:buNone/>
            </a:pPr>
            <a:r>
              <a:rPr lang="pl-PL" dirty="0"/>
              <a:t>(art. 9 udo) </a:t>
            </a:r>
          </a:p>
          <a:p>
            <a:pPr marL="0" indent="0">
              <a:buNone/>
            </a:pPr>
            <a:endParaRPr lang="pl-PL" dirty="0"/>
          </a:p>
        </p:txBody>
      </p:sp>
    </p:spTree>
    <p:extLst>
      <p:ext uri="{BB962C8B-B14F-4D97-AF65-F5344CB8AC3E}">
        <p14:creationId xmlns:p14="http://schemas.microsoft.com/office/powerpoint/2010/main" val="2357792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51E3F-6F7D-471F-8777-0FFEB47B3805}"/>
              </a:ext>
            </a:extLst>
          </p:cNvPr>
          <p:cNvSpPr>
            <a:spLocks noGrp="1"/>
          </p:cNvSpPr>
          <p:nvPr>
            <p:ph type="title"/>
          </p:nvPr>
        </p:nvSpPr>
        <p:spPr/>
        <p:txBody>
          <a:bodyPr/>
          <a:lstStyle/>
          <a:p>
            <a:pPr algn="ctr"/>
            <a:r>
              <a:rPr lang="pl-PL" b="1" dirty="0"/>
              <a:t>Wydanie dowodu osobistego </a:t>
            </a:r>
          </a:p>
        </p:txBody>
      </p:sp>
      <p:sp>
        <p:nvSpPr>
          <p:cNvPr id="3" name="Symbol zastępczy zawartości 2">
            <a:extLst>
              <a:ext uri="{FF2B5EF4-FFF2-40B4-BE49-F238E27FC236}">
                <a16:creationId xmlns:a16="http://schemas.microsoft.com/office/drawing/2014/main" id="{DF31898E-AC93-4B6E-9536-B12518B5CECF}"/>
              </a:ext>
            </a:extLst>
          </p:cNvPr>
          <p:cNvSpPr>
            <a:spLocks noGrp="1"/>
          </p:cNvSpPr>
          <p:nvPr>
            <p:ph idx="1"/>
          </p:nvPr>
        </p:nvSpPr>
        <p:spPr/>
        <p:txBody>
          <a:bodyPr>
            <a:normAutofit fontScale="70000" lnSpcReduction="20000"/>
          </a:bodyPr>
          <a:lstStyle/>
          <a:p>
            <a:pPr marL="0" indent="0">
              <a:buNone/>
            </a:pPr>
            <a:r>
              <a:rPr lang="pl-PL" dirty="0"/>
              <a:t>Dowód osobisty wydaje się nieodpłatnie.</a:t>
            </a:r>
          </a:p>
          <a:p>
            <a:pPr marL="0" indent="0">
              <a:buNone/>
            </a:pPr>
            <a:endParaRPr lang="pl-PL" dirty="0"/>
          </a:p>
          <a:p>
            <a:pPr marL="0" indent="0">
              <a:buNone/>
            </a:pPr>
            <a:r>
              <a:rPr lang="pl-PL" dirty="0"/>
              <a:t>Dowód osobisty wydaje się na wniosek.</a:t>
            </a:r>
          </a:p>
          <a:p>
            <a:pPr marL="0" indent="0">
              <a:buNone/>
            </a:pPr>
            <a:r>
              <a:rPr lang="pl-PL" dirty="0"/>
              <a:t>Wniosek o wydanie dowodu osobistego składa się w organie dowolnej gminy na terytorium Rzeczypospolitej Polskiej.</a:t>
            </a:r>
          </a:p>
          <a:p>
            <a:pPr marL="0" indent="0">
              <a:buNone/>
            </a:pPr>
            <a:r>
              <a:rPr lang="pl-PL" dirty="0"/>
              <a:t>Wniosek o wydanie dowodu osobistego składa się osobiście w siedzibie organu gminy na piśmie utrwalonym w postaci papierowej, opatrzonym własnoręcznym czytelnym podpisem, wypełnionym przez wnioskodawcę albo przez pracownika tego organu na podstawie danych podanych przez wnioskodawcę i zawartych w rejestrze PESEL. Wniosek o wydanie dowodu osobistego osobie do 12. roku życia można złożyć na piśmie utrwalonym w postaci elektronicznej, opatrzonym kwalifikowanym podpisem elektronicznym, podpisem zaufanym albo podpisem osobistym.</a:t>
            </a:r>
          </a:p>
          <a:p>
            <a:pPr marL="0" indent="0">
              <a:buNone/>
            </a:pPr>
            <a:r>
              <a:rPr lang="pl-PL" dirty="0"/>
              <a:t>Wydanie dowodu osobistego następuje nie później niż w terminie 30 dni od dnia złożenia wniosku. W szczególnie uzasadnionych przypadkach termin ten może zostać przedłużony, o czym należy zawiadomić osobę ubiegającą się o wydanie dowodu osobistego lub osobę składającą wniosek na jej rzecz, zwaną dalej "wnioskodawcą".</a:t>
            </a:r>
          </a:p>
          <a:p>
            <a:pPr marL="0" indent="0">
              <a:buNone/>
            </a:pPr>
            <a:r>
              <a:rPr lang="pl-PL" dirty="0"/>
              <a:t>(art. 23-24 udo) </a:t>
            </a:r>
          </a:p>
          <a:p>
            <a:pPr marL="0" indent="0">
              <a:buNone/>
            </a:pPr>
            <a:endParaRPr lang="pl-PL" dirty="0"/>
          </a:p>
        </p:txBody>
      </p:sp>
    </p:spTree>
    <p:extLst>
      <p:ext uri="{BB962C8B-B14F-4D97-AF65-F5344CB8AC3E}">
        <p14:creationId xmlns:p14="http://schemas.microsoft.com/office/powerpoint/2010/main" val="3535778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51E3F-6F7D-471F-8777-0FFEB47B3805}"/>
              </a:ext>
            </a:extLst>
          </p:cNvPr>
          <p:cNvSpPr>
            <a:spLocks noGrp="1"/>
          </p:cNvSpPr>
          <p:nvPr>
            <p:ph type="title"/>
          </p:nvPr>
        </p:nvSpPr>
        <p:spPr/>
        <p:txBody>
          <a:bodyPr/>
          <a:lstStyle/>
          <a:p>
            <a:pPr algn="ctr"/>
            <a:r>
              <a:rPr lang="pl-PL" b="1" dirty="0"/>
              <a:t>Wydanie dowodu osobistego </a:t>
            </a:r>
          </a:p>
        </p:txBody>
      </p:sp>
      <p:sp>
        <p:nvSpPr>
          <p:cNvPr id="3" name="Symbol zastępczy zawartości 2">
            <a:extLst>
              <a:ext uri="{FF2B5EF4-FFF2-40B4-BE49-F238E27FC236}">
                <a16:creationId xmlns:a16="http://schemas.microsoft.com/office/drawing/2014/main" id="{DF31898E-AC93-4B6E-9536-B12518B5CECF}"/>
              </a:ext>
            </a:extLst>
          </p:cNvPr>
          <p:cNvSpPr>
            <a:spLocks noGrp="1"/>
          </p:cNvSpPr>
          <p:nvPr>
            <p:ph idx="1"/>
          </p:nvPr>
        </p:nvSpPr>
        <p:spPr/>
        <p:txBody>
          <a:bodyPr>
            <a:normAutofit fontScale="77500" lnSpcReduction="20000"/>
          </a:bodyPr>
          <a:lstStyle/>
          <a:p>
            <a:pPr marL="0" indent="0">
              <a:buNone/>
            </a:pPr>
            <a:r>
              <a:rPr lang="pl-PL" dirty="0"/>
              <a:t>Wniosek o wydanie dowodu osobistego składa osoba posiadająca pełną zdolność do czynności prawnych.</a:t>
            </a:r>
          </a:p>
          <a:p>
            <a:pPr marL="0" indent="0">
              <a:buNone/>
            </a:pPr>
            <a:r>
              <a:rPr lang="pl-PL" dirty="0"/>
              <a:t> W imieniu osoby nieposiadającej zdolności do czynności prawnych lub posiadającej ograniczoną zdolność do czynności prawnych ubiegającej się o wydanie dowodu osobistego wniosek, o którym mowa w ust. 1, składa jedno z rodziców, opiekun lub kurator.</a:t>
            </a:r>
          </a:p>
          <a:p>
            <a:pPr marL="0" indent="0">
              <a:buNone/>
            </a:pPr>
            <a:r>
              <a:rPr lang="pl-PL" dirty="0"/>
              <a:t>Osoba obowiązana do posiadania dowodu osobistego może złożyć </a:t>
            </a:r>
            <a:r>
              <a:rPr lang="pl-PL" dirty="0" err="1"/>
              <a:t>wnioseknie</a:t>
            </a:r>
            <a:r>
              <a:rPr lang="pl-PL" dirty="0"/>
              <a:t> wcześniej niż 30 dni przed datą 18 urodzin. </a:t>
            </a:r>
          </a:p>
          <a:p>
            <a:pPr marL="0" indent="0">
              <a:buNone/>
            </a:pPr>
            <a:r>
              <a:rPr lang="pl-PL" dirty="0"/>
              <a:t>(art. 25 udo) </a:t>
            </a:r>
          </a:p>
          <a:p>
            <a:pPr marL="0" indent="0">
              <a:buNone/>
            </a:pPr>
            <a:endParaRPr lang="pl-PL" dirty="0"/>
          </a:p>
          <a:p>
            <a:pPr marL="0" indent="0">
              <a:buNone/>
            </a:pPr>
            <a:r>
              <a:rPr lang="pl-PL" dirty="0"/>
              <a:t>Złożenie w siedzibie organu gminy wniosku o wydanie dowodu osobistego osobie nieposiadającej zdolności do czynności prawnych lub posiadającej ograniczoną zdolność do czynności prawnych wymaga jej obecności przy składaniu wniosku; wyjątek stanowią osoby, które nie ukończyły 5 roku życia.</a:t>
            </a:r>
          </a:p>
          <a:p>
            <a:pPr marL="0" indent="0">
              <a:buNone/>
            </a:pPr>
            <a:r>
              <a:rPr lang="pl-PL" dirty="0"/>
              <a:t>(art. 27 udo) </a:t>
            </a:r>
          </a:p>
          <a:p>
            <a:pPr marL="0" indent="0">
              <a:buNone/>
            </a:pPr>
            <a:endParaRPr lang="pl-PL" dirty="0"/>
          </a:p>
        </p:txBody>
      </p:sp>
    </p:spTree>
    <p:extLst>
      <p:ext uri="{BB962C8B-B14F-4D97-AF65-F5344CB8AC3E}">
        <p14:creationId xmlns:p14="http://schemas.microsoft.com/office/powerpoint/2010/main" val="4112577865"/>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4990</Words>
  <Application>Microsoft Office PowerPoint</Application>
  <PresentationFormat>Panoramiczny</PresentationFormat>
  <Paragraphs>312</Paragraphs>
  <Slides>46</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46</vt:i4>
      </vt:variant>
    </vt:vector>
  </HeadingPairs>
  <TitlesOfParts>
    <vt:vector size="50" baseType="lpstr">
      <vt:lpstr>Arial</vt:lpstr>
      <vt:lpstr>Calibri</vt:lpstr>
      <vt:lpstr>Calibri Light</vt:lpstr>
      <vt:lpstr>Motyw pakietu Office</vt:lpstr>
      <vt:lpstr>Dowód osobisty i paszport </vt:lpstr>
      <vt:lpstr>ustawa z dnia 6 sierpnia 2010 r. o dowodach osobistych</vt:lpstr>
      <vt:lpstr>Dowód osobisty</vt:lpstr>
      <vt:lpstr>Dowód osobisty</vt:lpstr>
      <vt:lpstr>Dowód osobisty</vt:lpstr>
      <vt:lpstr>Organy właściwe w sprawie wydania dowodu osobistego </vt:lpstr>
      <vt:lpstr>Organy właściwe w sprawie wydania dowodu osobistego </vt:lpstr>
      <vt:lpstr>Wydanie dowodu osobistego </vt:lpstr>
      <vt:lpstr>Wydanie dowodu osobistego </vt:lpstr>
      <vt:lpstr>Odbiór dowodu osobistego </vt:lpstr>
      <vt:lpstr>Odbiór dowodu osobistego </vt:lpstr>
      <vt:lpstr>Wydanie nowego dowodu osobistego </vt:lpstr>
      <vt:lpstr>Zgłoszenie utraty lub uszkodzenia dowodu osobistego</vt:lpstr>
      <vt:lpstr>Zgłoszenie utraty lub uszkodzenia dowodu osobistego</vt:lpstr>
      <vt:lpstr>Zgłoszenie utraty lub uszkodzenia dowodu osobistego</vt:lpstr>
      <vt:lpstr>Znalezienie dowodu osobistego </vt:lpstr>
      <vt:lpstr>Unieważnienie dowodu osobistego</vt:lpstr>
      <vt:lpstr>Unieważnienie dowodu osobistego</vt:lpstr>
      <vt:lpstr>Stwierdzenie nieważności dowodu osobistego</vt:lpstr>
      <vt:lpstr>Rejestr Dowodów Osobistych</vt:lpstr>
      <vt:lpstr>Rejestr Dowodów Osobistych</vt:lpstr>
      <vt:lpstr>Przechowywanie dokumentacji związanej z dowodami osobistymi </vt:lpstr>
      <vt:lpstr>ustawa  z dnia 27 stycznia 2022 r. o dokumentach paszportowych</vt:lpstr>
      <vt:lpstr>dokument paszportowy </vt:lpstr>
      <vt:lpstr>dokument paszportowy </vt:lpstr>
      <vt:lpstr>dokument paszportowy </vt:lpstr>
      <vt:lpstr>dokument paszportowy </vt:lpstr>
      <vt:lpstr>Opłaty za dokumenty paszportowe</vt:lpstr>
      <vt:lpstr> Wydanie dokumentu paszportowego  </vt:lpstr>
      <vt:lpstr> Wydanie dokumentu paszportowego  </vt:lpstr>
      <vt:lpstr> Wydanie dokumentu paszportowego  </vt:lpstr>
      <vt:lpstr>Drugi paszport </vt:lpstr>
      <vt:lpstr>Paszport tymczasowy </vt:lpstr>
      <vt:lpstr>Paszport dyplomatyczny </vt:lpstr>
      <vt:lpstr>Paszport dyplomatyczny </vt:lpstr>
      <vt:lpstr>Paszport służbowy </vt:lpstr>
      <vt:lpstr>Odmowa wydania dokumentu paszportowego </vt:lpstr>
      <vt:lpstr>Odmowa wydania dokumentu paszportowego następuje w drodze decyzji.</vt:lpstr>
      <vt:lpstr>Odbiór dokumentów paszportowych </vt:lpstr>
      <vt:lpstr>Utrata / uszkodzenie dokumentu paszportowego </vt:lpstr>
      <vt:lpstr>Odnalezienie dokumentu paszportowego</vt:lpstr>
      <vt:lpstr>Zwrot dokumentu paszportowego </vt:lpstr>
      <vt:lpstr>Rejestr Dokumentów Paszportowych</vt:lpstr>
      <vt:lpstr>Rejestr Dokumentów Paszportowych</vt:lpstr>
      <vt:lpstr>Rejestr Dokumentów Paszportowych</vt:lpstr>
      <vt:lpstr>Dziękuję za uwagę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Dowód osobisty i paszport</dc:title>
  <dc:creator>Maciej Błażewski</dc:creator>
  <cp:lastModifiedBy>Maciej Błażewski</cp:lastModifiedBy>
  <cp:revision>4</cp:revision>
  <dcterms:created xsi:type="dcterms:W3CDTF">2022-03-31T21:18:57Z</dcterms:created>
  <dcterms:modified xsi:type="dcterms:W3CDTF">2023-03-11T22:28:27Z</dcterms:modified>
</cp:coreProperties>
</file>