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2" r:id="rId3"/>
    <p:sldId id="304" r:id="rId4"/>
    <p:sldId id="342" r:id="rId5"/>
    <p:sldId id="309" r:id="rId6"/>
    <p:sldId id="343" r:id="rId7"/>
    <p:sldId id="344" r:id="rId8"/>
    <p:sldId id="349" r:id="rId9"/>
    <p:sldId id="348" r:id="rId10"/>
    <p:sldId id="347" r:id="rId11"/>
    <p:sldId id="346" r:id="rId12"/>
    <p:sldId id="350" r:id="rId13"/>
    <p:sldId id="310" r:id="rId14"/>
    <p:sldId id="318" r:id="rId15"/>
    <p:sldId id="321" r:id="rId16"/>
    <p:sldId id="320" r:id="rId17"/>
    <p:sldId id="273" r:id="rId18"/>
    <p:sldId id="272" r:id="rId19"/>
    <p:sldId id="271" r:id="rId20"/>
    <p:sldId id="270" r:id="rId21"/>
    <p:sldId id="269" r:id="rId22"/>
    <p:sldId id="268" r:id="rId23"/>
    <p:sldId id="274" r:id="rId24"/>
    <p:sldId id="267" r:id="rId25"/>
    <p:sldId id="293" r:id="rId26"/>
    <p:sldId id="292" r:id="rId27"/>
    <p:sldId id="291" r:id="rId28"/>
    <p:sldId id="290" r:id="rId29"/>
    <p:sldId id="300" r:id="rId30"/>
    <p:sldId id="299" r:id="rId31"/>
    <p:sldId id="298" r:id="rId32"/>
    <p:sldId id="297" r:id="rId33"/>
    <p:sldId id="296" r:id="rId34"/>
    <p:sldId id="295" r:id="rId35"/>
    <p:sldId id="294" r:id="rId36"/>
    <p:sldId id="322" r:id="rId37"/>
    <p:sldId id="329" r:id="rId38"/>
    <p:sldId id="328" r:id="rId39"/>
    <p:sldId id="327" r:id="rId40"/>
    <p:sldId id="326" r:id="rId41"/>
    <p:sldId id="325" r:id="rId42"/>
    <p:sldId id="331" r:id="rId43"/>
    <p:sldId id="330" r:id="rId44"/>
    <p:sldId id="332" r:id="rId45"/>
    <p:sldId id="337" r:id="rId46"/>
    <p:sldId id="338" r:id="rId47"/>
    <p:sldId id="341" r:id="rId48"/>
    <p:sldId id="333" r:id="rId49"/>
    <p:sldId id="336" r:id="rId50"/>
    <p:sldId id="334" r:id="rId51"/>
    <p:sldId id="335" r:id="rId52"/>
    <p:sldId id="301" r:id="rId5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7735F-2048-4726-B5E2-477698426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14B4302-ED9B-4A9D-A289-C8086BFE0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00CBCB0-7FEC-435E-A422-CC29DCC47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1306008-DE48-4301-9421-500502A5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1715AB-9B48-4933-B680-457521BB5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703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AACCBB8-CD98-488E-B528-99DCB746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4154FE9-DCAC-4F9E-B809-EFF912EAC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1D1BBE5-F5D6-4DA3-BB8D-420A64A86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FF6734C-2B03-41F3-A837-5D8A5C03A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F60160C-E72E-44EA-A3F6-D30CF7680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681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2A839B7-64D8-45E4-AD46-64054C155F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7EE413D-9437-4E54-A9F9-2F51386B41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2E4ABD1-0AEF-4EA1-AB9B-F4DE74239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6509C0-2AA6-49EB-9DA9-C3AFC46FE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843291C-4781-45C0-9DC9-6685F6014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757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3EAB6-9A7C-4500-9B38-75B7803A7F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4251B34-37F2-4CF5-BA71-5B3FB8A5FE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4BA2F0E-A53B-4BDC-A54B-D2D64FF62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476CBB8-704F-43CD-9C43-7DB438629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4F368E9-AB9A-489C-AC1C-15DB7F9DD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154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5444CE-6E68-4D40-BEF9-B5FF8941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1237F74-9886-46E2-9750-793894516C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DA9653-974B-4C33-80AF-24BEB6653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B143BB7-AAAD-4225-A372-79138A8E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69D52FF-A60D-4D5C-B6D8-41C6BFA0B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273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D07812-B390-42C1-9B8C-7D7C9CABB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72A7384-6DEC-4F45-B13E-66CACB9550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073B725-A1E0-4024-B2AA-66D4CD4516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D06E0CD-2B1E-492B-9498-EC5C21D03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13B8DDC-B2E2-44F3-8761-DC126445E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F883135-AC29-41E7-BCB6-DA6A829F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272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5D5B51B-0C28-440D-956A-CA2711429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F3AFDF-B9AF-4101-8512-219E930A96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0C55B71-52C9-4AD3-85AC-36401876A4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B683B27-E69C-48BE-BE0E-F69FC519FE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4D62CFF-FFE6-40F7-BE01-B98D4C0B25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724AFE2-D3CC-48E0-8846-28AF1F632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667AD01-5868-4411-926C-F2B4C055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A97C67D3-2CD8-4828-A890-262C2946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6271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491A64-6269-408E-B320-73216841A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0BF3A611-E0F8-4BCD-B167-ACA0F08D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694193-2EA0-46A3-B940-1EB7B4366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8A54853-2C6F-473E-9C16-98F89364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192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014118B-7CD8-4488-B675-2839B7ECC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15EF822C-FA52-4039-873B-5149E95F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9F1FA76-E1DD-4120-BC8B-391DD8D31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493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51347E-91F2-49AD-B7D5-BF8257B4C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897285C-CE3B-4A41-BE8A-8D91693C40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6CFAC20A-5DDC-48FB-929A-B46E87A9D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2F5B200-61E6-4614-821D-B6D1F5735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943389D-67F8-46C0-A6D4-5F8DE1CDC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CFDA8C6-9F7A-43CA-ADF8-632133D9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9822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D1E3BB-BF6D-4A89-94C6-EE51BD462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FD5FAF0-4C90-4589-A437-F76FF9BF33C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FF2CD41-4BA9-4D6E-9063-E6C0634B25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FB34AE3-ADE6-47D3-B30D-87A208579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592AB1E-D912-4F0A-815A-33BB18F00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06E2A0B-379B-4CED-A60E-5924EDBCF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5645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5BF6130-B8E5-4E93-A9DD-3DFE1D2B0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414CE8D-5E7B-4055-93EF-0C2EFEF460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043B20-FA0C-498F-8A75-B1062DDADD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FC05E-70AF-4CC0-8245-31CB72DE7F75}" type="datetimeFigureOut">
              <a:rPr lang="pl-PL" smtClean="0"/>
              <a:t>17.02.2023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0959C1-F668-4726-9CC8-32316DDEB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F35B55-BE75-4A3D-A9CB-D9C187ED2A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45BB-C1FF-42CB-969A-7DC455BF70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19097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630C80-A244-4F17-9DEE-BA320FCFC8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ZWIERCZNICTWO NAD ADMINISTRACJĄ </a:t>
            </a:r>
            <a:br>
              <a:rPr lang="pl-PL" b="1" dirty="0"/>
            </a:br>
            <a:r>
              <a:rPr lang="pl-PL" b="1" dirty="0"/>
              <a:t>ZESPOLONĄ I NIEZESPOLONĄ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2CC5D80B-0371-49AD-A405-9CED320DA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9046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56488-3544-4F0B-A724-D8498463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E759A-E8B1-467A-BF26-07822E7A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Zakres nadzoru hierarchicznego</a:t>
            </a:r>
            <a:r>
              <a:rPr lang="pl-PL" dirty="0"/>
              <a:t> zależy jednak od przepisów kompetencyjnych, a tym samym nadzór ten może być bliski kierownictwu (np. relacja Komendant Główny Policji a Komendant Wojewódzki Policji)</a:t>
            </a:r>
          </a:p>
          <a:p>
            <a:pPr marL="0" indent="0">
              <a:buNone/>
            </a:pPr>
            <a:r>
              <a:rPr lang="pl-PL" dirty="0"/>
              <a:t>Zakres nadzoru hierarchicznego kształtowany jest z zasady na podstawie przepisów prawa powszechnie obowiązującego, ze względu na potrzebę określenia przepisów kompetencyjnych. </a:t>
            </a:r>
          </a:p>
          <a:p>
            <a:pPr marL="0" indent="0">
              <a:buNone/>
            </a:pPr>
            <a:r>
              <a:rPr lang="pl-PL" dirty="0"/>
              <a:t>Zakres nadzoru hierarchicznego jest zróżnicowany dla każdej z relacji pomiędzy organami (odrębny w przypadku Policji, odrębny w przypadku np. organów władzy budowlanej)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9205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56488-3544-4F0B-A724-D8498463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E759A-E8B1-467A-BF26-07822E7A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Cechy nadzoru hierarchicznego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1.podstawy prawne nadzoru hierarchicznego są określane w przepisach prawa powszechnie obowiązującego, lecz nie koniecznie w ustawach. Podstawy te mogą być określone także w rozporządzeniach </a:t>
            </a:r>
          </a:p>
          <a:p>
            <a:pPr marL="0" indent="0">
              <a:buNone/>
            </a:pPr>
            <a:r>
              <a:rPr lang="pl-PL" dirty="0"/>
              <a:t>2. szeroki zakres kryteriów tego nadzoru, nie tylko legalność, ale też rzetelność, celowość, gospodarność </a:t>
            </a:r>
            <a:r>
              <a:rPr lang="pl-PL" dirty="0" err="1"/>
              <a:t>ect</a:t>
            </a:r>
            <a:r>
              <a:rPr lang="pl-PL" dirty="0"/>
              <a:t>. </a:t>
            </a:r>
          </a:p>
          <a:p>
            <a:pPr marL="0" indent="0">
              <a:buNone/>
            </a:pPr>
            <a:r>
              <a:rPr lang="pl-PL" dirty="0"/>
              <a:t>3. przepisy stanowiące podstawę nadzoru hierarchicznego nie mają charakteru kazuistycznego, czego skutkiem jest szeroka swoboda organu nadzoru </a:t>
            </a:r>
          </a:p>
          <a:p>
            <a:pPr marL="0" indent="0">
              <a:buNone/>
            </a:pPr>
            <a:r>
              <a:rPr lang="pl-PL" dirty="0"/>
              <a:t>4. przepisy prawa nie przewidują co do zasady możliwości zaskarżenia środka nadzoru hierarchicznego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Skutek nadzoru hierarchicznego – organ nadzorowany pozbawiony jest samodzielności względem tego oddziaływania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2445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56488-3544-4F0B-A724-D8498463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E759A-E8B1-467A-BF26-07822E7A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Środkami nadzoru hierarchicznego</a:t>
            </a:r>
            <a:r>
              <a:rPr lang="pl-PL" dirty="0"/>
              <a:t> są: </a:t>
            </a:r>
          </a:p>
          <a:p>
            <a:pPr marL="0" indent="0">
              <a:buNone/>
            </a:pPr>
            <a:r>
              <a:rPr lang="pl-PL" dirty="0"/>
              <a:t>- środki merytoryczne – polecenia / wytyczne</a:t>
            </a:r>
          </a:p>
          <a:p>
            <a:pPr marL="0" indent="0">
              <a:buNone/>
            </a:pPr>
            <a:r>
              <a:rPr lang="pl-PL" dirty="0"/>
              <a:t>- środki personalne – powoływanie / odwoływanie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Swoboda w zakresie stosowania środków nadzoru hierarchicznego</a:t>
            </a:r>
            <a:r>
              <a:rPr lang="pl-PL" dirty="0"/>
              <a:t> (co do sposobu stosowania i ich treści)</a:t>
            </a:r>
          </a:p>
          <a:p>
            <a:pPr marL="0" indent="0">
              <a:buNone/>
            </a:pPr>
            <a:r>
              <a:rPr lang="pl-PL" dirty="0"/>
              <a:t>- częściowo podstawa prawna nadzoru hierarchicznego może być zawarta w rozporządzeniach, które mogą być wydawane przez naczelne organy administracji publicznej, które następnie stosuje środki nadzoru hierarchicznego wobec innych organów administracji publicznej</a:t>
            </a:r>
          </a:p>
          <a:p>
            <a:pPr marL="0" indent="0">
              <a:buNone/>
            </a:pPr>
            <a:r>
              <a:rPr lang="pl-PL" dirty="0"/>
              <a:t>- przepisy będące podstawą nadzoru hierarchicznego zawierają znaczący zakres uznania administracyjnego w zw. ze stosowaniem tych środków nadzoru.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08367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DAA48B-5F70-45CA-A280-E0F047017F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WOJEWÓDZKA ADMINISTRACJA ZESPOLONA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CBFAE29-8B6F-4C7C-A8BC-0CA2A7E702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7673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WOJEWÓDZKA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Podmioty wykonujące zadania administracji rządowej w województwie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Zadania administracji rządowej w województwie wykonują:</a:t>
            </a:r>
          </a:p>
          <a:p>
            <a:pPr lvl="0"/>
            <a:r>
              <a:rPr lang="pl-PL" dirty="0"/>
              <a:t> wojewoda;</a:t>
            </a:r>
          </a:p>
          <a:p>
            <a:pPr lvl="0"/>
            <a:r>
              <a:rPr lang="pl-PL" dirty="0"/>
              <a:t> organy rządowej administracji zespolonej w województwie, w tym kierownicy zespolonych służb, inspekcji i straży;</a:t>
            </a:r>
          </a:p>
          <a:p>
            <a:pPr lvl="0"/>
            <a:r>
              <a:rPr lang="pl-PL" dirty="0"/>
              <a:t> organy niezespolonej administracji rządowej;</a:t>
            </a:r>
          </a:p>
          <a:p>
            <a:pPr marL="0" indent="0">
              <a:buNone/>
            </a:pPr>
            <a:r>
              <a:rPr lang="pl-PL" dirty="0"/>
              <a:t>(art. 2 pkt. 1-3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4683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WOJEWÓDZKA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Funkcje wojewody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Wojewoda jest:</a:t>
            </a:r>
          </a:p>
          <a:p>
            <a:pPr marL="0" indent="0">
              <a:buNone/>
            </a:pPr>
            <a:r>
              <a:rPr lang="pl-PL" dirty="0"/>
              <a:t>- zwierzchnikiem rządowej administracji zespolonej w województwie;</a:t>
            </a:r>
          </a:p>
          <a:p>
            <a:pPr marL="0" indent="0">
              <a:buNone/>
            </a:pPr>
            <a:r>
              <a:rPr lang="pl-PL" dirty="0"/>
              <a:t>- organem rządowej administracji zespolonej w województwie;</a:t>
            </a:r>
          </a:p>
          <a:p>
            <a:pPr marL="0" indent="0">
              <a:buNone/>
            </a:pPr>
            <a:r>
              <a:rPr lang="pl-PL" dirty="0"/>
              <a:t>(art. 3 ust. 1 pkt. 2-3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6456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WOJEWÓDZKA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Zasady działania wojewódzkiej administracji zespolonej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Zasady organizacji, funkcjonowania i zakres zadań organów rządowej administracji zespolonej w województwie oraz organów niezespolonej administracji rządowej określają odrębne ustawy.</a:t>
            </a:r>
          </a:p>
          <a:p>
            <a:pPr marL="0" indent="0">
              <a:buNone/>
            </a:pPr>
            <a:r>
              <a:rPr lang="pl-PL" dirty="0"/>
              <a:t>(art. 5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9802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Wojewoda wobec rządowej administracji zespolonej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Wojewoda jako zwierzchnik rządowej administracji zespolonej w województwie: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kieruje nią i koordynuje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kontroluje jej działalność;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zapewnia warunki skutecznego jej działania;</a:t>
            </a:r>
          </a:p>
          <a:p>
            <a:pPr marL="514350" lvl="0" indent="-514350">
              <a:buFont typeface="+mj-lt"/>
              <a:buAutoNum type="arabicPeriod"/>
            </a:pPr>
            <a:r>
              <a:rPr lang="pl-PL" dirty="0"/>
              <a:t> ponosi odpowiedzialność za rezultaty jej działania.</a:t>
            </a:r>
          </a:p>
          <a:p>
            <a:pPr marL="0" indent="0">
              <a:buNone/>
            </a:pPr>
            <a:r>
              <a:rPr lang="pl-PL" dirty="0"/>
              <a:t>(art. 51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1626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Tryb powoływania i odwoływania organów rządowej administracji zespolonej w województwie określają odrębne ustawy.</a:t>
            </a:r>
          </a:p>
          <a:p>
            <a:pPr marL="0" indent="0">
              <a:buNone/>
            </a:pPr>
            <a:r>
              <a:rPr lang="pl-PL" dirty="0"/>
              <a:t>(art. 52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77231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Rządowa administracja zespolona w województwie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wykonują swoje zadania i kompetencje przy pomocy urzędu wojewódzkiego, chyba że odrębna ustawa stanowi inaczej.</a:t>
            </a:r>
          </a:p>
          <a:p>
            <a:pPr marL="0" indent="0">
              <a:buNone/>
            </a:pPr>
            <a:r>
              <a:rPr lang="pl-PL" dirty="0"/>
              <a:t>Szczegółową organizację rządowej administracji zespolonej w województwie określa statut urzędu wojewódzkiego.</a:t>
            </a:r>
          </a:p>
          <a:p>
            <a:pPr marL="0" indent="0">
              <a:buNone/>
            </a:pPr>
            <a:r>
              <a:rPr lang="pl-PL" dirty="0"/>
              <a:t>Do obsługi zadań organów rządowej administracji zespolonej nieposiadających własnego aparatu pomocniczego tworzy się w urzędzie wojewódzkim wydzielone komórki organizacyjne.</a:t>
            </a:r>
          </a:p>
          <a:p>
            <a:pPr marL="0" indent="0">
              <a:buNone/>
            </a:pPr>
            <a:r>
              <a:rPr lang="pl-PL" dirty="0"/>
              <a:t>Regulaminy urzędów obsługujących organy rządowej administracji zespolonej są zatwierdzane przez wojewodę.</a:t>
            </a:r>
          </a:p>
          <a:p>
            <a:pPr marL="0" indent="0">
              <a:buNone/>
            </a:pPr>
            <a:r>
              <a:rPr lang="pl-PL" dirty="0"/>
              <a:t>(art. 53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0963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ZWIERZCHNICTWO A ZESPOLENIE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Zwierzchnictwo </a:t>
            </a:r>
            <a:r>
              <a:rPr lang="pl-PL" dirty="0"/>
              <a:t>oznacza cel w postaci osiągnięcia stanu oddziaływania jego organu na drugi organ </a:t>
            </a:r>
          </a:p>
          <a:p>
            <a:pPr marL="0" indent="0">
              <a:buNone/>
            </a:pPr>
            <a:r>
              <a:rPr lang="pl-PL" b="1" dirty="0"/>
              <a:t>Zespolenie</a:t>
            </a:r>
            <a:r>
              <a:rPr lang="pl-PL" dirty="0"/>
              <a:t> jest środkiem służącym osiągnięciu zwierzchnictwa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Zwierzchnictwo związane z zespoleniem nie ma charakteru zwierzchnictwa służbowego, ponieważ zespolenie ma charakter horyzontalny. W rezultacie organy zespolone funkcjonują w układzie podwójnego podporządkowania (1. podporządkowania hierarchicznego; 2. podporządkowania wertykalnego)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7708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 są terenowe organy administracji rządowej podporządkowane właściwemu ministrowi lub centralnemu organowi administracji rządowej oraz kierownicy państwowych osób prawnych i kierownicy innych państwowych jednostek organizacyjnych wykonujących zadania z zakresu administracji rządowej w województwie.</a:t>
            </a:r>
          </a:p>
          <a:p>
            <a:pPr marL="0" indent="0">
              <a:buNone/>
            </a:pPr>
            <a:r>
              <a:rPr lang="pl-PL" dirty="0"/>
              <a:t> 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0076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1007706"/>
          </a:xfrm>
        </p:spPr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12980"/>
            <a:ext cx="10515600" cy="5411755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Organami niezespolonej administracji rządowej</a:t>
            </a:r>
          </a:p>
          <a:p>
            <a:pPr marL="0" indent="0">
              <a:buNone/>
            </a:pPr>
            <a:r>
              <a:rPr lang="pl-PL" dirty="0"/>
              <a:t>- szefowie wojewódzkich sztabów wojskowych i wojskowi komendanci uzupełnień;</a:t>
            </a:r>
          </a:p>
          <a:p>
            <a:pPr marL="0" indent="0">
              <a:buNone/>
            </a:pPr>
            <a:r>
              <a:rPr lang="pl-PL" dirty="0"/>
              <a:t>- dyrektorzy izb administracji skarbowej, naczelnicy urzędów skarbowych i naczelnicy urzędów celno-skarbowych;</a:t>
            </a:r>
          </a:p>
          <a:p>
            <a:pPr marL="0" indent="0">
              <a:buNone/>
            </a:pPr>
            <a:r>
              <a:rPr lang="pl-PL" dirty="0"/>
              <a:t>- dyrektorzy okręgowych urzędów górniczych i dyrektor Specjalistycznego Urzędu Górniczego;</a:t>
            </a:r>
          </a:p>
          <a:p>
            <a:pPr marL="0" indent="0">
              <a:buNone/>
            </a:pPr>
            <a:r>
              <a:rPr lang="pl-PL" dirty="0"/>
              <a:t>- dyrektorzy okręgowych urzędów miar;</a:t>
            </a:r>
          </a:p>
          <a:p>
            <a:pPr marL="0" indent="0">
              <a:buNone/>
            </a:pPr>
            <a:r>
              <a:rPr lang="pl-PL" dirty="0"/>
              <a:t>- dyrektorzy okręgowych urzędów probierczych;</a:t>
            </a:r>
          </a:p>
          <a:p>
            <a:pPr marL="0" indent="0">
              <a:buNone/>
            </a:pPr>
            <a:r>
              <a:rPr lang="pl-PL" dirty="0"/>
              <a:t>- dyrektorzy urzędów morskich;</a:t>
            </a:r>
          </a:p>
          <a:p>
            <a:pPr marL="0" indent="0">
              <a:buNone/>
            </a:pPr>
            <a:r>
              <a:rPr lang="pl-PL" dirty="0"/>
              <a:t>- dyrektorzy urzędów statystycznych;</a:t>
            </a:r>
          </a:p>
          <a:p>
            <a:pPr marL="0" indent="0">
              <a:buNone/>
            </a:pPr>
            <a:r>
              <a:rPr lang="pl-PL" dirty="0"/>
              <a:t>- dyrektorzy urzędów żeglugi śródlądowej;</a:t>
            </a:r>
          </a:p>
          <a:p>
            <a:pPr marL="0" indent="0">
              <a:buNone/>
            </a:pPr>
            <a:r>
              <a:rPr lang="pl-PL" dirty="0"/>
              <a:t>- graniczni i powiatowi lekarze weterynarii;</a:t>
            </a:r>
          </a:p>
          <a:p>
            <a:pPr marL="0" indent="0">
              <a:buNone/>
            </a:pPr>
            <a:r>
              <a:rPr lang="pl-PL" dirty="0"/>
              <a:t>- komendanci oddziałów Straży Granicznej, komendanci placówek i dywizjonów Straży Granicznej;</a:t>
            </a:r>
          </a:p>
          <a:p>
            <a:pPr marL="0" indent="0">
              <a:buNone/>
            </a:pPr>
            <a:r>
              <a:rPr lang="pl-PL" dirty="0"/>
              <a:t>- państwowi graniczni inspektorzy sanitarni;</a:t>
            </a:r>
          </a:p>
          <a:p>
            <a:pPr marL="0" indent="0">
              <a:buNone/>
            </a:pPr>
            <a:r>
              <a:rPr lang="pl-PL" dirty="0"/>
              <a:t>- regionalni dyrektorzy ochrony środowiska</a:t>
            </a:r>
          </a:p>
          <a:p>
            <a:pPr marL="0" indent="0">
              <a:buNone/>
            </a:pPr>
            <a:r>
              <a:rPr lang="pl-PL" dirty="0"/>
              <a:t>(art. 56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2710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TERENOWA ADMINISTRACJA RZĄDOWA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/>
              <a:t>Niezespolona administracja rządowa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Powoływanie i odwoływanie organów niezespolonej administracji rządowej następuje na podstawie odrębnych ustaw. </a:t>
            </a:r>
          </a:p>
          <a:p>
            <a:pPr marL="0" indent="0">
              <a:buNone/>
            </a:pPr>
            <a:r>
              <a:rPr lang="pl-PL" dirty="0"/>
              <a:t>Ustanowienie organów niezespolonej administracji rządowej może następować wyłącznie w drodze ustawy, jeżeli jest to uzasadnione ogólnopaństwowym charakterem wykonywanych zadań lub terytorialnym zasięgiem działania przekraczającym obszar jednego województwa.</a:t>
            </a:r>
          </a:p>
          <a:p>
            <a:pPr marL="0" indent="0">
              <a:buNone/>
            </a:pPr>
            <a:r>
              <a:rPr lang="pl-PL" dirty="0"/>
              <a:t>(art. 56 ust. 2 oraz art. 57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67216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może powierzyć prowadzenie, w jego imieniu, niektórych spraw z zakresu swojej właściwości jednostkom samorządu terytorialnego lub organom innych samorządów działających na obszarze województwa, kierownikom państwowych i samorządowych osób prawnych oraz innych państwowych jednostek organizacyjnych funkcjonujących w województwie.</a:t>
            </a:r>
          </a:p>
          <a:p>
            <a:pPr marL="0" indent="0">
              <a:buNone/>
            </a:pPr>
            <a:r>
              <a:rPr lang="pl-PL" dirty="0"/>
              <a:t>(art. 20 ust. 1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4389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80F547-03AA-496A-908C-CC89AD961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POROZUMIENIE WOJEWODY Z JEDNOSTKĄ SAMORZĄDU TERYTORIALNEGO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2808619-63FB-490C-834C-3F871D5EF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/>
              <a:t>Porozumienie w przedmiocie spraw właściwych wojewodzie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Powierzenie następuje na podstawie porozumienia wojewody odpowiednio z organem wykonawczym jednostki samorządu terytorialnego, właściwym organem innego samorządu lub kierownikiem państwowej i samorządowej osoby prawnej albo innej państwowej jednostki organizacyjnej, o których mowa w art. 20 ust. 1 </a:t>
            </a:r>
            <a:r>
              <a:rPr lang="pl-PL" dirty="0" err="1"/>
              <a:t>uwarw</a:t>
            </a:r>
            <a:r>
              <a:rPr lang="pl-PL" dirty="0"/>
              <a:t>. Porozumienie, wraz ze stanowiącymi jego integralną część załącznikami, podlega ogłoszeniu w wojewódzkim dzienniku urzędowym.</a:t>
            </a:r>
          </a:p>
          <a:p>
            <a:pPr marL="0" indent="0">
              <a:buNone/>
            </a:pPr>
            <a:r>
              <a:rPr lang="pl-PL" dirty="0"/>
              <a:t>W porozumieniu, o którym mowa w art. 20 ust. 2 </a:t>
            </a:r>
            <a:r>
              <a:rPr lang="pl-PL" dirty="0" err="1"/>
              <a:t>uwarw</a:t>
            </a:r>
            <a:r>
              <a:rPr lang="pl-PL" dirty="0"/>
              <a:t>, określa się zasady sprawowania przez wojewodę kontroli nad prawidłowym wykonywaniem powierzonych zadań.</a:t>
            </a:r>
          </a:p>
          <a:p>
            <a:pPr marL="0" indent="0">
              <a:buNone/>
            </a:pPr>
            <a:r>
              <a:rPr lang="pl-PL" dirty="0"/>
              <a:t>(art. 20 ust. 2-3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9128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może wydawać polecenia: </a:t>
            </a:r>
          </a:p>
          <a:p>
            <a:pPr marL="0" indent="0">
              <a:buNone/>
            </a:pPr>
            <a:r>
              <a:rPr lang="pl-PL" dirty="0"/>
              <a:t>- obowiązujące wszystkie organy administracji rządowej działające w województwie, </a:t>
            </a:r>
          </a:p>
          <a:p>
            <a:pPr marL="0" indent="0">
              <a:buNone/>
            </a:pPr>
            <a:r>
              <a:rPr lang="pl-PL" dirty="0"/>
              <a:t>- a w sytuacjach nadzwyczajnych, o których mowa w art. 22 pkt 2 , obowiązujące również organy samorządu terytorialnego. </a:t>
            </a:r>
          </a:p>
          <a:p>
            <a:pPr marL="0" indent="0">
              <a:buNone/>
            </a:pPr>
            <a:r>
              <a:rPr lang="pl-PL" dirty="0"/>
              <a:t>O wydanych poleceniach wojewoda niezwłocznie informuje właściwego ministra.</a:t>
            </a:r>
          </a:p>
          <a:p>
            <a:pPr marL="0" indent="0">
              <a:buNone/>
            </a:pPr>
            <a:r>
              <a:rPr lang="pl-PL" dirty="0"/>
              <a:t>(art. 25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094554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Wojewoda zapewnia współdziałanie wszystkich organów administracji rządowej i samorządowej działających w województwie i kieruje ich działalnością w zakresie zapobiegania zagrożeniu życia, zdrowia lub mienia oraz zagrożeniom środowiska, bezpieczeństwa państwa i utrzymania porządku publicznego, ochrony praw obywatelskich, a także zapobiegania klęskom żywiołowym i innym nadzwyczajnym zagrożeniom oraz zwalczania i usuwania ich skutków, na zasadach określonych w odrębnych ustawach;</a:t>
            </a:r>
          </a:p>
          <a:p>
            <a:pPr marL="0" indent="0">
              <a:buNone/>
            </a:pPr>
            <a:r>
              <a:rPr lang="pl-PL" dirty="0"/>
              <a:t>(art. 22 pkt.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20686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Polecenia, o których mowa w art. 25 ust. 1 </a:t>
            </a:r>
            <a:r>
              <a:rPr lang="pl-PL" dirty="0" err="1"/>
              <a:t>uwarw</a:t>
            </a:r>
            <a:r>
              <a:rPr lang="pl-PL" dirty="0"/>
              <a:t>, nie mogą dotyczyć rozstrzygnięć co do istoty sprawy załatwianej w drodze decyzji administracyjnej, a także nie mogą dotyczyć czynności operacyjno-rozpoznawczych, dochodzeniowo-śledczych oraz czynności z zakresu ścigania wykroczeń.</a:t>
            </a:r>
          </a:p>
          <a:p>
            <a:pPr marL="0" indent="0">
              <a:buNone/>
            </a:pPr>
            <a:r>
              <a:rPr lang="pl-PL" dirty="0"/>
              <a:t>(art. 25 ust. 2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989144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POLECENIA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Właściwy minister może wstrzymać wykonanie poleceń, o których mowa w ust. 1, wydanych organom niezespolonej administracji rządowej i wystąpić z wnioskiem do Prezesa Rady Ministrów o rozstrzygnięcie sporu, przedstawiając jednocześnie stanowisko w sprawie.</a:t>
            </a:r>
          </a:p>
          <a:p>
            <a:pPr marL="0" indent="0">
              <a:buNone/>
            </a:pPr>
            <a:r>
              <a:rPr lang="pl-PL" dirty="0"/>
              <a:t>(art. 25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71319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kontroluje:</a:t>
            </a:r>
          </a:p>
          <a:p>
            <a:pPr marL="0" lvl="0" indent="0">
              <a:buNone/>
            </a:pPr>
            <a:r>
              <a:rPr lang="pl-PL" dirty="0"/>
              <a:t>- wykonywanie przez organy rządowej administracji zespolonej w województwie zadań wynikających z ustaw i innych aktów prawnych wydanych na podstawie upoważnień w nich zawartych, ustaleń Rady Ministrów oraz wytycznych i poleceń Prezesa Rady Ministrów;</a:t>
            </a:r>
          </a:p>
          <a:p>
            <a:pPr marL="0" lvl="0" indent="0">
              <a:buNone/>
            </a:pPr>
            <a:r>
              <a:rPr lang="pl-PL" dirty="0"/>
              <a:t>- wykonywanie przez organy samorządu terytorialnego i inne podmioty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28 ust. 1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981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ZESPOLENIE W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Zespolenie w adm. pub. jest zasadą organizacyjną aparatu administracyjnego </a:t>
            </a:r>
          </a:p>
          <a:p>
            <a:pPr marL="0" indent="0">
              <a:buNone/>
            </a:pPr>
            <a:r>
              <a:rPr lang="pl-PL" dirty="0"/>
              <a:t>Zespolenie może mieć charakter: </a:t>
            </a:r>
          </a:p>
          <a:p>
            <a:pPr marL="0" indent="0">
              <a:buNone/>
            </a:pPr>
            <a:r>
              <a:rPr lang="pl-PL" dirty="0"/>
              <a:t>A. zwierzchnictwo merytoryczne (funkcjonalne)– zespolenie dot. działań organów zespolonych i procedur </a:t>
            </a:r>
          </a:p>
          <a:p>
            <a:pPr marL="0" indent="0">
              <a:buNone/>
            </a:pPr>
            <a:r>
              <a:rPr lang="pl-PL" dirty="0"/>
              <a:t>B. zwierzchnictwo osobowe – zespolenie dot. obsady stanowisk piastunów tych organów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158538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szczególnie uzasadnionych przypadkach może kontrolować sposób wykonywania przez organy niezespolonej administracji rządowej działające w województwie zadań wynikających z ustaw i innych aktów prawnych wydanych na podstawie upoważnień w nich zawartych.</a:t>
            </a:r>
          </a:p>
          <a:p>
            <a:pPr marL="0" indent="0">
              <a:buNone/>
            </a:pPr>
            <a:r>
              <a:rPr lang="pl-PL" dirty="0"/>
              <a:t>(art. 28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1129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kontroluje pod względem legalności, gospodarności i rzetelności wykonywanie przez organy samorządu terytorialnego zadań z zakresu administracji rządowej, realizowanych przez nie na podstawie ustawy lub porozumienia z organami administracji rządowej.</a:t>
            </a:r>
          </a:p>
          <a:p>
            <a:pPr marL="0" indent="0">
              <a:buNone/>
            </a:pPr>
            <a:r>
              <a:rPr lang="pl-PL" dirty="0"/>
              <a:t>(art. 3 ust. 2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7959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Kontrola wykonywana przez wojewodę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Kontrola wojewody wykonywana jest pod względem:</a:t>
            </a:r>
          </a:p>
          <a:p>
            <a:pPr marL="0" indent="0">
              <a:buNone/>
            </a:pPr>
            <a:r>
              <a:rPr lang="pl-PL" dirty="0"/>
              <a:t>1)  legalności, gospodarności, celowości i rzetelności - w odniesieniu do działalności organów administracji rządowej oraz innych podmiotów;</a:t>
            </a:r>
          </a:p>
          <a:p>
            <a:pPr marL="0" indent="0">
              <a:buNone/>
            </a:pPr>
            <a:r>
              <a:rPr lang="pl-PL" dirty="0"/>
              <a:t>2) legalności, gospodarności i rzetelności - w odniesieniu do działalności organów samorządu terytorialnego.</a:t>
            </a:r>
          </a:p>
          <a:p>
            <a:pPr marL="0" indent="0">
              <a:buNone/>
            </a:pPr>
            <a:r>
              <a:rPr lang="pl-PL" dirty="0"/>
              <a:t>(art. 28 ust. 3 ustawy o wojewodzie i administracji rządowej w województwie)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79268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Wojewoda w zakresie zadań administracji rządowej realizowanych w województwie ma prawo żądania od organów administracji rządowej działających w województwie bieżących informacji i wyjaśnień o ich działalności, w tym w sprawach prowadzonych na podstawie ustawy Kodeks postępowania administracyjnego.</a:t>
            </a:r>
          </a:p>
          <a:p>
            <a:pPr marL="0" indent="0">
              <a:buNone/>
            </a:pPr>
            <a:r>
              <a:rPr lang="pl-PL" dirty="0"/>
              <a:t>Z uwzględnieniem przepisów o ochronie informacji niejawnych lub innych tajemnic prawnie chronionych wojewoda ma prawo wglądu w tok każdej sprawy prowadzonej w województwie przez organy administracji rządowej, a także przez organy samorządu terytorialnego w zakresie zadań przejętych na podstawie porozumienia lub zadań zleconych.</a:t>
            </a:r>
          </a:p>
          <a:p>
            <a:pPr marL="0" indent="0">
              <a:buNone/>
            </a:pPr>
            <a:r>
              <a:rPr lang="pl-PL" dirty="0"/>
              <a:t>(art. 26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254643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rządowej administracji zespolonej w województwie przekazują wojewodzie informacje o wynikach prowadzonych, na podstawie odrębnych ustaw, kontroli ich dotyczących.</a:t>
            </a:r>
          </a:p>
          <a:p>
            <a:pPr marL="0" indent="0">
              <a:buNone/>
            </a:pPr>
            <a:r>
              <a:rPr lang="pl-PL" dirty="0"/>
              <a:t>(art. 55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25720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DF19F2-E304-47DE-9E82-B438777C9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9780"/>
          </a:xfrm>
        </p:spPr>
        <p:txBody>
          <a:bodyPr>
            <a:normAutofit/>
          </a:bodyPr>
          <a:lstStyle/>
          <a:p>
            <a:pPr algn="ctr"/>
            <a:r>
              <a:rPr lang="pl-PL" b="1" dirty="0"/>
              <a:t>KONTROLA WOJEWODY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179A47-57A1-4CB1-82F8-2287738D8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4906"/>
            <a:ext cx="10515600" cy="471205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/>
              <a:t>Prawo wojewody do informacji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Organy niezespolonej administracji rządowej działające w województwie są obowiązane do składania wojewodzie rocznych informacji o swojej działalności w województwie, do końca lutego każdego roku.</a:t>
            </a:r>
          </a:p>
          <a:p>
            <a:pPr marL="0" indent="0">
              <a:buNone/>
            </a:pPr>
            <a:r>
              <a:rPr lang="pl-PL" dirty="0"/>
              <a:t>W przypadku gdy obszar działalności organu przekracza obszar jednego województwa, informację, o której mowa w art. 58 ust. 1 </a:t>
            </a:r>
            <a:r>
              <a:rPr lang="pl-PL" dirty="0" err="1"/>
              <a:t>uwarw</a:t>
            </a:r>
            <a:r>
              <a:rPr lang="pl-PL" dirty="0"/>
              <a:t>, składa się wszystkim właściwym wojewodom.  </a:t>
            </a:r>
          </a:p>
          <a:p>
            <a:pPr marL="0" indent="0">
              <a:buNone/>
            </a:pPr>
            <a:r>
              <a:rPr lang="pl-PL" dirty="0"/>
              <a:t>(art. 58 ustawy o wojewodzie i administracji rządowej w województwie)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29156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0B34C0-05BB-4974-B142-3D1FE480CA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POWIATOWA ADMINISTRACJA ZESPOLONA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0268951-A630-4CF4-B83C-31DC73CCB2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57079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POWIATOWA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688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b="1" dirty="0"/>
              <a:t>Struktura powiatowej administracji zespolonej</a:t>
            </a: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Powiatowa administracja zespolona obejmuje: </a:t>
            </a:r>
          </a:p>
          <a:p>
            <a:pPr marL="0" indent="0">
              <a:buNone/>
            </a:pPr>
            <a:r>
              <a:rPr lang="pl-PL" dirty="0"/>
              <a:t>- starostwo powiatowe </a:t>
            </a:r>
          </a:p>
          <a:p>
            <a:pPr marL="0" indent="0">
              <a:buNone/>
            </a:pPr>
            <a:r>
              <a:rPr lang="pl-PL" dirty="0"/>
              <a:t>- powiatowy urząd pracy </a:t>
            </a:r>
          </a:p>
          <a:p>
            <a:pPr marL="0" indent="0">
              <a:buNone/>
            </a:pPr>
            <a:r>
              <a:rPr lang="pl-PL" dirty="0"/>
              <a:t>- jednostki organizacyjne będące aparatem pomocniczym powiatowych służb, inspekcji i straży </a:t>
            </a:r>
          </a:p>
          <a:p>
            <a:pPr marL="0" indent="0">
              <a:buNone/>
            </a:pPr>
            <a:r>
              <a:rPr lang="pl-PL" dirty="0"/>
              <a:t>(art. 33b </a:t>
            </a:r>
            <a:r>
              <a:rPr lang="pl-PL" dirty="0" err="1"/>
              <a:t>u.s.p</a:t>
            </a:r>
            <a:r>
              <a:rPr lang="pl-PL" dirty="0"/>
              <a:t>.).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Skutkiem zespolenia adm. powiatowej jest dualizm realizowanych zadań publicznych na poziomie powiatu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85052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POWIATOWA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Powiatowe służby, inspekcje i straże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dirty="0"/>
              <a:t>Kierownicy powiatowych służb, inspekcji i straży wykonują określone w ustawach zadania i kompetencje przy pomocy jednostek organizacyjnych - komend i inspektoratów.</a:t>
            </a:r>
          </a:p>
          <a:p>
            <a:pPr marL="0" indent="0">
              <a:buNone/>
            </a:pPr>
            <a:r>
              <a:rPr lang="pl-PL" dirty="0"/>
              <a:t>Jednostki organizacyjne stanowiące aparat pomocniczy kierowników powiatowych służb, inspekcji i straży może tworzyć, przekształcać i likwidować wojewoda, na wniosek starosty, zaopiniowany przez właściwego kierownika zespolonej służby, inspekcji lub straży wojewódzkiej, chyba że przepisy odrębne stanowią inaczej.</a:t>
            </a:r>
          </a:p>
          <a:p>
            <a:pPr marL="0" indent="0">
              <a:buNone/>
            </a:pPr>
            <a:r>
              <a:rPr lang="pl-PL" dirty="0"/>
              <a:t>Jednostki organizacyjne, o których mowa w ust. 2, z wyjątkiem jednostek organizacyjnych Policji, są powiatowymi jednostkami budżetowymi w rozumieniu przepisów ustawy o finansach publicznych </a:t>
            </a:r>
          </a:p>
          <a:p>
            <a:pPr marL="0" indent="0">
              <a:buNone/>
            </a:pPr>
            <a:r>
              <a:rPr lang="pl-PL" dirty="0"/>
              <a:t>Szczególne warunki lub zasady powoływania, odwoływania oraz tryb zatrudniania i zwalniania kierowników i pracowników powiatowych służb, inspekcji i straży określają odrębne ustawy.</a:t>
            </a:r>
          </a:p>
          <a:p>
            <a:pPr marL="0" indent="0">
              <a:buNone/>
            </a:pPr>
            <a:r>
              <a:rPr lang="pl-PL" dirty="0"/>
              <a:t>(art. 33a </a:t>
            </a:r>
            <a:r>
              <a:rPr lang="pl-PL" dirty="0" err="1"/>
              <a:t>u.s.p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27672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POWIATOWA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Komisja bezpieczeństwa i porządku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W celu realizacji zadań starosty w zakresie zwierzchnictwa nad powiatowymi służbami, inspekcjami i strażami oraz zadań określonych w ustawach w zakresie porządku publicznego i bezpieczeństwa obywateli, tworzy się komisję bezpieczeństwa i porządku, zwaną dalej "komisją".</a:t>
            </a:r>
          </a:p>
          <a:p>
            <a:pPr marL="0" indent="0">
              <a:buNone/>
            </a:pPr>
            <a:r>
              <a:rPr lang="en-GB" dirty="0"/>
              <a:t>(art. 38a </a:t>
            </a:r>
            <a:r>
              <a:rPr lang="en-GB" dirty="0" err="1"/>
              <a:t>ust</a:t>
            </a:r>
            <a:r>
              <a:rPr lang="en-GB" dirty="0"/>
              <a:t>. 1 </a:t>
            </a:r>
            <a:r>
              <a:rPr lang="en-GB" dirty="0" err="1"/>
              <a:t>u.s.p</a:t>
            </a:r>
            <a:r>
              <a:rPr lang="en-GB" dirty="0"/>
              <a:t>.)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142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ZESPOLENIE W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Zwierzchnictwo zespolonej administracji odnosi się do terenowej administracji rządowej: </a:t>
            </a:r>
          </a:p>
          <a:p>
            <a:pPr marL="0" indent="0">
              <a:buNone/>
            </a:pPr>
            <a:r>
              <a:rPr lang="pl-PL" dirty="0"/>
              <a:t>Organami zwierzchnimi w zakresie zespolenia są: </a:t>
            </a:r>
          </a:p>
          <a:p>
            <a:pPr marL="0" indent="0">
              <a:buNone/>
            </a:pPr>
            <a:r>
              <a:rPr lang="pl-PL" dirty="0"/>
              <a:t>- wojewoda </a:t>
            </a:r>
          </a:p>
          <a:p>
            <a:pPr marL="0" indent="0">
              <a:buNone/>
            </a:pPr>
            <a:r>
              <a:rPr lang="pl-PL" dirty="0"/>
              <a:t>- starosta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12591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POWIATOWA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Zadania komisji bezpieczeństwa i porządku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1) ocena zagrożeń porządku publicznego i bezpieczeństwa obywateli na terenie powiatu;</a:t>
            </a:r>
          </a:p>
          <a:p>
            <a:pPr marL="0" indent="0">
              <a:buNone/>
            </a:pPr>
            <a:r>
              <a:rPr lang="pl-PL" dirty="0"/>
              <a:t>2) opiniowanie pracy Policji i innych powiatowych służb, inspekcji i straży, a także jednostek organizacyjnych wykonujących na terenie powiatu zadania z zakresu porządku publicznego i bezpieczeństwa obywateli;</a:t>
            </a:r>
          </a:p>
          <a:p>
            <a:pPr marL="0" indent="0">
              <a:buNone/>
            </a:pPr>
            <a:r>
              <a:rPr lang="pl-PL" dirty="0"/>
              <a:t>3) przygotowywanie projektu powiatowego programu zapobiegania przestępczości oraz porządku publicznego i bezpieczeństwa obywateli;</a:t>
            </a:r>
          </a:p>
          <a:p>
            <a:pPr marL="0" indent="0">
              <a:buNone/>
            </a:pPr>
            <a:r>
              <a:rPr lang="pl-PL" dirty="0"/>
              <a:t>4) opiniowanie projektów innych programów współdziałania Policji i innych powiatowych służb, inspekcji i straży oraz jednostek organizacyjnych wykonujących na terenie powiatu zadania z zakresu porządku publicznego i bezpieczeństwa obywateli;</a:t>
            </a:r>
          </a:p>
          <a:p>
            <a:pPr marL="0" indent="0">
              <a:buNone/>
            </a:pPr>
            <a:r>
              <a:rPr lang="pl-PL" dirty="0"/>
              <a:t>5) opiniowanie projektu budżetu powiatu - w zakresie, o którym mowa w pkt 1;</a:t>
            </a:r>
          </a:p>
          <a:p>
            <a:pPr marL="0" indent="0">
              <a:buNone/>
            </a:pPr>
            <a:r>
              <a:rPr lang="pl-PL" dirty="0"/>
              <a:t>6) opiniowanie projektów aktów prawa miejscowego i innych dokumentów w sprawach związanych z wykonywaniem zadań, o których mowa w pkt 1, 2 i 4;</a:t>
            </a:r>
          </a:p>
          <a:p>
            <a:pPr marL="0" indent="0">
              <a:buNone/>
            </a:pPr>
            <a:r>
              <a:rPr lang="pl-PL" dirty="0"/>
              <a:t>7) opiniowanie, zleconych przez starostę, innych niż wymienione w pkt 2 i pkt 4-6 zagadnień dotyczących porządku publicznego i bezpieczeństwa obywateli.</a:t>
            </a:r>
          </a:p>
          <a:p>
            <a:pPr marL="0" indent="0">
              <a:buNone/>
            </a:pPr>
            <a:r>
              <a:rPr lang="en-GB" dirty="0"/>
              <a:t>(art. 38a </a:t>
            </a:r>
            <a:r>
              <a:rPr lang="en-GB" dirty="0" err="1"/>
              <a:t>ust</a:t>
            </a:r>
            <a:r>
              <a:rPr lang="en-GB" dirty="0"/>
              <a:t>. 2 </a:t>
            </a:r>
            <a:r>
              <a:rPr lang="en-GB" dirty="0" err="1"/>
              <a:t>u.s.p</a:t>
            </a:r>
            <a:r>
              <a:rPr lang="en-GB" dirty="0"/>
              <a:t>.)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4101230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POWIATOWA ADMINISTRACJA ZESPOLONA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Uprawnienia przewodniczącego oraz komisji bezpieczeństwa i porządku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Przewodniczący komisji (status przewodniczącego komisji ma starosta) w celu wykonania zadań komisji, może żądać od Policji oraz innych powiatowych służb, inspekcji i straży, a także od powiatowych i gminnych jednostek organizacyjnych wykonujących zadania z zakresu porządku publicznego i bezpieczeństwa obywateli, </a:t>
            </a:r>
            <a:r>
              <a:rPr lang="pl-PL" b="1" dirty="0"/>
              <a:t>dokumentów i informacji </a:t>
            </a:r>
            <a:r>
              <a:rPr lang="pl-PL" dirty="0"/>
              <a:t>o ich pracy, z wyjątkiem akt personalnych pracowników i funkcjonariuszy, materiałów operacyjno-rozpoznawczych lub dochodzeniowo-śledczych oraz akt w indywidualnych sprawach administracyjnych.</a:t>
            </a:r>
          </a:p>
          <a:p>
            <a:pPr marL="0" indent="0">
              <a:buNone/>
            </a:pPr>
            <a:r>
              <a:rPr lang="en-GB" dirty="0"/>
              <a:t>(art. 38b </a:t>
            </a:r>
            <a:r>
              <a:rPr lang="en-GB" dirty="0" err="1"/>
              <a:t>ust</a:t>
            </a:r>
            <a:r>
              <a:rPr lang="en-GB" dirty="0"/>
              <a:t>. 1 </a:t>
            </a:r>
            <a:r>
              <a:rPr lang="en-GB" dirty="0" err="1"/>
              <a:t>u.s.p</a:t>
            </a:r>
            <a:r>
              <a:rPr lang="en-GB" dirty="0"/>
              <a:t>.) 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796901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5AD71-6F03-4B14-9A73-6A3EBD584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Administracja </a:t>
            </a:r>
            <a:br>
              <a:rPr lang="pl-PL" b="1" dirty="0"/>
            </a:br>
            <a:r>
              <a:rPr lang="pl-PL" b="1" dirty="0"/>
              <a:t>samorządu gminnego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DF3D30-81DC-4F6F-A96F-5E7467EB3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193372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gminnego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1. Wójt wykonuje zadania przy pomocy urzędu gminy.</a:t>
            </a:r>
          </a:p>
          <a:p>
            <a:pPr marL="0" indent="0">
              <a:buNone/>
            </a:pPr>
            <a:r>
              <a:rPr lang="pl-PL" dirty="0"/>
              <a:t>2.  Organizację i zasady funkcjonowania urzędu gminy określa regulamin organizacyjny, nadany przez wójta w drodze zarządzenia.</a:t>
            </a:r>
          </a:p>
          <a:p>
            <a:pPr marL="0" indent="0">
              <a:buNone/>
            </a:pPr>
            <a:r>
              <a:rPr lang="pl-PL" dirty="0"/>
              <a:t>3.  Kierownikiem urzędu jest wójt.</a:t>
            </a:r>
          </a:p>
          <a:p>
            <a:pPr marL="0" indent="0">
              <a:buNone/>
            </a:pPr>
            <a:r>
              <a:rPr lang="pl-PL" dirty="0"/>
              <a:t>4.  Wójt może powierzyć prowadzenie określonych spraw gminy w swoim imieniu zastępcy wójta lub sekretarzowi gminy.</a:t>
            </a:r>
          </a:p>
          <a:p>
            <a:pPr marL="0" indent="0">
              <a:buNone/>
            </a:pPr>
            <a:r>
              <a:rPr lang="pl-PL" dirty="0"/>
              <a:t>5.  Kierownik urzędu wykonuje uprawnienia zwierzchnika służbowego w stosunku do pracowników urzędu oraz kierowników gminnych jednostek organizacyjnych.</a:t>
            </a:r>
          </a:p>
          <a:p>
            <a:pPr marL="0" indent="0">
              <a:buNone/>
            </a:pPr>
            <a:r>
              <a:rPr lang="pl-PL" dirty="0"/>
              <a:t>6.  Status prawny pracowników samorządowych określa odrębna ustawa.</a:t>
            </a:r>
          </a:p>
          <a:p>
            <a:pPr marL="0" indent="0">
              <a:buNone/>
            </a:pPr>
            <a:r>
              <a:rPr lang="pl-PL" dirty="0"/>
              <a:t>(art. 33 </a:t>
            </a:r>
            <a:r>
              <a:rPr lang="pl-PL" dirty="0" err="1"/>
              <a:t>u.s.g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50099940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gminnego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Wójt kieruje bieżącymi sprawami gminy oraz reprezentuje ją na zewnątrz.</a:t>
            </a:r>
          </a:p>
          <a:p>
            <a:pPr marL="0" indent="0">
              <a:buNone/>
            </a:pPr>
            <a:r>
              <a:rPr lang="pl-PL" dirty="0"/>
              <a:t>(art. 31 </a:t>
            </a:r>
            <a:r>
              <a:rPr lang="pl-PL" dirty="0" err="1"/>
              <a:t>u.s.g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Kierownicy jednostek organizacyjnych gminy nieposiadających osobowości prawnej działają jednoosobowo na podstawie pełnomocnictwa udzielonego przez wójta.</a:t>
            </a:r>
          </a:p>
          <a:p>
            <a:pPr marL="0" indent="0">
              <a:buNone/>
            </a:pPr>
            <a:r>
              <a:rPr lang="pl-PL" dirty="0"/>
              <a:t>(art. 47 ust. 1 </a:t>
            </a:r>
            <a:r>
              <a:rPr lang="pl-PL" dirty="0" err="1"/>
              <a:t>u.s.g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04043037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5AD71-6F03-4B14-9A73-6A3EBD584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Administracja </a:t>
            </a:r>
            <a:br>
              <a:rPr lang="pl-PL" b="1" dirty="0"/>
            </a:br>
            <a:r>
              <a:rPr lang="pl-PL" b="1" dirty="0"/>
              <a:t>samorządu powiatowym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DF3D30-81DC-4F6F-A96F-5E7467EB3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56930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powiatowym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Zarząd wykonuje zadania powiatu przy pomocy starostwa powiatowego oraz jednostek organizacyjnych powiatu, w tym powiatowego urzędu pracy.</a:t>
            </a:r>
          </a:p>
          <a:p>
            <a:pPr marL="0" indent="0">
              <a:buNone/>
            </a:pPr>
            <a:r>
              <a:rPr lang="pl-PL" dirty="0"/>
              <a:t>(art. 33 </a:t>
            </a:r>
            <a:r>
              <a:rPr lang="pl-PL" dirty="0" err="1"/>
              <a:t>u.s.p</a:t>
            </a:r>
            <a:r>
              <a:rPr lang="pl-PL" dirty="0"/>
              <a:t>.)</a:t>
            </a:r>
          </a:p>
          <a:p>
            <a:pPr marL="0" indent="0">
              <a:buNone/>
            </a:pPr>
            <a:r>
              <a:rPr lang="pl-PL" dirty="0"/>
              <a:t>Starosta organizuje pracę zarządu powiatu i starostwa powiatowego, kieruje bieżącymi sprawami powiatu oraz reprezentuje powiat na zewnątrz.</a:t>
            </a:r>
          </a:p>
          <a:p>
            <a:pPr marL="0" indent="0">
              <a:buNone/>
            </a:pPr>
            <a:r>
              <a:rPr lang="pl-PL" dirty="0"/>
              <a:t>(art. 34 </a:t>
            </a:r>
            <a:r>
              <a:rPr lang="pl-PL" dirty="0" err="1"/>
              <a:t>u.s.p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8643543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powiatowym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Organizację i zasady funkcjonowania starostwa powiatowego określa regulamin organizacyjny.</a:t>
            </a:r>
          </a:p>
          <a:p>
            <a:pPr marL="0" indent="0">
              <a:buNone/>
            </a:pPr>
            <a:r>
              <a:rPr lang="pl-PL" dirty="0"/>
              <a:t>Starosta jest kierownikiem starostwa powiatowego oraz zwierzchnikiem służbowym pracowników starostwa i kierowników jednostek organizacyjnych powiatu</a:t>
            </a:r>
          </a:p>
          <a:p>
            <a:pPr marL="0" indent="0">
              <a:buNone/>
            </a:pPr>
            <a:r>
              <a:rPr lang="pl-PL" dirty="0"/>
              <a:t>(art. 35 ust. 1-2 </a:t>
            </a:r>
            <a:r>
              <a:rPr lang="pl-PL" dirty="0" err="1"/>
              <a:t>u.s.p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23864269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5AD71-6F03-4B14-9A73-6A3EBD5848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Administracja </a:t>
            </a:r>
            <a:br>
              <a:rPr lang="pl-PL" b="1" dirty="0"/>
            </a:br>
            <a:r>
              <a:rPr lang="pl-PL" b="1" dirty="0"/>
              <a:t>samorządu województwa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6DF3D30-81DC-4F6F-A96F-5E7467EB34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653632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b="1" dirty="0"/>
              <a:t>Status marszałka województwa</a:t>
            </a:r>
          </a:p>
          <a:p>
            <a:pPr marL="0" indent="0">
              <a:buNone/>
            </a:pPr>
            <a:r>
              <a:rPr lang="pl-PL" dirty="0"/>
              <a:t>Marszałek województwa organizuje pracę zarządu województwa i urzędu marszałkowskiego, kieruje bieżącymi sprawami województwa oraz reprezentuje województwo na zewnątrz.</a:t>
            </a:r>
          </a:p>
          <a:p>
            <a:pPr marL="0" indent="0">
              <a:buNone/>
            </a:pPr>
            <a:r>
              <a:rPr lang="pl-PL" dirty="0"/>
              <a:t>W sprawach niecierpiących zwłoki, związanych z bezpośrednim zagrożeniem interesu publicznego, zagrażających bezpośrednio zdrowiu i życiu oraz w sprawach mogących spowodować znaczne straty materialne marszałek województwa podejmuje niezbędne czynności należące do właściwości zarządu województwa. Czynności podjęte w tym trybie wymagają przedstawienia do zatwierdzenia na najbliższym posiedzeniu zarządu województwa.</a:t>
            </a:r>
          </a:p>
          <a:p>
            <a:pPr marL="0" indent="0">
              <a:buNone/>
            </a:pPr>
            <a:r>
              <a:rPr lang="pl-PL" dirty="0"/>
              <a:t>Marszałek województwa jest kierownikiem urzędu marszałkowskiego, zwierzchnikiem służbowym pracowników tego urzędu i kierowników wojewódzkich samorządowych jednostek organizacyjnych.</a:t>
            </a:r>
          </a:p>
          <a:p>
            <a:pPr marL="0" indent="0">
              <a:buNone/>
            </a:pPr>
            <a:r>
              <a:rPr lang="pl-PL" dirty="0"/>
              <a:t>(art. 43 </a:t>
            </a:r>
            <a:r>
              <a:rPr lang="pl-PL" dirty="0" err="1"/>
              <a:t>u.s.w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07514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ZESPOLENIE W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Zespolenie odnosi się do kształtu struktur organizacyjnych w adm. pub., w tym </a:t>
            </a:r>
          </a:p>
          <a:p>
            <a:pPr marL="0" indent="0">
              <a:buNone/>
            </a:pPr>
            <a:r>
              <a:rPr lang="pl-PL" dirty="0"/>
              <a:t>- w zakresie dot. czy organy działań w swoim imieniu czy w imieniu innego organu </a:t>
            </a:r>
          </a:p>
          <a:p>
            <a:pPr marL="0" indent="0">
              <a:buNone/>
            </a:pPr>
            <a:r>
              <a:rPr lang="pl-PL" dirty="0"/>
              <a:t>- podległości innym organom </a:t>
            </a:r>
          </a:p>
          <a:p>
            <a:pPr marL="0" indent="0">
              <a:buNone/>
            </a:pPr>
            <a:r>
              <a:rPr lang="pl-PL" dirty="0"/>
              <a:t>- strukturę samorządu powiatowego – ze względu na status starosty jako zwierzchnika służb, inspekcji i straży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271666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Decyzje w indywidualnych sprawach z zakresu administracji publicznej wydaje marszałek województwa, jeżeli przepisy szczególne nie stanowią inaczej.</a:t>
            </a:r>
          </a:p>
          <a:p>
            <a:pPr marL="0" indent="0">
              <a:buNone/>
            </a:pPr>
            <a:r>
              <a:rPr lang="pl-PL" dirty="0"/>
              <a:t>Marszałek województwa może upoważnić wicemarszałków, pozostałych członków zarządu województwa, pracowników urzędu marszałkowskiego oraz kierowników wojewódzkich samorządowych jednostek organizacyjnych do wydawania w jego imieniu decyzji, o których mowa w ust. 1.</a:t>
            </a:r>
          </a:p>
          <a:p>
            <a:pPr marL="0" indent="0">
              <a:buNone/>
            </a:pPr>
            <a:r>
              <a:rPr lang="pl-PL" dirty="0"/>
              <a:t>Decyzje wydane przez zarząd województwa w sprawach z zakresu administracji publicznej podpisuje marszałek. W decyzji wymienia się imiona i nazwiska członków zarządu, którzy brali udział w wydaniu decyzji.</a:t>
            </a:r>
          </a:p>
          <a:p>
            <a:pPr marL="0" indent="0">
              <a:buNone/>
            </a:pPr>
            <a:r>
              <a:rPr lang="pl-PL" dirty="0"/>
              <a:t>(art. 46 ust. 1-2a </a:t>
            </a:r>
            <a:r>
              <a:rPr lang="pl-PL" dirty="0" err="1"/>
              <a:t>u.s.w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70764029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BF2FC-F9C5-4B52-8ED9-74676D0D8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Administracja samorządu województwa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1B3825-1BA5-4B11-AF33-797E73533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Kierownicy wojewódzkich samorządowych jednostek organizacyjnych niemających osobowości prawnej działają jednoosobowo na podstawie pełnomocnictwa udzielonego przez zarząd województwa.</a:t>
            </a:r>
          </a:p>
          <a:p>
            <a:pPr marL="0" indent="0">
              <a:buNone/>
            </a:pPr>
            <a:r>
              <a:rPr lang="pl-PL" dirty="0"/>
              <a:t>Do czynności przekraczających zakres pełnomocnictwa wymagana jest zgoda, w formie uchwały, zarządu województwa.</a:t>
            </a:r>
          </a:p>
          <a:p>
            <a:pPr marL="0" indent="0">
              <a:buNone/>
            </a:pPr>
            <a:r>
              <a:rPr lang="pl-PL" dirty="0"/>
              <a:t>(art. 56 </a:t>
            </a:r>
            <a:r>
              <a:rPr lang="pl-PL" dirty="0" err="1"/>
              <a:t>u.s.w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64071968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CD68E8-C69C-4672-AB05-80CA9BB2AA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CB6A75E-F578-48A6-991E-77076097E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054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F94358-5F8F-4475-9C57-6174D4E7CC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ZESPOLENIE W ADMINISTRACJI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9AA01A-21D3-458E-A0E7-7715F56FD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Pojęcie zespolenia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Zespolenie obejmuje środki właściwe zarówno dla kierownictwa, jak również dla nadzoru hierarchicznego. 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  <a:p>
            <a:pPr marL="0" indent="0">
              <a:buNone/>
            </a:pPr>
            <a:r>
              <a:rPr lang="pl-PL" b="1" dirty="0"/>
              <a:t>Podstawa prawna zespolenia: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jest określana z zasady przepisy prawa powszechnie obowiązującego rangi ustawowej </a:t>
            </a:r>
          </a:p>
          <a:p>
            <a:pPr marL="0" indent="0">
              <a:buNone/>
            </a:pPr>
            <a:r>
              <a:rPr lang="pl-PL" dirty="0"/>
              <a:t>- jest zróżnicowana w zależności od rodzaju organu zespolonego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8245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31525A5-9D2E-4A6A-834C-010FF047AAA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NADZÓR HIERARCHICZNY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F32FD1F-F2A1-423B-A1A7-E1F5DED18A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455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56488-3544-4F0B-A724-D8498463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E759A-E8B1-467A-BF26-07822E7A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Pojęcie zespolenia administracji publicznej należy porównać względem pojęcia nadzoru hierarchicznego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Pojęcie nadzoru hierarchicznego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jego podstawą jest hierarchiczne podporządkowanie, które występuje w stosunkach zewnętrznych (pomiędzy różnymi organami administracji publicznej) </a:t>
            </a:r>
          </a:p>
          <a:p>
            <a:pPr marL="0" indent="0">
              <a:buNone/>
            </a:pPr>
            <a:r>
              <a:rPr lang="pl-PL" dirty="0"/>
              <a:t>- na charakter ustrojowy, właściwy dla zjawiska centralizacji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034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656488-3544-4F0B-A724-D84984630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NADZÓR HIERARCHICZNY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0E759A-E8B1-467A-BF26-07822E7AD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Nadzór hierarchiczny a kierownictwo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- nadzór hierarchiczny należy odróżnić od kierownictwa </a:t>
            </a:r>
          </a:p>
          <a:p>
            <a:pPr marL="0" indent="0">
              <a:buNone/>
            </a:pPr>
            <a:r>
              <a:rPr lang="pl-PL" dirty="0"/>
              <a:t>- kierownictwo oznacza relację wewnętrzną mającą miejsce np. w relacji organu względem urzędu jako jego jednostki pomocniczej)</a:t>
            </a:r>
          </a:p>
          <a:p>
            <a:pPr marL="0" indent="0">
              <a:buNone/>
            </a:pPr>
            <a:r>
              <a:rPr lang="pl-PL" dirty="0"/>
              <a:t>- kierownictwo oznacza relację: przełożony-podwładny </a:t>
            </a:r>
          </a:p>
          <a:p>
            <a:pPr marL="0" indent="0">
              <a:buNone/>
            </a:pPr>
            <a:r>
              <a:rPr lang="pl-PL" dirty="0"/>
              <a:t>- intensywność oddziaływania w ramach kierownictwa jest większa względem oddziaływania w nadzorze hierarchicznym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54907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3172</Words>
  <Application>Microsoft Office PowerPoint</Application>
  <PresentationFormat>Panoramiczny</PresentationFormat>
  <Paragraphs>278</Paragraphs>
  <Slides>52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52</vt:i4>
      </vt:variant>
    </vt:vector>
  </HeadingPairs>
  <TitlesOfParts>
    <vt:vector size="56" baseType="lpstr">
      <vt:lpstr>Arial</vt:lpstr>
      <vt:lpstr>Calibri</vt:lpstr>
      <vt:lpstr>Calibri Light</vt:lpstr>
      <vt:lpstr>Motyw pakietu Office</vt:lpstr>
      <vt:lpstr>ZWIERCZNICTWO NAD ADMINISTRACJĄ  ZESPOLONĄ I NIEZESPOLONĄ </vt:lpstr>
      <vt:lpstr>ZWIERZCHNICTWO A ZESPOLENIE</vt:lpstr>
      <vt:lpstr>ZESPOLENIE W ADMINISTRACJI PUBLICZNEJ</vt:lpstr>
      <vt:lpstr>ZESPOLENIE W ADMINISTRACJI PUBLICZNEJ</vt:lpstr>
      <vt:lpstr>ZESPOLENIE W ADMINISTRACJI PUBLICZNEJ</vt:lpstr>
      <vt:lpstr>ZESPOLENIE W ADMINISTRACJI PUBLICZNEJ</vt:lpstr>
      <vt:lpstr>NADZÓR HIERARCHICZNY </vt:lpstr>
      <vt:lpstr>NADZÓR HIERARCHICZNY </vt:lpstr>
      <vt:lpstr>NADZÓR HIERARCHICZNY </vt:lpstr>
      <vt:lpstr>NADZÓR HIERARCHICZNY </vt:lpstr>
      <vt:lpstr>NADZÓR HIERARCHICZNY </vt:lpstr>
      <vt:lpstr>NADZÓR HIERARCHICZNY </vt:lpstr>
      <vt:lpstr>WOJEWÓDZKA ADMINISTRACJA ZESPOLONA </vt:lpstr>
      <vt:lpstr>WOJEWÓDZKA ADMINISTRACJA ZESPOLONA </vt:lpstr>
      <vt:lpstr>WOJEWÓDZKA ADMINISTRACJA ZESPOLONA </vt:lpstr>
      <vt:lpstr>WOJEWÓDZKA ADMINISTRACJA ZESPOLONA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TERENOWA ADMINISTRACJA RZĄDOWA </vt:lpstr>
      <vt:lpstr>POROZUMIENIE WOJEWODY Z JEDNOSTKĄ SAMORZĄDU TERYTORIALNEGO </vt:lpstr>
      <vt:lpstr>POROZUMIENIE WOJEWODY Z JEDNOSTKĄ SAMORZĄDU TERYTORIALNEGO </vt:lpstr>
      <vt:lpstr>POLECENIA WOJEWODY</vt:lpstr>
      <vt:lpstr>POLECENIA WOJEWODY</vt:lpstr>
      <vt:lpstr>POLECENIA WOJEWODY</vt:lpstr>
      <vt:lpstr>POLECENIA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KONTROLA WOJEWODY</vt:lpstr>
      <vt:lpstr>POWIATOWA ADMINISTRACJA ZESPOLONA </vt:lpstr>
      <vt:lpstr>POWIATOWA ADMINISTRACJA ZESPOLONA </vt:lpstr>
      <vt:lpstr>POWIATOWA ADMINISTRACJA ZESPOLONA </vt:lpstr>
      <vt:lpstr>POWIATOWA ADMINISTRACJA ZESPOLONA </vt:lpstr>
      <vt:lpstr>POWIATOWA ADMINISTRACJA ZESPOLONA </vt:lpstr>
      <vt:lpstr>POWIATOWA ADMINISTRACJA ZESPOLONA </vt:lpstr>
      <vt:lpstr>Administracja  samorządu gminnego </vt:lpstr>
      <vt:lpstr>Administracja samorządu gminnego </vt:lpstr>
      <vt:lpstr>Administracja samorządu gminnego </vt:lpstr>
      <vt:lpstr>Administracja  samorządu powiatowym</vt:lpstr>
      <vt:lpstr>Administracja samorządu powiatowym</vt:lpstr>
      <vt:lpstr>Administracja samorządu powiatowym</vt:lpstr>
      <vt:lpstr>Administracja  samorządu województwa </vt:lpstr>
      <vt:lpstr>Administracja samorządu województwa</vt:lpstr>
      <vt:lpstr>Administracja samorządu województwa</vt:lpstr>
      <vt:lpstr>Administracja samorządu województwa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WOJEWODA</dc:title>
  <dc:creator>Maciej Błażewski</dc:creator>
  <cp:lastModifiedBy>Maciej Błażewski</cp:lastModifiedBy>
  <cp:revision>10</cp:revision>
  <dcterms:created xsi:type="dcterms:W3CDTF">2021-11-20T12:17:36Z</dcterms:created>
  <dcterms:modified xsi:type="dcterms:W3CDTF">2023-02-17T13:24:59Z</dcterms:modified>
</cp:coreProperties>
</file>