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05" r:id="rId5"/>
    <p:sldId id="259" r:id="rId6"/>
    <p:sldId id="260" r:id="rId7"/>
    <p:sldId id="335" r:id="rId8"/>
    <p:sldId id="261" r:id="rId9"/>
    <p:sldId id="310" r:id="rId10"/>
    <p:sldId id="312" r:id="rId11"/>
    <p:sldId id="313" r:id="rId12"/>
    <p:sldId id="262" r:id="rId13"/>
    <p:sldId id="264" r:id="rId14"/>
    <p:sldId id="265" r:id="rId15"/>
    <p:sldId id="266" r:id="rId16"/>
    <p:sldId id="263" r:id="rId17"/>
    <p:sldId id="267" r:id="rId18"/>
    <p:sldId id="268" r:id="rId19"/>
    <p:sldId id="269" r:id="rId20"/>
    <p:sldId id="270" r:id="rId21"/>
    <p:sldId id="333" r:id="rId22"/>
    <p:sldId id="307"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334" r:id="rId37"/>
    <p:sldId id="284" r:id="rId38"/>
    <p:sldId id="315" r:id="rId39"/>
    <p:sldId id="285" r:id="rId40"/>
    <p:sldId id="308" r:id="rId41"/>
    <p:sldId id="287" r:id="rId42"/>
    <p:sldId id="288" r:id="rId43"/>
    <p:sldId id="289" r:id="rId44"/>
    <p:sldId id="314" r:id="rId45"/>
    <p:sldId id="300" r:id="rId4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54CDB8-1C79-4D80-8AD2-4AAA7FFD858D}" v="22" dt="2019-10-21T12:49:13.0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5" d="100"/>
          <a:sy n="25" d="100"/>
        </p:scale>
        <p:origin x="1003" y="1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a Pilarz" userId="c409dceb78efc5e5" providerId="LiveId" clId="{C254CDB8-1C79-4D80-8AD2-4AAA7FFD858D}"/>
    <pc:docChg chg="custSel addSld delSld modSld">
      <pc:chgData name="Karina Pilarz" userId="c409dceb78efc5e5" providerId="LiveId" clId="{C254CDB8-1C79-4D80-8AD2-4AAA7FFD858D}" dt="2019-11-04T14:14:14.130" v="406" actId="20577"/>
      <pc:docMkLst>
        <pc:docMk/>
      </pc:docMkLst>
      <pc:sldChg chg="modSp">
        <pc:chgData name="Karina Pilarz" userId="c409dceb78efc5e5" providerId="LiveId" clId="{C254CDB8-1C79-4D80-8AD2-4AAA7FFD858D}" dt="2019-11-04T14:14:14.130" v="406" actId="20577"/>
        <pc:sldMkLst>
          <pc:docMk/>
          <pc:sldMk cId="2928163050" sldId="256"/>
        </pc:sldMkLst>
        <pc:spChg chg="mod">
          <ac:chgData name="Karina Pilarz" userId="c409dceb78efc5e5" providerId="LiveId" clId="{C254CDB8-1C79-4D80-8AD2-4AAA7FFD858D}" dt="2019-11-04T14:14:14.130" v="406" actId="20577"/>
          <ac:spMkLst>
            <pc:docMk/>
            <pc:sldMk cId="2928163050" sldId="256"/>
            <ac:spMk id="2" creationId="{7A723592-FA91-4280-B001-C28BBB84DBD2}"/>
          </ac:spMkLst>
        </pc:spChg>
      </pc:sldChg>
      <pc:sldChg chg="modSp">
        <pc:chgData name="Karina Pilarz" userId="c409dceb78efc5e5" providerId="LiveId" clId="{C254CDB8-1C79-4D80-8AD2-4AAA7FFD858D}" dt="2019-10-10T11:28:35.952" v="49" actId="20577"/>
        <pc:sldMkLst>
          <pc:docMk/>
          <pc:sldMk cId="3410770334" sldId="260"/>
        </pc:sldMkLst>
        <pc:spChg chg="mod">
          <ac:chgData name="Karina Pilarz" userId="c409dceb78efc5e5" providerId="LiveId" clId="{C254CDB8-1C79-4D80-8AD2-4AAA7FFD858D}" dt="2019-10-10T11:28:35.952" v="49" actId="20577"/>
          <ac:spMkLst>
            <pc:docMk/>
            <pc:sldMk cId="3410770334" sldId="260"/>
            <ac:spMk id="3" creationId="{7E6DB3A2-BCA4-4B62-AD4F-AF314CDE3E17}"/>
          </ac:spMkLst>
        </pc:spChg>
      </pc:sldChg>
      <pc:sldChg chg="del">
        <pc:chgData name="Karina Pilarz" userId="c409dceb78efc5e5" providerId="LiveId" clId="{C254CDB8-1C79-4D80-8AD2-4AAA7FFD858D}" dt="2019-11-04T14:10:06.990" v="403" actId="2696"/>
        <pc:sldMkLst>
          <pc:docMk/>
          <pc:sldMk cId="3481450186" sldId="290"/>
        </pc:sldMkLst>
      </pc:sldChg>
      <pc:sldChg chg="del">
        <pc:chgData name="Karina Pilarz" userId="c409dceb78efc5e5" providerId="LiveId" clId="{C254CDB8-1C79-4D80-8AD2-4AAA7FFD858D}" dt="2019-11-04T14:10:06.969" v="402" actId="2696"/>
        <pc:sldMkLst>
          <pc:docMk/>
          <pc:sldMk cId="79926244" sldId="291"/>
        </pc:sldMkLst>
      </pc:sldChg>
      <pc:sldChg chg="modSp del">
        <pc:chgData name="Karina Pilarz" userId="c409dceb78efc5e5" providerId="LiveId" clId="{C254CDB8-1C79-4D80-8AD2-4AAA7FFD858D}" dt="2019-11-04T14:10:06.926" v="400" actId="2696"/>
        <pc:sldMkLst>
          <pc:docMk/>
          <pc:sldMk cId="4116581768" sldId="292"/>
        </pc:sldMkLst>
        <pc:spChg chg="mod">
          <ac:chgData name="Karina Pilarz" userId="c409dceb78efc5e5" providerId="LiveId" clId="{C254CDB8-1C79-4D80-8AD2-4AAA7FFD858D}" dt="2019-10-10T10:58:24.966" v="14" actId="14100"/>
          <ac:spMkLst>
            <pc:docMk/>
            <pc:sldMk cId="4116581768" sldId="292"/>
            <ac:spMk id="3" creationId="{0FA43F1B-E61D-4344-91E6-2D7558FA1D80}"/>
          </ac:spMkLst>
        </pc:spChg>
      </pc:sldChg>
      <pc:sldChg chg="del">
        <pc:chgData name="Karina Pilarz" userId="c409dceb78efc5e5" providerId="LiveId" clId="{C254CDB8-1C79-4D80-8AD2-4AAA7FFD858D}" dt="2019-11-04T14:10:06.879" v="398" actId="2696"/>
        <pc:sldMkLst>
          <pc:docMk/>
          <pc:sldMk cId="313349712" sldId="293"/>
        </pc:sldMkLst>
      </pc:sldChg>
      <pc:sldChg chg="del">
        <pc:chgData name="Karina Pilarz" userId="c409dceb78efc5e5" providerId="LiveId" clId="{C254CDB8-1C79-4D80-8AD2-4AAA7FFD858D}" dt="2019-11-04T14:10:06.845" v="396" actId="2696"/>
        <pc:sldMkLst>
          <pc:docMk/>
          <pc:sldMk cId="3136830976" sldId="294"/>
        </pc:sldMkLst>
      </pc:sldChg>
      <pc:sldChg chg="del">
        <pc:chgData name="Karina Pilarz" userId="c409dceb78efc5e5" providerId="LiveId" clId="{C254CDB8-1C79-4D80-8AD2-4AAA7FFD858D}" dt="2019-11-04T14:10:06.834" v="395" actId="2696"/>
        <pc:sldMkLst>
          <pc:docMk/>
          <pc:sldMk cId="1711966957" sldId="295"/>
        </pc:sldMkLst>
      </pc:sldChg>
      <pc:sldChg chg="del">
        <pc:chgData name="Karina Pilarz" userId="c409dceb78efc5e5" providerId="LiveId" clId="{C254CDB8-1C79-4D80-8AD2-4AAA7FFD858D}" dt="2019-11-04T14:10:06.812" v="394" actId="2696"/>
        <pc:sldMkLst>
          <pc:docMk/>
          <pc:sldMk cId="3203582691" sldId="296"/>
        </pc:sldMkLst>
      </pc:sldChg>
      <pc:sldChg chg="del">
        <pc:chgData name="Karina Pilarz" userId="c409dceb78efc5e5" providerId="LiveId" clId="{C254CDB8-1C79-4D80-8AD2-4AAA7FFD858D}" dt="2019-11-04T14:10:06.812" v="393" actId="2696"/>
        <pc:sldMkLst>
          <pc:docMk/>
          <pc:sldMk cId="4226895275" sldId="297"/>
        </pc:sldMkLst>
      </pc:sldChg>
      <pc:sldChg chg="modSp del">
        <pc:chgData name="Karina Pilarz" userId="c409dceb78efc5e5" providerId="LiveId" clId="{C254CDB8-1C79-4D80-8AD2-4AAA7FFD858D}" dt="2019-11-04T14:10:06.796" v="392" actId="2696"/>
        <pc:sldMkLst>
          <pc:docMk/>
          <pc:sldMk cId="2585037205" sldId="298"/>
        </pc:sldMkLst>
        <pc:spChg chg="mod">
          <ac:chgData name="Karina Pilarz" userId="c409dceb78efc5e5" providerId="LiveId" clId="{C254CDB8-1C79-4D80-8AD2-4AAA7FFD858D}" dt="2019-10-10T11:05:18.453" v="44" actId="20577"/>
          <ac:spMkLst>
            <pc:docMk/>
            <pc:sldMk cId="2585037205" sldId="298"/>
            <ac:spMk id="2" creationId="{2F8C745C-A205-47EB-A0BC-78EB762E5A15}"/>
          </ac:spMkLst>
        </pc:spChg>
      </pc:sldChg>
      <pc:sldChg chg="del">
        <pc:chgData name="Karina Pilarz" userId="c409dceb78efc5e5" providerId="LiveId" clId="{C254CDB8-1C79-4D80-8AD2-4AAA7FFD858D}" dt="2019-11-04T14:10:06.778" v="391" actId="2696"/>
        <pc:sldMkLst>
          <pc:docMk/>
          <pc:sldMk cId="2933674307" sldId="299"/>
        </pc:sldMkLst>
      </pc:sldChg>
      <pc:sldChg chg="modSp">
        <pc:chgData name="Karina Pilarz" userId="c409dceb78efc5e5" providerId="LiveId" clId="{C254CDB8-1C79-4D80-8AD2-4AAA7FFD858D}" dt="2019-10-21T12:43:49.833" v="302" actId="207"/>
        <pc:sldMkLst>
          <pc:docMk/>
          <pc:sldMk cId="3894532314" sldId="300"/>
        </pc:sldMkLst>
        <pc:spChg chg="mod">
          <ac:chgData name="Karina Pilarz" userId="c409dceb78efc5e5" providerId="LiveId" clId="{C254CDB8-1C79-4D80-8AD2-4AAA7FFD858D}" dt="2019-10-21T12:43:49.833" v="302" actId="207"/>
          <ac:spMkLst>
            <pc:docMk/>
            <pc:sldMk cId="3894532314" sldId="300"/>
            <ac:spMk id="3" creationId="{1899A972-833C-495B-B953-BEC61DA5809C}"/>
          </ac:spMkLst>
        </pc:spChg>
      </pc:sldChg>
      <pc:sldChg chg="modSp del">
        <pc:chgData name="Karina Pilarz" userId="c409dceb78efc5e5" providerId="LiveId" clId="{C254CDB8-1C79-4D80-8AD2-4AAA7FFD858D}" dt="2019-11-04T14:10:06.862" v="397" actId="2696"/>
        <pc:sldMkLst>
          <pc:docMk/>
          <pc:sldMk cId="1374063712" sldId="301"/>
        </pc:sldMkLst>
        <pc:spChg chg="mod">
          <ac:chgData name="Karina Pilarz" userId="c409dceb78efc5e5" providerId="LiveId" clId="{C254CDB8-1C79-4D80-8AD2-4AAA7FFD858D}" dt="2019-10-10T11:00:43.704" v="42" actId="20577"/>
          <ac:spMkLst>
            <pc:docMk/>
            <pc:sldMk cId="1374063712" sldId="301"/>
            <ac:spMk id="3" creationId="{D7E11528-13CC-42A3-A96B-F7B710C0CE8B}"/>
          </ac:spMkLst>
        </pc:spChg>
      </pc:sldChg>
      <pc:sldChg chg="del">
        <pc:chgData name="Karina Pilarz" userId="c409dceb78efc5e5" providerId="LiveId" clId="{C254CDB8-1C79-4D80-8AD2-4AAA7FFD858D}" dt="2019-11-04T14:10:06.897" v="399" actId="2696"/>
        <pc:sldMkLst>
          <pc:docMk/>
          <pc:sldMk cId="2829728979" sldId="302"/>
        </pc:sldMkLst>
      </pc:sldChg>
      <pc:sldChg chg="del">
        <pc:chgData name="Karina Pilarz" userId="c409dceb78efc5e5" providerId="LiveId" clId="{C254CDB8-1C79-4D80-8AD2-4AAA7FFD858D}" dt="2019-11-04T14:10:06.778" v="390" actId="2696"/>
        <pc:sldMkLst>
          <pc:docMk/>
          <pc:sldMk cId="1307539528" sldId="303"/>
        </pc:sldMkLst>
      </pc:sldChg>
      <pc:sldChg chg="del">
        <pc:chgData name="Karina Pilarz" userId="c409dceb78efc5e5" providerId="LiveId" clId="{C254CDB8-1C79-4D80-8AD2-4AAA7FFD858D}" dt="2019-11-04T14:10:06.762" v="389" actId="2696"/>
        <pc:sldMkLst>
          <pc:docMk/>
          <pc:sldMk cId="2842604855" sldId="304"/>
        </pc:sldMkLst>
      </pc:sldChg>
      <pc:sldChg chg="del">
        <pc:chgData name="Karina Pilarz" userId="c409dceb78efc5e5" providerId="LiveId" clId="{C254CDB8-1C79-4D80-8AD2-4AAA7FFD858D}" dt="2019-11-04T14:10:06.960" v="401" actId="2696"/>
        <pc:sldMkLst>
          <pc:docMk/>
          <pc:sldMk cId="4121003916" sldId="306"/>
        </pc:sldMkLst>
      </pc:sldChg>
      <pc:sldChg chg="modSp add">
        <pc:chgData name="Karina Pilarz" userId="c409dceb78efc5e5" providerId="LiveId" clId="{C254CDB8-1C79-4D80-8AD2-4AAA7FFD858D}" dt="2019-10-21T12:29:35.943" v="280" actId="113"/>
        <pc:sldMkLst>
          <pc:docMk/>
          <pc:sldMk cId="1214008670" sldId="307"/>
        </pc:sldMkLst>
        <pc:spChg chg="mod">
          <ac:chgData name="Karina Pilarz" userId="c409dceb78efc5e5" providerId="LiveId" clId="{C254CDB8-1C79-4D80-8AD2-4AAA7FFD858D}" dt="2019-10-21T12:29:35.943" v="280" actId="113"/>
          <ac:spMkLst>
            <pc:docMk/>
            <pc:sldMk cId="1214008670" sldId="307"/>
            <ac:spMk id="3" creationId="{DE1C117C-D052-4C65-87FC-EB92DA679882}"/>
          </ac:spMkLst>
        </pc:spChg>
      </pc:sldChg>
      <pc:sldChg chg="modSp add">
        <pc:chgData name="Karina Pilarz" userId="c409dceb78efc5e5" providerId="LiveId" clId="{C254CDB8-1C79-4D80-8AD2-4AAA7FFD858D}" dt="2019-10-21T12:45:27.671" v="316" actId="207"/>
        <pc:sldMkLst>
          <pc:docMk/>
          <pc:sldMk cId="3032503349" sldId="308"/>
        </pc:sldMkLst>
        <pc:spChg chg="mod">
          <ac:chgData name="Karina Pilarz" userId="c409dceb78efc5e5" providerId="LiveId" clId="{C254CDB8-1C79-4D80-8AD2-4AAA7FFD858D}" dt="2019-10-21T12:44:48.201" v="313" actId="2711"/>
          <ac:spMkLst>
            <pc:docMk/>
            <pc:sldMk cId="3032503349" sldId="308"/>
            <ac:spMk id="2" creationId="{D9AB43AF-CC79-4CA4-90EB-DEE3FE08E7AB}"/>
          </ac:spMkLst>
        </pc:spChg>
        <pc:spChg chg="mod">
          <ac:chgData name="Karina Pilarz" userId="c409dceb78efc5e5" providerId="LiveId" clId="{C254CDB8-1C79-4D80-8AD2-4AAA7FFD858D}" dt="2019-10-21T12:45:27.671" v="316" actId="207"/>
          <ac:spMkLst>
            <pc:docMk/>
            <pc:sldMk cId="3032503349" sldId="308"/>
            <ac:spMk id="3" creationId="{FED0F631-40E5-4777-B7F6-5F99B8A1E6AB}"/>
          </ac:spMkLst>
        </pc:spChg>
      </pc:sldChg>
      <pc:sldChg chg="modSp add">
        <pc:chgData name="Karina Pilarz" userId="c409dceb78efc5e5" providerId="LiveId" clId="{C254CDB8-1C79-4D80-8AD2-4AAA7FFD858D}" dt="2019-10-21T12:49:43.044" v="388" actId="14100"/>
        <pc:sldMkLst>
          <pc:docMk/>
          <pc:sldMk cId="1200365797" sldId="309"/>
        </pc:sldMkLst>
        <pc:spChg chg="mod">
          <ac:chgData name="Karina Pilarz" userId="c409dceb78efc5e5" providerId="LiveId" clId="{C254CDB8-1C79-4D80-8AD2-4AAA7FFD858D}" dt="2019-10-21T12:49:43.044" v="388" actId="14100"/>
          <ac:spMkLst>
            <pc:docMk/>
            <pc:sldMk cId="1200365797" sldId="309"/>
            <ac:spMk id="3" creationId="{BA20D5D4-8EBE-4968-A5F4-957515033B8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1699D8-2189-4EBD-841F-3DCAD571CDA7}"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pl-PL"/>
        </a:p>
      </dgm:t>
    </dgm:pt>
    <dgm:pt modelId="{144F849F-FA28-4727-B4A1-328DE5AE0BCF}">
      <dgm:prSet phldrT="[Tekst]"/>
      <dgm:spPr/>
      <dgm:t>
        <a:bodyPr/>
        <a:lstStyle/>
        <a:p>
          <a:r>
            <a:rPr lang="pl-PL" dirty="0"/>
            <a:t>UCZESTNICY PROCESU BUDOWLANEGO</a:t>
          </a:r>
        </a:p>
        <a:p>
          <a:r>
            <a:rPr lang="pl-PL" dirty="0"/>
            <a:t>(ART. 17 PB)</a:t>
          </a:r>
        </a:p>
      </dgm:t>
    </dgm:pt>
    <dgm:pt modelId="{AA1A0CCE-ABF9-4286-94B2-C86C950792A4}" type="parTrans" cxnId="{C567496F-011D-44ED-AE72-DEA69DEC1FE9}">
      <dgm:prSet/>
      <dgm:spPr/>
      <dgm:t>
        <a:bodyPr/>
        <a:lstStyle/>
        <a:p>
          <a:endParaRPr lang="pl-PL"/>
        </a:p>
      </dgm:t>
    </dgm:pt>
    <dgm:pt modelId="{033FDAC7-6C8B-42CB-BC8A-D9C4E6EC24E1}" type="sibTrans" cxnId="{C567496F-011D-44ED-AE72-DEA69DEC1FE9}">
      <dgm:prSet/>
      <dgm:spPr/>
      <dgm:t>
        <a:bodyPr/>
        <a:lstStyle/>
        <a:p>
          <a:endParaRPr lang="pl-PL"/>
        </a:p>
      </dgm:t>
    </dgm:pt>
    <dgm:pt modelId="{50328FA2-BB4A-4C57-A257-E19AEF1386D4}">
      <dgm:prSet phldrT="[Tekst]"/>
      <dgm:spPr/>
      <dgm:t>
        <a:bodyPr/>
        <a:lstStyle/>
        <a:p>
          <a:r>
            <a:rPr lang="pl-PL" dirty="0"/>
            <a:t>INWESTOR</a:t>
          </a:r>
        </a:p>
      </dgm:t>
    </dgm:pt>
    <dgm:pt modelId="{43572952-F278-49D4-8BC9-76D620B34EF0}" type="parTrans" cxnId="{217AC5A1-9A0D-4C73-85D5-42786AAF5308}">
      <dgm:prSet/>
      <dgm:spPr/>
      <dgm:t>
        <a:bodyPr/>
        <a:lstStyle/>
        <a:p>
          <a:endParaRPr lang="pl-PL"/>
        </a:p>
      </dgm:t>
    </dgm:pt>
    <dgm:pt modelId="{2AE1F59B-9B03-41F5-8B72-F11F6BBEA46C}" type="sibTrans" cxnId="{217AC5A1-9A0D-4C73-85D5-42786AAF5308}">
      <dgm:prSet/>
      <dgm:spPr/>
      <dgm:t>
        <a:bodyPr/>
        <a:lstStyle/>
        <a:p>
          <a:endParaRPr lang="pl-PL"/>
        </a:p>
      </dgm:t>
    </dgm:pt>
    <dgm:pt modelId="{84C86A34-34BF-46B3-B96E-038852ADD226}">
      <dgm:prSet phldrT="[Tekst]"/>
      <dgm:spPr/>
      <dgm:t>
        <a:bodyPr/>
        <a:lstStyle/>
        <a:p>
          <a:r>
            <a:rPr lang="pl-PL" dirty="0"/>
            <a:t>INSPEKTOR NADZORU INWESTORSKIEGO</a:t>
          </a:r>
        </a:p>
      </dgm:t>
    </dgm:pt>
    <dgm:pt modelId="{BBFACBB9-DB45-4B3A-AF2E-D7CF646B0423}" type="parTrans" cxnId="{D4E7C088-9ABF-43D9-88CE-944E62324A22}">
      <dgm:prSet/>
      <dgm:spPr/>
      <dgm:t>
        <a:bodyPr/>
        <a:lstStyle/>
        <a:p>
          <a:endParaRPr lang="pl-PL"/>
        </a:p>
      </dgm:t>
    </dgm:pt>
    <dgm:pt modelId="{E1FF06A1-74B1-44A9-B878-F7F1E24815B8}" type="sibTrans" cxnId="{D4E7C088-9ABF-43D9-88CE-944E62324A22}">
      <dgm:prSet/>
      <dgm:spPr/>
      <dgm:t>
        <a:bodyPr/>
        <a:lstStyle/>
        <a:p>
          <a:endParaRPr lang="pl-PL"/>
        </a:p>
      </dgm:t>
    </dgm:pt>
    <dgm:pt modelId="{9B580131-A6B8-4BB2-89E1-FEAE95395998}">
      <dgm:prSet/>
      <dgm:spPr/>
      <dgm:t>
        <a:bodyPr/>
        <a:lstStyle/>
        <a:p>
          <a:r>
            <a:rPr lang="pl-PL" dirty="0"/>
            <a:t>PROJEKTANT</a:t>
          </a:r>
        </a:p>
      </dgm:t>
    </dgm:pt>
    <dgm:pt modelId="{5D3E621D-184A-49A9-882A-A1184D456037}" type="parTrans" cxnId="{3BA448A6-E5E8-4DF4-B4AE-E6A4AC641FE2}">
      <dgm:prSet/>
      <dgm:spPr/>
      <dgm:t>
        <a:bodyPr/>
        <a:lstStyle/>
        <a:p>
          <a:endParaRPr lang="pl-PL"/>
        </a:p>
      </dgm:t>
    </dgm:pt>
    <dgm:pt modelId="{3172588B-24D6-4E95-90E8-E5AC68EA1FE7}" type="sibTrans" cxnId="{3BA448A6-E5E8-4DF4-B4AE-E6A4AC641FE2}">
      <dgm:prSet/>
      <dgm:spPr/>
      <dgm:t>
        <a:bodyPr/>
        <a:lstStyle/>
        <a:p>
          <a:endParaRPr lang="pl-PL"/>
        </a:p>
      </dgm:t>
    </dgm:pt>
    <dgm:pt modelId="{565D6C32-0D12-4293-AC6A-021D63A5C02D}">
      <dgm:prSet/>
      <dgm:spPr/>
      <dgm:t>
        <a:bodyPr/>
        <a:lstStyle/>
        <a:p>
          <a:r>
            <a:rPr lang="pl-PL" dirty="0"/>
            <a:t>KIEROWNIK BUDOWY/KIEROWNIK ROBÓT</a:t>
          </a:r>
        </a:p>
      </dgm:t>
    </dgm:pt>
    <dgm:pt modelId="{A2702F4C-3FE9-4D18-9BC5-987206CEF93C}" type="parTrans" cxnId="{B21B222B-8348-4BB0-82A7-B87DC321FAB4}">
      <dgm:prSet/>
      <dgm:spPr/>
      <dgm:t>
        <a:bodyPr/>
        <a:lstStyle/>
        <a:p>
          <a:endParaRPr lang="pl-PL"/>
        </a:p>
      </dgm:t>
    </dgm:pt>
    <dgm:pt modelId="{8DF0AEB5-B1B2-44DC-B45E-4FEF1D6839C7}" type="sibTrans" cxnId="{B21B222B-8348-4BB0-82A7-B87DC321FAB4}">
      <dgm:prSet/>
      <dgm:spPr/>
      <dgm:t>
        <a:bodyPr/>
        <a:lstStyle/>
        <a:p>
          <a:endParaRPr lang="pl-PL"/>
        </a:p>
      </dgm:t>
    </dgm:pt>
    <dgm:pt modelId="{4E40F730-BC78-45CD-97F5-D3487B7459A8}" type="pres">
      <dgm:prSet presAssocID="{AA1699D8-2189-4EBD-841F-3DCAD571CDA7}" presName="hierChild1" presStyleCnt="0">
        <dgm:presLayoutVars>
          <dgm:chPref val="1"/>
          <dgm:dir/>
          <dgm:animOne val="branch"/>
          <dgm:animLvl val="lvl"/>
          <dgm:resizeHandles/>
        </dgm:presLayoutVars>
      </dgm:prSet>
      <dgm:spPr/>
    </dgm:pt>
    <dgm:pt modelId="{C5F89459-9CFB-4301-AD96-477D4EC6D27A}" type="pres">
      <dgm:prSet presAssocID="{144F849F-FA28-4727-B4A1-328DE5AE0BCF}" presName="hierRoot1" presStyleCnt="0"/>
      <dgm:spPr/>
    </dgm:pt>
    <dgm:pt modelId="{CFE784BB-797F-4BA3-83BA-A045B91B72A0}" type="pres">
      <dgm:prSet presAssocID="{144F849F-FA28-4727-B4A1-328DE5AE0BCF}" presName="composite" presStyleCnt="0"/>
      <dgm:spPr/>
    </dgm:pt>
    <dgm:pt modelId="{5F43647B-FC0D-4E73-8749-A1D55338E9AD}" type="pres">
      <dgm:prSet presAssocID="{144F849F-FA28-4727-B4A1-328DE5AE0BCF}" presName="background" presStyleLbl="node0" presStyleIdx="0" presStyleCnt="1"/>
      <dgm:spPr/>
    </dgm:pt>
    <dgm:pt modelId="{CA1DAE56-072A-4AC6-AA1B-0B622B538AA8}" type="pres">
      <dgm:prSet presAssocID="{144F849F-FA28-4727-B4A1-328DE5AE0BCF}" presName="text" presStyleLbl="fgAcc0" presStyleIdx="0" presStyleCnt="1">
        <dgm:presLayoutVars>
          <dgm:chPref val="3"/>
        </dgm:presLayoutVars>
      </dgm:prSet>
      <dgm:spPr/>
    </dgm:pt>
    <dgm:pt modelId="{18662D8D-6907-45EE-A50A-468E5B92CDCA}" type="pres">
      <dgm:prSet presAssocID="{144F849F-FA28-4727-B4A1-328DE5AE0BCF}" presName="hierChild2" presStyleCnt="0"/>
      <dgm:spPr/>
    </dgm:pt>
    <dgm:pt modelId="{118F3D75-7A7B-4793-AD68-CD5B28774D53}" type="pres">
      <dgm:prSet presAssocID="{43572952-F278-49D4-8BC9-76D620B34EF0}" presName="Name10" presStyleLbl="parChTrans1D2" presStyleIdx="0" presStyleCnt="4"/>
      <dgm:spPr/>
    </dgm:pt>
    <dgm:pt modelId="{AE43A62C-9C22-487A-A9FE-4A424A90DF8D}" type="pres">
      <dgm:prSet presAssocID="{50328FA2-BB4A-4C57-A257-E19AEF1386D4}" presName="hierRoot2" presStyleCnt="0"/>
      <dgm:spPr/>
    </dgm:pt>
    <dgm:pt modelId="{9725D4BB-4164-4EC3-A340-B458984B61E8}" type="pres">
      <dgm:prSet presAssocID="{50328FA2-BB4A-4C57-A257-E19AEF1386D4}" presName="composite2" presStyleCnt="0"/>
      <dgm:spPr/>
    </dgm:pt>
    <dgm:pt modelId="{745D4BC3-88B0-4923-9119-5BD686B0920D}" type="pres">
      <dgm:prSet presAssocID="{50328FA2-BB4A-4C57-A257-E19AEF1386D4}" presName="background2" presStyleLbl="node2" presStyleIdx="0" presStyleCnt="4"/>
      <dgm:spPr/>
    </dgm:pt>
    <dgm:pt modelId="{5E1CB0F6-A63C-42FC-AEEA-B49777E4D95F}" type="pres">
      <dgm:prSet presAssocID="{50328FA2-BB4A-4C57-A257-E19AEF1386D4}" presName="text2" presStyleLbl="fgAcc2" presStyleIdx="0" presStyleCnt="4">
        <dgm:presLayoutVars>
          <dgm:chPref val="3"/>
        </dgm:presLayoutVars>
      </dgm:prSet>
      <dgm:spPr/>
    </dgm:pt>
    <dgm:pt modelId="{9C8C1E25-AA73-4CAF-8ADA-28BD727BBEA4}" type="pres">
      <dgm:prSet presAssocID="{50328FA2-BB4A-4C57-A257-E19AEF1386D4}" presName="hierChild3" presStyleCnt="0"/>
      <dgm:spPr/>
    </dgm:pt>
    <dgm:pt modelId="{451BD438-9B3B-4972-9AC5-154AD882A209}" type="pres">
      <dgm:prSet presAssocID="{BBFACBB9-DB45-4B3A-AF2E-D7CF646B0423}" presName="Name10" presStyleLbl="parChTrans1D2" presStyleIdx="1" presStyleCnt="4"/>
      <dgm:spPr/>
    </dgm:pt>
    <dgm:pt modelId="{FDAE58EE-DFF8-4F81-8249-B16A039DB923}" type="pres">
      <dgm:prSet presAssocID="{84C86A34-34BF-46B3-B96E-038852ADD226}" presName="hierRoot2" presStyleCnt="0"/>
      <dgm:spPr/>
    </dgm:pt>
    <dgm:pt modelId="{F9CD0589-FD96-4470-B5F5-3589EE57B927}" type="pres">
      <dgm:prSet presAssocID="{84C86A34-34BF-46B3-B96E-038852ADD226}" presName="composite2" presStyleCnt="0"/>
      <dgm:spPr/>
    </dgm:pt>
    <dgm:pt modelId="{EA6BB25C-894C-4932-9CFA-B0356236868C}" type="pres">
      <dgm:prSet presAssocID="{84C86A34-34BF-46B3-B96E-038852ADD226}" presName="background2" presStyleLbl="node2" presStyleIdx="1" presStyleCnt="4"/>
      <dgm:spPr/>
    </dgm:pt>
    <dgm:pt modelId="{CA8380F9-8A08-4567-A376-423E9DBF4E1E}" type="pres">
      <dgm:prSet presAssocID="{84C86A34-34BF-46B3-B96E-038852ADD226}" presName="text2" presStyleLbl="fgAcc2" presStyleIdx="1" presStyleCnt="4">
        <dgm:presLayoutVars>
          <dgm:chPref val="3"/>
        </dgm:presLayoutVars>
      </dgm:prSet>
      <dgm:spPr/>
    </dgm:pt>
    <dgm:pt modelId="{42333B12-2A50-46D9-874E-85E171BBDC4C}" type="pres">
      <dgm:prSet presAssocID="{84C86A34-34BF-46B3-B96E-038852ADD226}" presName="hierChild3" presStyleCnt="0"/>
      <dgm:spPr/>
    </dgm:pt>
    <dgm:pt modelId="{F7506D6E-21D5-47B2-B47D-22150B86C4AA}" type="pres">
      <dgm:prSet presAssocID="{5D3E621D-184A-49A9-882A-A1184D456037}" presName="Name10" presStyleLbl="parChTrans1D2" presStyleIdx="2" presStyleCnt="4"/>
      <dgm:spPr/>
    </dgm:pt>
    <dgm:pt modelId="{414991BA-EA7E-4F09-A0DE-990B07904CAF}" type="pres">
      <dgm:prSet presAssocID="{9B580131-A6B8-4BB2-89E1-FEAE95395998}" presName="hierRoot2" presStyleCnt="0"/>
      <dgm:spPr/>
    </dgm:pt>
    <dgm:pt modelId="{4F491731-D7BC-4771-AC4D-37FAB1333E27}" type="pres">
      <dgm:prSet presAssocID="{9B580131-A6B8-4BB2-89E1-FEAE95395998}" presName="composite2" presStyleCnt="0"/>
      <dgm:spPr/>
    </dgm:pt>
    <dgm:pt modelId="{E760F4ED-34BA-4D3D-81E7-668724ECC183}" type="pres">
      <dgm:prSet presAssocID="{9B580131-A6B8-4BB2-89E1-FEAE95395998}" presName="background2" presStyleLbl="node2" presStyleIdx="2" presStyleCnt="4"/>
      <dgm:spPr/>
    </dgm:pt>
    <dgm:pt modelId="{7024B49E-4A82-47A7-8564-72EA7F75FBC8}" type="pres">
      <dgm:prSet presAssocID="{9B580131-A6B8-4BB2-89E1-FEAE95395998}" presName="text2" presStyleLbl="fgAcc2" presStyleIdx="2" presStyleCnt="4">
        <dgm:presLayoutVars>
          <dgm:chPref val="3"/>
        </dgm:presLayoutVars>
      </dgm:prSet>
      <dgm:spPr/>
    </dgm:pt>
    <dgm:pt modelId="{6279382C-266E-41D8-A60F-50CEB5BFCD2D}" type="pres">
      <dgm:prSet presAssocID="{9B580131-A6B8-4BB2-89E1-FEAE95395998}" presName="hierChild3" presStyleCnt="0"/>
      <dgm:spPr/>
    </dgm:pt>
    <dgm:pt modelId="{B5121D78-E348-404F-B886-82623C6DA82E}" type="pres">
      <dgm:prSet presAssocID="{A2702F4C-3FE9-4D18-9BC5-987206CEF93C}" presName="Name10" presStyleLbl="parChTrans1D2" presStyleIdx="3" presStyleCnt="4"/>
      <dgm:spPr/>
    </dgm:pt>
    <dgm:pt modelId="{26AAFDCD-6202-42C7-82FA-D43A9A455741}" type="pres">
      <dgm:prSet presAssocID="{565D6C32-0D12-4293-AC6A-021D63A5C02D}" presName="hierRoot2" presStyleCnt="0"/>
      <dgm:spPr/>
    </dgm:pt>
    <dgm:pt modelId="{C4061798-D6BD-41C8-9A79-8AE109979738}" type="pres">
      <dgm:prSet presAssocID="{565D6C32-0D12-4293-AC6A-021D63A5C02D}" presName="composite2" presStyleCnt="0"/>
      <dgm:spPr/>
    </dgm:pt>
    <dgm:pt modelId="{A1CBAD73-2B4E-488A-ADC2-6820E3C8F32E}" type="pres">
      <dgm:prSet presAssocID="{565D6C32-0D12-4293-AC6A-021D63A5C02D}" presName="background2" presStyleLbl="node2" presStyleIdx="3" presStyleCnt="4"/>
      <dgm:spPr/>
    </dgm:pt>
    <dgm:pt modelId="{371D7825-CAF2-498D-BB44-087E7C9F9457}" type="pres">
      <dgm:prSet presAssocID="{565D6C32-0D12-4293-AC6A-021D63A5C02D}" presName="text2" presStyleLbl="fgAcc2" presStyleIdx="3" presStyleCnt="4">
        <dgm:presLayoutVars>
          <dgm:chPref val="3"/>
        </dgm:presLayoutVars>
      </dgm:prSet>
      <dgm:spPr/>
    </dgm:pt>
    <dgm:pt modelId="{AAE4A12A-2ACC-40E4-B8F6-6B67628B7662}" type="pres">
      <dgm:prSet presAssocID="{565D6C32-0D12-4293-AC6A-021D63A5C02D}" presName="hierChild3" presStyleCnt="0"/>
      <dgm:spPr/>
    </dgm:pt>
  </dgm:ptLst>
  <dgm:cxnLst>
    <dgm:cxn modelId="{2CEC7B18-7F48-4CD0-83D5-019A471A843D}" type="presOf" srcId="{A2702F4C-3FE9-4D18-9BC5-987206CEF93C}" destId="{B5121D78-E348-404F-B886-82623C6DA82E}" srcOrd="0" destOrd="0" presId="urn:microsoft.com/office/officeart/2005/8/layout/hierarchy1"/>
    <dgm:cxn modelId="{B21B222B-8348-4BB0-82A7-B87DC321FAB4}" srcId="{144F849F-FA28-4727-B4A1-328DE5AE0BCF}" destId="{565D6C32-0D12-4293-AC6A-021D63A5C02D}" srcOrd="3" destOrd="0" parTransId="{A2702F4C-3FE9-4D18-9BC5-987206CEF93C}" sibTransId="{8DF0AEB5-B1B2-44DC-B45E-4FEF1D6839C7}"/>
    <dgm:cxn modelId="{A8B6C939-3935-4F3D-94E0-CF3F94620094}" type="presOf" srcId="{144F849F-FA28-4727-B4A1-328DE5AE0BCF}" destId="{CA1DAE56-072A-4AC6-AA1B-0B622B538AA8}" srcOrd="0" destOrd="0" presId="urn:microsoft.com/office/officeart/2005/8/layout/hierarchy1"/>
    <dgm:cxn modelId="{590E3C47-34AB-4255-AFDB-2205CBAB0DF0}" type="presOf" srcId="{50328FA2-BB4A-4C57-A257-E19AEF1386D4}" destId="{5E1CB0F6-A63C-42FC-AEEA-B49777E4D95F}" srcOrd="0" destOrd="0" presId="urn:microsoft.com/office/officeart/2005/8/layout/hierarchy1"/>
    <dgm:cxn modelId="{C567496F-011D-44ED-AE72-DEA69DEC1FE9}" srcId="{AA1699D8-2189-4EBD-841F-3DCAD571CDA7}" destId="{144F849F-FA28-4727-B4A1-328DE5AE0BCF}" srcOrd="0" destOrd="0" parTransId="{AA1A0CCE-ABF9-4286-94B2-C86C950792A4}" sibTransId="{033FDAC7-6C8B-42CB-BC8A-D9C4E6EC24E1}"/>
    <dgm:cxn modelId="{C07A5056-D4DF-44C4-A32F-65E66B21472A}" type="presOf" srcId="{84C86A34-34BF-46B3-B96E-038852ADD226}" destId="{CA8380F9-8A08-4567-A376-423E9DBF4E1E}" srcOrd="0" destOrd="0" presId="urn:microsoft.com/office/officeart/2005/8/layout/hierarchy1"/>
    <dgm:cxn modelId="{AA85F678-15D9-4317-B169-883E79768D8F}" type="presOf" srcId="{43572952-F278-49D4-8BC9-76D620B34EF0}" destId="{118F3D75-7A7B-4793-AD68-CD5B28774D53}" srcOrd="0" destOrd="0" presId="urn:microsoft.com/office/officeart/2005/8/layout/hierarchy1"/>
    <dgm:cxn modelId="{D4E7C088-9ABF-43D9-88CE-944E62324A22}" srcId="{144F849F-FA28-4727-B4A1-328DE5AE0BCF}" destId="{84C86A34-34BF-46B3-B96E-038852ADD226}" srcOrd="1" destOrd="0" parTransId="{BBFACBB9-DB45-4B3A-AF2E-D7CF646B0423}" sibTransId="{E1FF06A1-74B1-44A9-B878-F7F1E24815B8}"/>
    <dgm:cxn modelId="{B59F939B-599F-4DB1-A46A-2389619D569C}" type="presOf" srcId="{AA1699D8-2189-4EBD-841F-3DCAD571CDA7}" destId="{4E40F730-BC78-45CD-97F5-D3487B7459A8}" srcOrd="0" destOrd="0" presId="urn:microsoft.com/office/officeart/2005/8/layout/hierarchy1"/>
    <dgm:cxn modelId="{217AC5A1-9A0D-4C73-85D5-42786AAF5308}" srcId="{144F849F-FA28-4727-B4A1-328DE5AE0BCF}" destId="{50328FA2-BB4A-4C57-A257-E19AEF1386D4}" srcOrd="0" destOrd="0" parTransId="{43572952-F278-49D4-8BC9-76D620B34EF0}" sibTransId="{2AE1F59B-9B03-41F5-8B72-F11F6BBEA46C}"/>
    <dgm:cxn modelId="{3BA448A6-E5E8-4DF4-B4AE-E6A4AC641FE2}" srcId="{144F849F-FA28-4727-B4A1-328DE5AE0BCF}" destId="{9B580131-A6B8-4BB2-89E1-FEAE95395998}" srcOrd="2" destOrd="0" parTransId="{5D3E621D-184A-49A9-882A-A1184D456037}" sibTransId="{3172588B-24D6-4E95-90E8-E5AC68EA1FE7}"/>
    <dgm:cxn modelId="{F3B1A4A7-FBB5-4C98-A34F-9A156F1047A4}" type="presOf" srcId="{5D3E621D-184A-49A9-882A-A1184D456037}" destId="{F7506D6E-21D5-47B2-B47D-22150B86C4AA}" srcOrd="0" destOrd="0" presId="urn:microsoft.com/office/officeart/2005/8/layout/hierarchy1"/>
    <dgm:cxn modelId="{82DBB3AA-5066-4711-A662-E4D35C8EB3B2}" type="presOf" srcId="{BBFACBB9-DB45-4B3A-AF2E-D7CF646B0423}" destId="{451BD438-9B3B-4972-9AC5-154AD882A209}" srcOrd="0" destOrd="0" presId="urn:microsoft.com/office/officeart/2005/8/layout/hierarchy1"/>
    <dgm:cxn modelId="{117A02C3-6C99-4F84-86EB-EFD3937E97B6}" type="presOf" srcId="{9B580131-A6B8-4BB2-89E1-FEAE95395998}" destId="{7024B49E-4A82-47A7-8564-72EA7F75FBC8}" srcOrd="0" destOrd="0" presId="urn:microsoft.com/office/officeart/2005/8/layout/hierarchy1"/>
    <dgm:cxn modelId="{BBC238EE-2D45-4FC2-B026-736B45AFE794}" type="presOf" srcId="{565D6C32-0D12-4293-AC6A-021D63A5C02D}" destId="{371D7825-CAF2-498D-BB44-087E7C9F9457}" srcOrd="0" destOrd="0" presId="urn:microsoft.com/office/officeart/2005/8/layout/hierarchy1"/>
    <dgm:cxn modelId="{48F651ED-1752-47DD-820A-57D13016E6D3}" type="presParOf" srcId="{4E40F730-BC78-45CD-97F5-D3487B7459A8}" destId="{C5F89459-9CFB-4301-AD96-477D4EC6D27A}" srcOrd="0" destOrd="0" presId="urn:microsoft.com/office/officeart/2005/8/layout/hierarchy1"/>
    <dgm:cxn modelId="{268CF8CC-748A-4CEA-8DE2-B36BCAF0F0E1}" type="presParOf" srcId="{C5F89459-9CFB-4301-AD96-477D4EC6D27A}" destId="{CFE784BB-797F-4BA3-83BA-A045B91B72A0}" srcOrd="0" destOrd="0" presId="urn:microsoft.com/office/officeart/2005/8/layout/hierarchy1"/>
    <dgm:cxn modelId="{61F17E1E-E6A6-41C6-99D7-DA2F8058896C}" type="presParOf" srcId="{CFE784BB-797F-4BA3-83BA-A045B91B72A0}" destId="{5F43647B-FC0D-4E73-8749-A1D55338E9AD}" srcOrd="0" destOrd="0" presId="urn:microsoft.com/office/officeart/2005/8/layout/hierarchy1"/>
    <dgm:cxn modelId="{050F0BF3-6B93-45CE-A4DA-D2DBC37B2415}" type="presParOf" srcId="{CFE784BB-797F-4BA3-83BA-A045B91B72A0}" destId="{CA1DAE56-072A-4AC6-AA1B-0B622B538AA8}" srcOrd="1" destOrd="0" presId="urn:microsoft.com/office/officeart/2005/8/layout/hierarchy1"/>
    <dgm:cxn modelId="{B8DA2C56-5215-4D26-9251-DC0B9C1FF033}" type="presParOf" srcId="{C5F89459-9CFB-4301-AD96-477D4EC6D27A}" destId="{18662D8D-6907-45EE-A50A-468E5B92CDCA}" srcOrd="1" destOrd="0" presId="urn:microsoft.com/office/officeart/2005/8/layout/hierarchy1"/>
    <dgm:cxn modelId="{0361F22C-6A09-4B27-AAF2-E04511FF06EF}" type="presParOf" srcId="{18662D8D-6907-45EE-A50A-468E5B92CDCA}" destId="{118F3D75-7A7B-4793-AD68-CD5B28774D53}" srcOrd="0" destOrd="0" presId="urn:microsoft.com/office/officeart/2005/8/layout/hierarchy1"/>
    <dgm:cxn modelId="{563AAD75-D544-4307-85ED-EE9BE7D9819F}" type="presParOf" srcId="{18662D8D-6907-45EE-A50A-468E5B92CDCA}" destId="{AE43A62C-9C22-487A-A9FE-4A424A90DF8D}" srcOrd="1" destOrd="0" presId="urn:microsoft.com/office/officeart/2005/8/layout/hierarchy1"/>
    <dgm:cxn modelId="{73063DF6-5A53-4F5B-B45F-A59732E41A86}" type="presParOf" srcId="{AE43A62C-9C22-487A-A9FE-4A424A90DF8D}" destId="{9725D4BB-4164-4EC3-A340-B458984B61E8}" srcOrd="0" destOrd="0" presId="urn:microsoft.com/office/officeart/2005/8/layout/hierarchy1"/>
    <dgm:cxn modelId="{A91B3E16-106A-4AC2-A122-3F8D7A1BEE70}" type="presParOf" srcId="{9725D4BB-4164-4EC3-A340-B458984B61E8}" destId="{745D4BC3-88B0-4923-9119-5BD686B0920D}" srcOrd="0" destOrd="0" presId="urn:microsoft.com/office/officeart/2005/8/layout/hierarchy1"/>
    <dgm:cxn modelId="{B798FA4B-3B0F-435B-932E-9E39875BB11E}" type="presParOf" srcId="{9725D4BB-4164-4EC3-A340-B458984B61E8}" destId="{5E1CB0F6-A63C-42FC-AEEA-B49777E4D95F}" srcOrd="1" destOrd="0" presId="urn:microsoft.com/office/officeart/2005/8/layout/hierarchy1"/>
    <dgm:cxn modelId="{420612B9-9100-49A7-88B9-7AF8B540BBF3}" type="presParOf" srcId="{AE43A62C-9C22-487A-A9FE-4A424A90DF8D}" destId="{9C8C1E25-AA73-4CAF-8ADA-28BD727BBEA4}" srcOrd="1" destOrd="0" presId="urn:microsoft.com/office/officeart/2005/8/layout/hierarchy1"/>
    <dgm:cxn modelId="{057521AE-D94F-4A21-99B6-44C5ADC1F237}" type="presParOf" srcId="{18662D8D-6907-45EE-A50A-468E5B92CDCA}" destId="{451BD438-9B3B-4972-9AC5-154AD882A209}" srcOrd="2" destOrd="0" presId="urn:microsoft.com/office/officeart/2005/8/layout/hierarchy1"/>
    <dgm:cxn modelId="{13FCFA15-95C5-43E6-BA7D-42C3CA415211}" type="presParOf" srcId="{18662D8D-6907-45EE-A50A-468E5B92CDCA}" destId="{FDAE58EE-DFF8-4F81-8249-B16A039DB923}" srcOrd="3" destOrd="0" presId="urn:microsoft.com/office/officeart/2005/8/layout/hierarchy1"/>
    <dgm:cxn modelId="{115E16F8-AF80-4EB6-A009-EFCE4EF2BC8A}" type="presParOf" srcId="{FDAE58EE-DFF8-4F81-8249-B16A039DB923}" destId="{F9CD0589-FD96-4470-B5F5-3589EE57B927}" srcOrd="0" destOrd="0" presId="urn:microsoft.com/office/officeart/2005/8/layout/hierarchy1"/>
    <dgm:cxn modelId="{28B244BB-FE82-409A-BA96-8B549F806557}" type="presParOf" srcId="{F9CD0589-FD96-4470-B5F5-3589EE57B927}" destId="{EA6BB25C-894C-4932-9CFA-B0356236868C}" srcOrd="0" destOrd="0" presId="urn:microsoft.com/office/officeart/2005/8/layout/hierarchy1"/>
    <dgm:cxn modelId="{CFE767D2-9A91-406D-A737-EBAA4EB88AC1}" type="presParOf" srcId="{F9CD0589-FD96-4470-B5F5-3589EE57B927}" destId="{CA8380F9-8A08-4567-A376-423E9DBF4E1E}" srcOrd="1" destOrd="0" presId="urn:microsoft.com/office/officeart/2005/8/layout/hierarchy1"/>
    <dgm:cxn modelId="{21EE4122-5788-4DE0-8252-77C5A39A37B0}" type="presParOf" srcId="{FDAE58EE-DFF8-4F81-8249-B16A039DB923}" destId="{42333B12-2A50-46D9-874E-85E171BBDC4C}" srcOrd="1" destOrd="0" presId="urn:microsoft.com/office/officeart/2005/8/layout/hierarchy1"/>
    <dgm:cxn modelId="{ACB39B50-3BDC-44C8-B3B6-66B25F7DD673}" type="presParOf" srcId="{18662D8D-6907-45EE-A50A-468E5B92CDCA}" destId="{F7506D6E-21D5-47B2-B47D-22150B86C4AA}" srcOrd="4" destOrd="0" presId="urn:microsoft.com/office/officeart/2005/8/layout/hierarchy1"/>
    <dgm:cxn modelId="{87E6DBEF-6785-4889-8B24-CEACC4367F48}" type="presParOf" srcId="{18662D8D-6907-45EE-A50A-468E5B92CDCA}" destId="{414991BA-EA7E-4F09-A0DE-990B07904CAF}" srcOrd="5" destOrd="0" presId="urn:microsoft.com/office/officeart/2005/8/layout/hierarchy1"/>
    <dgm:cxn modelId="{D6A10C67-CED1-4F27-9B82-0CE356C7D892}" type="presParOf" srcId="{414991BA-EA7E-4F09-A0DE-990B07904CAF}" destId="{4F491731-D7BC-4771-AC4D-37FAB1333E27}" srcOrd="0" destOrd="0" presId="urn:microsoft.com/office/officeart/2005/8/layout/hierarchy1"/>
    <dgm:cxn modelId="{3C467A9F-6306-448E-B6BF-1066A15EA439}" type="presParOf" srcId="{4F491731-D7BC-4771-AC4D-37FAB1333E27}" destId="{E760F4ED-34BA-4D3D-81E7-668724ECC183}" srcOrd="0" destOrd="0" presId="urn:microsoft.com/office/officeart/2005/8/layout/hierarchy1"/>
    <dgm:cxn modelId="{A9A919F3-1E68-4DCF-8107-D463424FB307}" type="presParOf" srcId="{4F491731-D7BC-4771-AC4D-37FAB1333E27}" destId="{7024B49E-4A82-47A7-8564-72EA7F75FBC8}" srcOrd="1" destOrd="0" presId="urn:microsoft.com/office/officeart/2005/8/layout/hierarchy1"/>
    <dgm:cxn modelId="{4A99631A-6D10-45FD-B503-CCCE3FC6149E}" type="presParOf" srcId="{414991BA-EA7E-4F09-A0DE-990B07904CAF}" destId="{6279382C-266E-41D8-A60F-50CEB5BFCD2D}" srcOrd="1" destOrd="0" presId="urn:microsoft.com/office/officeart/2005/8/layout/hierarchy1"/>
    <dgm:cxn modelId="{84C42C5A-A608-4511-A207-91ECB0C47518}" type="presParOf" srcId="{18662D8D-6907-45EE-A50A-468E5B92CDCA}" destId="{B5121D78-E348-404F-B886-82623C6DA82E}" srcOrd="6" destOrd="0" presId="urn:microsoft.com/office/officeart/2005/8/layout/hierarchy1"/>
    <dgm:cxn modelId="{B31E1DBD-382C-416E-B3FD-F902F54E0E58}" type="presParOf" srcId="{18662D8D-6907-45EE-A50A-468E5B92CDCA}" destId="{26AAFDCD-6202-42C7-82FA-D43A9A455741}" srcOrd="7" destOrd="0" presId="urn:microsoft.com/office/officeart/2005/8/layout/hierarchy1"/>
    <dgm:cxn modelId="{2689924B-7887-41B0-AA9C-52295D8AFB85}" type="presParOf" srcId="{26AAFDCD-6202-42C7-82FA-D43A9A455741}" destId="{C4061798-D6BD-41C8-9A79-8AE109979738}" srcOrd="0" destOrd="0" presId="urn:microsoft.com/office/officeart/2005/8/layout/hierarchy1"/>
    <dgm:cxn modelId="{41038843-C6E0-426A-AE79-3DE46ECF4794}" type="presParOf" srcId="{C4061798-D6BD-41C8-9A79-8AE109979738}" destId="{A1CBAD73-2B4E-488A-ADC2-6820E3C8F32E}" srcOrd="0" destOrd="0" presId="urn:microsoft.com/office/officeart/2005/8/layout/hierarchy1"/>
    <dgm:cxn modelId="{DDDFEF33-CED7-4D9A-91C9-85775F1DB21A}" type="presParOf" srcId="{C4061798-D6BD-41C8-9A79-8AE109979738}" destId="{371D7825-CAF2-498D-BB44-087E7C9F9457}" srcOrd="1" destOrd="0" presId="urn:microsoft.com/office/officeart/2005/8/layout/hierarchy1"/>
    <dgm:cxn modelId="{C11CD978-0E93-45AB-B49A-3D5832B1B27F}" type="presParOf" srcId="{26AAFDCD-6202-42C7-82FA-D43A9A455741}" destId="{AAE4A12A-2ACC-40E4-B8F6-6B67628B766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134DC8-48DF-4AF0-A906-7BF442F63FC6}" type="doc">
      <dgm:prSet loTypeId="urn:microsoft.com/office/officeart/2005/8/layout/equation1" loCatId="process" qsTypeId="urn:microsoft.com/office/officeart/2005/8/quickstyle/simple1" qsCatId="simple" csTypeId="urn:microsoft.com/office/officeart/2005/8/colors/colorful1" csCatId="colorful" phldr="1"/>
      <dgm:spPr/>
    </dgm:pt>
    <dgm:pt modelId="{DB38845A-51B4-4E07-AC40-98321D1A7A58}">
      <dgm:prSet phldrT="[Tekst]" custT="1"/>
      <dgm:spPr/>
      <dgm:t>
        <a:bodyPr/>
        <a:lstStyle/>
        <a:p>
          <a:r>
            <a:rPr lang="pl-PL" sz="1800" b="1" dirty="0">
              <a:solidFill>
                <a:schemeClr val="tx1"/>
              </a:solidFill>
            </a:rPr>
            <a:t>UCZESTNICY PROCESU BUDOWLANEGO</a:t>
          </a:r>
        </a:p>
      </dgm:t>
    </dgm:pt>
    <dgm:pt modelId="{D8BC92CD-BB59-4EF0-BAF7-FC52E1D3A873}" type="parTrans" cxnId="{86B36260-E1A6-4149-9B29-E848B56DD723}">
      <dgm:prSet/>
      <dgm:spPr/>
      <dgm:t>
        <a:bodyPr/>
        <a:lstStyle/>
        <a:p>
          <a:endParaRPr lang="pl-PL"/>
        </a:p>
      </dgm:t>
    </dgm:pt>
    <dgm:pt modelId="{D4398FA1-02CD-4E9C-80C7-7816358FC0AD}" type="sibTrans" cxnId="{86B36260-E1A6-4149-9B29-E848B56DD723}">
      <dgm:prSet/>
      <dgm:spPr/>
      <dgm:t>
        <a:bodyPr/>
        <a:lstStyle/>
        <a:p>
          <a:endParaRPr lang="pl-PL"/>
        </a:p>
      </dgm:t>
    </dgm:pt>
    <dgm:pt modelId="{0A777861-8529-4ADA-9503-93F6339B9CFA}">
      <dgm:prSet phldrT="[Tekst]" custT="1"/>
      <dgm:spPr/>
      <dgm:t>
        <a:bodyPr/>
        <a:lstStyle/>
        <a:p>
          <a:r>
            <a:rPr lang="pl-PL" sz="1600" b="1" dirty="0">
              <a:solidFill>
                <a:schemeClr val="tx1"/>
              </a:solidFill>
            </a:rPr>
            <a:t>WŁAŚCICIEL LUB ZARZĄDCA NIERUCHOMOŚCI</a:t>
          </a:r>
        </a:p>
      </dgm:t>
    </dgm:pt>
    <dgm:pt modelId="{D5064487-821C-41CB-B57C-9457421D02BE}" type="parTrans" cxnId="{AD8919A1-3B52-4619-9E9F-C5EF2DFF015B}">
      <dgm:prSet/>
      <dgm:spPr/>
      <dgm:t>
        <a:bodyPr/>
        <a:lstStyle/>
        <a:p>
          <a:endParaRPr lang="pl-PL"/>
        </a:p>
      </dgm:t>
    </dgm:pt>
    <dgm:pt modelId="{0B3DF423-794E-4F69-A0C6-1EE3606D023C}" type="sibTrans" cxnId="{AD8919A1-3B52-4619-9E9F-C5EF2DFF015B}">
      <dgm:prSet/>
      <dgm:spPr/>
      <dgm:t>
        <a:bodyPr/>
        <a:lstStyle/>
        <a:p>
          <a:endParaRPr lang="pl-PL"/>
        </a:p>
      </dgm:t>
    </dgm:pt>
    <dgm:pt modelId="{0546F536-008F-4571-98D1-6844E44A85E5}">
      <dgm:prSet phldrT="[Tekst]" custT="1"/>
      <dgm:spPr/>
      <dgm:t>
        <a:bodyPr/>
        <a:lstStyle/>
        <a:p>
          <a:r>
            <a:rPr lang="pl-PL" sz="1800" b="1" dirty="0">
              <a:solidFill>
                <a:schemeClr val="tx1"/>
              </a:solidFill>
            </a:rPr>
            <a:t>PODMIOTY PROCESU BUDOWLANEGO</a:t>
          </a:r>
        </a:p>
      </dgm:t>
    </dgm:pt>
    <dgm:pt modelId="{D13C1D83-56CC-408F-9FA9-EEF01B400F9F}" type="parTrans" cxnId="{DE64E211-EE58-4C82-8D2A-BF2978CACBE7}">
      <dgm:prSet/>
      <dgm:spPr/>
      <dgm:t>
        <a:bodyPr/>
        <a:lstStyle/>
        <a:p>
          <a:endParaRPr lang="pl-PL"/>
        </a:p>
      </dgm:t>
    </dgm:pt>
    <dgm:pt modelId="{071B55C7-E3C3-4B57-8381-503FA9FEA016}" type="sibTrans" cxnId="{DE64E211-EE58-4C82-8D2A-BF2978CACBE7}">
      <dgm:prSet/>
      <dgm:spPr/>
      <dgm:t>
        <a:bodyPr/>
        <a:lstStyle/>
        <a:p>
          <a:endParaRPr lang="pl-PL"/>
        </a:p>
      </dgm:t>
    </dgm:pt>
    <dgm:pt modelId="{91AEB036-873C-49C4-ABD8-494CD78A79AC}" type="pres">
      <dgm:prSet presAssocID="{AF134DC8-48DF-4AF0-A906-7BF442F63FC6}" presName="linearFlow" presStyleCnt="0">
        <dgm:presLayoutVars>
          <dgm:dir/>
          <dgm:resizeHandles val="exact"/>
        </dgm:presLayoutVars>
      </dgm:prSet>
      <dgm:spPr/>
    </dgm:pt>
    <dgm:pt modelId="{C5C4E1B5-49C7-4B05-B0A6-0BB8B07E20FC}" type="pres">
      <dgm:prSet presAssocID="{DB38845A-51B4-4E07-AC40-98321D1A7A58}" presName="node" presStyleLbl="node1" presStyleIdx="0" presStyleCnt="3">
        <dgm:presLayoutVars>
          <dgm:bulletEnabled val="1"/>
        </dgm:presLayoutVars>
      </dgm:prSet>
      <dgm:spPr/>
    </dgm:pt>
    <dgm:pt modelId="{00354C22-563C-4B6E-B11D-622086437F4F}" type="pres">
      <dgm:prSet presAssocID="{D4398FA1-02CD-4E9C-80C7-7816358FC0AD}" presName="spacerL" presStyleCnt="0"/>
      <dgm:spPr/>
    </dgm:pt>
    <dgm:pt modelId="{260EBC2C-FF08-4074-996C-E7BF6A856005}" type="pres">
      <dgm:prSet presAssocID="{D4398FA1-02CD-4E9C-80C7-7816358FC0AD}" presName="sibTrans" presStyleLbl="sibTrans2D1" presStyleIdx="0" presStyleCnt="2"/>
      <dgm:spPr/>
    </dgm:pt>
    <dgm:pt modelId="{B061A44D-EE1D-4819-84D3-008344AA44DD}" type="pres">
      <dgm:prSet presAssocID="{D4398FA1-02CD-4E9C-80C7-7816358FC0AD}" presName="spacerR" presStyleCnt="0"/>
      <dgm:spPr/>
    </dgm:pt>
    <dgm:pt modelId="{FA3ED865-ADD6-4D5D-B650-E06B7D230840}" type="pres">
      <dgm:prSet presAssocID="{0A777861-8529-4ADA-9503-93F6339B9CFA}" presName="node" presStyleLbl="node1" presStyleIdx="1" presStyleCnt="3">
        <dgm:presLayoutVars>
          <dgm:bulletEnabled val="1"/>
        </dgm:presLayoutVars>
      </dgm:prSet>
      <dgm:spPr/>
    </dgm:pt>
    <dgm:pt modelId="{91662ECB-1FC7-4FB5-88E2-530774461B18}" type="pres">
      <dgm:prSet presAssocID="{0B3DF423-794E-4F69-A0C6-1EE3606D023C}" presName="spacerL" presStyleCnt="0"/>
      <dgm:spPr/>
    </dgm:pt>
    <dgm:pt modelId="{C3FF53B7-27A6-4B65-83C4-977275E4905B}" type="pres">
      <dgm:prSet presAssocID="{0B3DF423-794E-4F69-A0C6-1EE3606D023C}" presName="sibTrans" presStyleLbl="sibTrans2D1" presStyleIdx="1" presStyleCnt="2"/>
      <dgm:spPr/>
    </dgm:pt>
    <dgm:pt modelId="{12D9D637-7D6C-4A76-9339-43AEFB455683}" type="pres">
      <dgm:prSet presAssocID="{0B3DF423-794E-4F69-A0C6-1EE3606D023C}" presName="spacerR" presStyleCnt="0"/>
      <dgm:spPr/>
    </dgm:pt>
    <dgm:pt modelId="{893C213C-6F84-40AE-A0AC-00F07965D615}" type="pres">
      <dgm:prSet presAssocID="{0546F536-008F-4571-98D1-6844E44A85E5}" presName="node" presStyleLbl="node1" presStyleIdx="2" presStyleCnt="3">
        <dgm:presLayoutVars>
          <dgm:bulletEnabled val="1"/>
        </dgm:presLayoutVars>
      </dgm:prSet>
      <dgm:spPr/>
    </dgm:pt>
  </dgm:ptLst>
  <dgm:cxnLst>
    <dgm:cxn modelId="{74E2610B-8E0F-4668-8F3B-F867908878E1}" type="presOf" srcId="{DB38845A-51B4-4E07-AC40-98321D1A7A58}" destId="{C5C4E1B5-49C7-4B05-B0A6-0BB8B07E20FC}" srcOrd="0" destOrd="0" presId="urn:microsoft.com/office/officeart/2005/8/layout/equation1"/>
    <dgm:cxn modelId="{DE64E211-EE58-4C82-8D2A-BF2978CACBE7}" srcId="{AF134DC8-48DF-4AF0-A906-7BF442F63FC6}" destId="{0546F536-008F-4571-98D1-6844E44A85E5}" srcOrd="2" destOrd="0" parTransId="{D13C1D83-56CC-408F-9FA9-EEF01B400F9F}" sibTransId="{071B55C7-E3C3-4B57-8381-503FA9FEA016}"/>
    <dgm:cxn modelId="{7CD5B022-137F-46A4-8933-2B30B0F4DFC6}" type="presOf" srcId="{0546F536-008F-4571-98D1-6844E44A85E5}" destId="{893C213C-6F84-40AE-A0AC-00F07965D615}" srcOrd="0" destOrd="0" presId="urn:microsoft.com/office/officeart/2005/8/layout/equation1"/>
    <dgm:cxn modelId="{C7C2265E-80E1-46ED-A417-611B45AE2E9B}" type="presOf" srcId="{AF134DC8-48DF-4AF0-A906-7BF442F63FC6}" destId="{91AEB036-873C-49C4-ABD8-494CD78A79AC}" srcOrd="0" destOrd="0" presId="urn:microsoft.com/office/officeart/2005/8/layout/equation1"/>
    <dgm:cxn modelId="{2F43A55F-C3E9-4345-B8CA-D2FAE45068A3}" type="presOf" srcId="{0A777861-8529-4ADA-9503-93F6339B9CFA}" destId="{FA3ED865-ADD6-4D5D-B650-E06B7D230840}" srcOrd="0" destOrd="0" presId="urn:microsoft.com/office/officeart/2005/8/layout/equation1"/>
    <dgm:cxn modelId="{86B36260-E1A6-4149-9B29-E848B56DD723}" srcId="{AF134DC8-48DF-4AF0-A906-7BF442F63FC6}" destId="{DB38845A-51B4-4E07-AC40-98321D1A7A58}" srcOrd="0" destOrd="0" parTransId="{D8BC92CD-BB59-4EF0-BAF7-FC52E1D3A873}" sibTransId="{D4398FA1-02CD-4E9C-80C7-7816358FC0AD}"/>
    <dgm:cxn modelId="{AD8919A1-3B52-4619-9E9F-C5EF2DFF015B}" srcId="{AF134DC8-48DF-4AF0-A906-7BF442F63FC6}" destId="{0A777861-8529-4ADA-9503-93F6339B9CFA}" srcOrd="1" destOrd="0" parTransId="{D5064487-821C-41CB-B57C-9457421D02BE}" sibTransId="{0B3DF423-794E-4F69-A0C6-1EE3606D023C}"/>
    <dgm:cxn modelId="{247FB9A2-799D-4567-A6E6-0E8E5119223C}" type="presOf" srcId="{0B3DF423-794E-4F69-A0C6-1EE3606D023C}" destId="{C3FF53B7-27A6-4B65-83C4-977275E4905B}" srcOrd="0" destOrd="0" presId="urn:microsoft.com/office/officeart/2005/8/layout/equation1"/>
    <dgm:cxn modelId="{5320CDBB-A56B-4D15-8619-FC4F7F28B356}" type="presOf" srcId="{D4398FA1-02CD-4E9C-80C7-7816358FC0AD}" destId="{260EBC2C-FF08-4074-996C-E7BF6A856005}" srcOrd="0" destOrd="0" presId="urn:microsoft.com/office/officeart/2005/8/layout/equation1"/>
    <dgm:cxn modelId="{5E5879C9-FB21-4801-8906-BE84E0253B5F}" type="presParOf" srcId="{91AEB036-873C-49C4-ABD8-494CD78A79AC}" destId="{C5C4E1B5-49C7-4B05-B0A6-0BB8B07E20FC}" srcOrd="0" destOrd="0" presId="urn:microsoft.com/office/officeart/2005/8/layout/equation1"/>
    <dgm:cxn modelId="{6DAE252B-3DC3-412C-B8A4-FFC5570F0BF7}" type="presParOf" srcId="{91AEB036-873C-49C4-ABD8-494CD78A79AC}" destId="{00354C22-563C-4B6E-B11D-622086437F4F}" srcOrd="1" destOrd="0" presId="urn:microsoft.com/office/officeart/2005/8/layout/equation1"/>
    <dgm:cxn modelId="{602A01F5-C481-483F-BDFF-F69E107CCAB9}" type="presParOf" srcId="{91AEB036-873C-49C4-ABD8-494CD78A79AC}" destId="{260EBC2C-FF08-4074-996C-E7BF6A856005}" srcOrd="2" destOrd="0" presId="urn:microsoft.com/office/officeart/2005/8/layout/equation1"/>
    <dgm:cxn modelId="{BC2E5632-90D8-4697-AD48-E6445B498986}" type="presParOf" srcId="{91AEB036-873C-49C4-ABD8-494CD78A79AC}" destId="{B061A44D-EE1D-4819-84D3-008344AA44DD}" srcOrd="3" destOrd="0" presId="urn:microsoft.com/office/officeart/2005/8/layout/equation1"/>
    <dgm:cxn modelId="{E89F8C1C-1F34-4DDF-82A4-1E7BDEE82137}" type="presParOf" srcId="{91AEB036-873C-49C4-ABD8-494CD78A79AC}" destId="{FA3ED865-ADD6-4D5D-B650-E06B7D230840}" srcOrd="4" destOrd="0" presId="urn:microsoft.com/office/officeart/2005/8/layout/equation1"/>
    <dgm:cxn modelId="{0C004C83-F20E-4175-A302-322B7C1ECAA2}" type="presParOf" srcId="{91AEB036-873C-49C4-ABD8-494CD78A79AC}" destId="{91662ECB-1FC7-4FB5-88E2-530774461B18}" srcOrd="5" destOrd="0" presId="urn:microsoft.com/office/officeart/2005/8/layout/equation1"/>
    <dgm:cxn modelId="{7D90E150-08E2-4869-86AB-F27DC63CC875}" type="presParOf" srcId="{91AEB036-873C-49C4-ABD8-494CD78A79AC}" destId="{C3FF53B7-27A6-4B65-83C4-977275E4905B}" srcOrd="6" destOrd="0" presId="urn:microsoft.com/office/officeart/2005/8/layout/equation1"/>
    <dgm:cxn modelId="{6E1AAD61-5142-417D-A319-165657B97605}" type="presParOf" srcId="{91AEB036-873C-49C4-ABD8-494CD78A79AC}" destId="{12D9D637-7D6C-4A76-9339-43AEFB455683}" srcOrd="7" destOrd="0" presId="urn:microsoft.com/office/officeart/2005/8/layout/equation1"/>
    <dgm:cxn modelId="{EF1DD1F9-E73A-4FA4-A3F2-713338F1EA49}" type="presParOf" srcId="{91AEB036-873C-49C4-ABD8-494CD78A79AC}" destId="{893C213C-6F84-40AE-A0AC-00F07965D615}"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A1A427-522C-4107-92B9-42C83326731A}"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pl-PL"/>
        </a:p>
      </dgm:t>
    </dgm:pt>
    <dgm:pt modelId="{14A00EF4-4CE2-49EE-8AEA-280E7295360A}">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pl-PL" sz="2400" dirty="0"/>
        </a:p>
        <a:p>
          <a:pPr marL="0" marR="0" lvl="0" indent="0" defTabSz="914400" eaLnBrk="1" fontAlgn="auto" latinLnBrk="0" hangingPunct="1">
            <a:lnSpc>
              <a:spcPct val="100000"/>
            </a:lnSpc>
            <a:spcBef>
              <a:spcPts val="0"/>
            </a:spcBef>
            <a:spcAft>
              <a:spcPts val="0"/>
            </a:spcAft>
            <a:buClrTx/>
            <a:buSzTx/>
            <a:buFontTx/>
            <a:buNone/>
            <a:tabLst/>
            <a:defRPr/>
          </a:pPr>
          <a:r>
            <a:rPr lang="pl-PL" sz="2400" dirty="0">
              <a:solidFill>
                <a:schemeClr val="tx1"/>
              </a:solidFill>
            </a:rPr>
            <a:t>Prawa i obowiązki uczestników procesu budowlanego określają:</a:t>
          </a:r>
        </a:p>
        <a:p>
          <a:pPr marL="0" lvl="0" defTabSz="1111250">
            <a:lnSpc>
              <a:spcPct val="90000"/>
            </a:lnSpc>
            <a:spcBef>
              <a:spcPct val="0"/>
            </a:spcBef>
            <a:spcAft>
              <a:spcPct val="35000"/>
            </a:spcAft>
            <a:buNone/>
          </a:pPr>
          <a:endParaRPr lang="pl-PL" sz="3600" dirty="0"/>
        </a:p>
      </dgm:t>
    </dgm:pt>
    <dgm:pt modelId="{A294178D-D917-4D2D-9378-22E705C7F198}" type="parTrans" cxnId="{49331B6D-0291-4C05-9300-08D3BAEB4E65}">
      <dgm:prSet/>
      <dgm:spPr/>
      <dgm:t>
        <a:bodyPr/>
        <a:lstStyle/>
        <a:p>
          <a:endParaRPr lang="pl-PL"/>
        </a:p>
      </dgm:t>
    </dgm:pt>
    <dgm:pt modelId="{6CC77948-5B47-495A-B14A-47E94E1FE02A}" type="sibTrans" cxnId="{49331B6D-0291-4C05-9300-08D3BAEB4E65}">
      <dgm:prSet/>
      <dgm:spPr/>
      <dgm:t>
        <a:bodyPr/>
        <a:lstStyle/>
        <a:p>
          <a:endParaRPr lang="pl-PL"/>
        </a:p>
      </dgm:t>
    </dgm:pt>
    <dgm:pt modelId="{82242A0F-FA85-42E0-895F-03406555DF52}">
      <dgm:prSet/>
      <dgm:spPr/>
      <dgm:t>
        <a:bodyPr/>
        <a:lstStyle/>
        <a:p>
          <a:r>
            <a:rPr lang="pl-PL" dirty="0">
              <a:solidFill>
                <a:schemeClr val="tx1"/>
              </a:solidFill>
            </a:rPr>
            <a:t>przepisy prawa budowlanego </a:t>
          </a:r>
        </a:p>
        <a:p>
          <a:r>
            <a:rPr lang="pl-PL" dirty="0">
              <a:solidFill>
                <a:schemeClr val="tx1"/>
              </a:solidFill>
            </a:rPr>
            <a:t>(służą w szczególności ochronie interesu publicznego)</a:t>
          </a:r>
        </a:p>
      </dgm:t>
    </dgm:pt>
    <dgm:pt modelId="{073FEFFC-3AB8-4887-BCDE-37F5F24CD8ED}" type="parTrans" cxnId="{486AB3C2-EA51-46CE-A0FF-2613BBB57762}">
      <dgm:prSet/>
      <dgm:spPr/>
      <dgm:t>
        <a:bodyPr/>
        <a:lstStyle/>
        <a:p>
          <a:endParaRPr lang="pl-PL"/>
        </a:p>
      </dgm:t>
    </dgm:pt>
    <dgm:pt modelId="{FC1A66B0-FF57-4DB9-975F-E5CD7E9DD876}" type="sibTrans" cxnId="{486AB3C2-EA51-46CE-A0FF-2613BBB57762}">
      <dgm:prSet/>
      <dgm:spPr/>
      <dgm:t>
        <a:bodyPr/>
        <a:lstStyle/>
        <a:p>
          <a:endParaRPr lang="pl-PL"/>
        </a:p>
      </dgm:t>
    </dgm:pt>
    <dgm:pt modelId="{141E842F-5752-4271-A7FD-5EFF8D3ACB50}">
      <dgm:prSet/>
      <dgm:spPr/>
      <dgm:t>
        <a:bodyPr/>
        <a:lstStyle/>
        <a:p>
          <a:r>
            <a:rPr lang="pl-PL" dirty="0">
              <a:solidFill>
                <a:schemeClr val="tx1"/>
              </a:solidFill>
            </a:rPr>
            <a:t>umowy cywilnoprawne (chronią przede wszystkim interesy indywidualne)</a:t>
          </a:r>
        </a:p>
      </dgm:t>
    </dgm:pt>
    <dgm:pt modelId="{F4ED87C0-1AF1-49CF-A0AB-48A41D5269F6}" type="parTrans" cxnId="{6F989C82-C4AD-4ECE-8B79-339C5A9B01B2}">
      <dgm:prSet/>
      <dgm:spPr/>
      <dgm:t>
        <a:bodyPr/>
        <a:lstStyle/>
        <a:p>
          <a:endParaRPr lang="pl-PL"/>
        </a:p>
      </dgm:t>
    </dgm:pt>
    <dgm:pt modelId="{8E6FB81C-7DF1-408E-B2AE-F554761C4FC0}" type="sibTrans" cxnId="{6F989C82-C4AD-4ECE-8B79-339C5A9B01B2}">
      <dgm:prSet/>
      <dgm:spPr/>
      <dgm:t>
        <a:bodyPr/>
        <a:lstStyle/>
        <a:p>
          <a:endParaRPr lang="pl-PL"/>
        </a:p>
      </dgm:t>
    </dgm:pt>
    <dgm:pt modelId="{8C814839-A499-4CF2-B275-6C72D2769D47}" type="pres">
      <dgm:prSet presAssocID="{F6A1A427-522C-4107-92B9-42C83326731A}" presName="hierChild1" presStyleCnt="0">
        <dgm:presLayoutVars>
          <dgm:orgChart val="1"/>
          <dgm:chPref val="1"/>
          <dgm:dir/>
          <dgm:animOne val="branch"/>
          <dgm:animLvl val="lvl"/>
          <dgm:resizeHandles/>
        </dgm:presLayoutVars>
      </dgm:prSet>
      <dgm:spPr/>
    </dgm:pt>
    <dgm:pt modelId="{7D2DF9BD-7756-4378-8E96-F162A92594F9}" type="pres">
      <dgm:prSet presAssocID="{14A00EF4-4CE2-49EE-8AEA-280E7295360A}" presName="hierRoot1" presStyleCnt="0">
        <dgm:presLayoutVars>
          <dgm:hierBranch val="init"/>
        </dgm:presLayoutVars>
      </dgm:prSet>
      <dgm:spPr/>
    </dgm:pt>
    <dgm:pt modelId="{6F6A6740-AA49-48F7-B727-C8270A69E0EE}" type="pres">
      <dgm:prSet presAssocID="{14A00EF4-4CE2-49EE-8AEA-280E7295360A}" presName="rootComposite1" presStyleCnt="0"/>
      <dgm:spPr/>
    </dgm:pt>
    <dgm:pt modelId="{3334B0D2-9E8C-41AD-B55C-61783E5E9982}" type="pres">
      <dgm:prSet presAssocID="{14A00EF4-4CE2-49EE-8AEA-280E7295360A}" presName="rootText1" presStyleLbl="node0" presStyleIdx="0" presStyleCnt="1">
        <dgm:presLayoutVars>
          <dgm:chPref val="3"/>
        </dgm:presLayoutVars>
      </dgm:prSet>
      <dgm:spPr/>
    </dgm:pt>
    <dgm:pt modelId="{797FCBB3-EF7E-46F8-8FFA-276F47EAC5E6}" type="pres">
      <dgm:prSet presAssocID="{14A00EF4-4CE2-49EE-8AEA-280E7295360A}" presName="rootConnector1" presStyleLbl="node1" presStyleIdx="0" presStyleCnt="0"/>
      <dgm:spPr/>
    </dgm:pt>
    <dgm:pt modelId="{2E96868B-1662-4AE7-837D-5D5F147AB115}" type="pres">
      <dgm:prSet presAssocID="{14A00EF4-4CE2-49EE-8AEA-280E7295360A}" presName="hierChild2" presStyleCnt="0"/>
      <dgm:spPr/>
    </dgm:pt>
    <dgm:pt modelId="{8D0DFDBA-7C46-46DD-A8D8-44BD6260847C}" type="pres">
      <dgm:prSet presAssocID="{073FEFFC-3AB8-4887-BCDE-37F5F24CD8ED}" presName="Name37" presStyleLbl="parChTrans1D2" presStyleIdx="0" presStyleCnt="2"/>
      <dgm:spPr/>
    </dgm:pt>
    <dgm:pt modelId="{621949AF-5DE7-4DA9-85D5-7277FC259EDD}" type="pres">
      <dgm:prSet presAssocID="{82242A0F-FA85-42E0-895F-03406555DF52}" presName="hierRoot2" presStyleCnt="0">
        <dgm:presLayoutVars>
          <dgm:hierBranch val="init"/>
        </dgm:presLayoutVars>
      </dgm:prSet>
      <dgm:spPr/>
    </dgm:pt>
    <dgm:pt modelId="{39FBF8F3-4338-47C4-A583-8238E9095687}" type="pres">
      <dgm:prSet presAssocID="{82242A0F-FA85-42E0-895F-03406555DF52}" presName="rootComposite" presStyleCnt="0"/>
      <dgm:spPr/>
    </dgm:pt>
    <dgm:pt modelId="{4EC8D75B-6492-49F7-84B5-0C5876DAADA5}" type="pres">
      <dgm:prSet presAssocID="{82242A0F-FA85-42E0-895F-03406555DF52}" presName="rootText" presStyleLbl="node2" presStyleIdx="0" presStyleCnt="2">
        <dgm:presLayoutVars>
          <dgm:chPref val="3"/>
        </dgm:presLayoutVars>
      </dgm:prSet>
      <dgm:spPr/>
    </dgm:pt>
    <dgm:pt modelId="{EE525EC7-920F-48A2-9A67-D27EB1185096}" type="pres">
      <dgm:prSet presAssocID="{82242A0F-FA85-42E0-895F-03406555DF52}" presName="rootConnector" presStyleLbl="node2" presStyleIdx="0" presStyleCnt="2"/>
      <dgm:spPr/>
    </dgm:pt>
    <dgm:pt modelId="{C155B943-9380-4C94-A29C-F9D71501AA57}" type="pres">
      <dgm:prSet presAssocID="{82242A0F-FA85-42E0-895F-03406555DF52}" presName="hierChild4" presStyleCnt="0"/>
      <dgm:spPr/>
    </dgm:pt>
    <dgm:pt modelId="{D3506984-0A46-40B6-9D0D-78694245CCE8}" type="pres">
      <dgm:prSet presAssocID="{82242A0F-FA85-42E0-895F-03406555DF52}" presName="hierChild5" presStyleCnt="0"/>
      <dgm:spPr/>
    </dgm:pt>
    <dgm:pt modelId="{F0FADE7F-C478-4AB3-9828-9241BC3F6F68}" type="pres">
      <dgm:prSet presAssocID="{F4ED87C0-1AF1-49CF-A0AB-48A41D5269F6}" presName="Name37" presStyleLbl="parChTrans1D2" presStyleIdx="1" presStyleCnt="2"/>
      <dgm:spPr/>
    </dgm:pt>
    <dgm:pt modelId="{A58E33C1-1B89-4532-85ED-DFF295C37165}" type="pres">
      <dgm:prSet presAssocID="{141E842F-5752-4271-A7FD-5EFF8D3ACB50}" presName="hierRoot2" presStyleCnt="0">
        <dgm:presLayoutVars>
          <dgm:hierBranch val="init"/>
        </dgm:presLayoutVars>
      </dgm:prSet>
      <dgm:spPr/>
    </dgm:pt>
    <dgm:pt modelId="{7CEC2D09-AC85-47C1-AF76-397B674BF129}" type="pres">
      <dgm:prSet presAssocID="{141E842F-5752-4271-A7FD-5EFF8D3ACB50}" presName="rootComposite" presStyleCnt="0"/>
      <dgm:spPr/>
    </dgm:pt>
    <dgm:pt modelId="{3E52428B-E447-4F22-86E6-297A680CD2B0}" type="pres">
      <dgm:prSet presAssocID="{141E842F-5752-4271-A7FD-5EFF8D3ACB50}" presName="rootText" presStyleLbl="node2" presStyleIdx="1" presStyleCnt="2">
        <dgm:presLayoutVars>
          <dgm:chPref val="3"/>
        </dgm:presLayoutVars>
      </dgm:prSet>
      <dgm:spPr/>
    </dgm:pt>
    <dgm:pt modelId="{19BBCB38-281A-494B-83B1-29DDEAAB443B}" type="pres">
      <dgm:prSet presAssocID="{141E842F-5752-4271-A7FD-5EFF8D3ACB50}" presName="rootConnector" presStyleLbl="node2" presStyleIdx="1" presStyleCnt="2"/>
      <dgm:spPr/>
    </dgm:pt>
    <dgm:pt modelId="{A56C7A89-27E0-41FF-995F-335EAF4FE9FE}" type="pres">
      <dgm:prSet presAssocID="{141E842F-5752-4271-A7FD-5EFF8D3ACB50}" presName="hierChild4" presStyleCnt="0"/>
      <dgm:spPr/>
    </dgm:pt>
    <dgm:pt modelId="{CAD80C64-A161-4E24-AC5A-B7DFF95F8CDF}" type="pres">
      <dgm:prSet presAssocID="{141E842F-5752-4271-A7FD-5EFF8D3ACB50}" presName="hierChild5" presStyleCnt="0"/>
      <dgm:spPr/>
    </dgm:pt>
    <dgm:pt modelId="{A09C86A1-6C0C-4CFD-9722-038C0DB04092}" type="pres">
      <dgm:prSet presAssocID="{14A00EF4-4CE2-49EE-8AEA-280E7295360A}" presName="hierChild3" presStyleCnt="0"/>
      <dgm:spPr/>
    </dgm:pt>
  </dgm:ptLst>
  <dgm:cxnLst>
    <dgm:cxn modelId="{745FE70D-832A-4B7B-BFAE-8C7930C823DD}" type="presOf" srcId="{F6A1A427-522C-4107-92B9-42C83326731A}" destId="{8C814839-A499-4CF2-B275-6C72D2769D47}" srcOrd="0" destOrd="0" presId="urn:microsoft.com/office/officeart/2005/8/layout/orgChart1"/>
    <dgm:cxn modelId="{68E92021-FC9E-4E52-9586-DD91805B1AA8}" type="presOf" srcId="{141E842F-5752-4271-A7FD-5EFF8D3ACB50}" destId="{19BBCB38-281A-494B-83B1-29DDEAAB443B}" srcOrd="1" destOrd="0" presId="urn:microsoft.com/office/officeart/2005/8/layout/orgChart1"/>
    <dgm:cxn modelId="{29097021-AE63-4196-8C25-EC35C5C92A9F}" type="presOf" srcId="{073FEFFC-3AB8-4887-BCDE-37F5F24CD8ED}" destId="{8D0DFDBA-7C46-46DD-A8D8-44BD6260847C}" srcOrd="0" destOrd="0" presId="urn:microsoft.com/office/officeart/2005/8/layout/orgChart1"/>
    <dgm:cxn modelId="{343DDC2D-9CCC-4777-9969-14849250FF89}" type="presOf" srcId="{82242A0F-FA85-42E0-895F-03406555DF52}" destId="{4EC8D75B-6492-49F7-84B5-0C5876DAADA5}" srcOrd="0" destOrd="0" presId="urn:microsoft.com/office/officeart/2005/8/layout/orgChart1"/>
    <dgm:cxn modelId="{49331B6D-0291-4C05-9300-08D3BAEB4E65}" srcId="{F6A1A427-522C-4107-92B9-42C83326731A}" destId="{14A00EF4-4CE2-49EE-8AEA-280E7295360A}" srcOrd="0" destOrd="0" parTransId="{A294178D-D917-4D2D-9378-22E705C7F198}" sibTransId="{6CC77948-5B47-495A-B14A-47E94E1FE02A}"/>
    <dgm:cxn modelId="{E28E5855-BC44-436F-BCBA-FC396E2A2151}" type="presOf" srcId="{141E842F-5752-4271-A7FD-5EFF8D3ACB50}" destId="{3E52428B-E447-4F22-86E6-297A680CD2B0}" srcOrd="0" destOrd="0" presId="urn:microsoft.com/office/officeart/2005/8/layout/orgChart1"/>
    <dgm:cxn modelId="{6F989C82-C4AD-4ECE-8B79-339C5A9B01B2}" srcId="{14A00EF4-4CE2-49EE-8AEA-280E7295360A}" destId="{141E842F-5752-4271-A7FD-5EFF8D3ACB50}" srcOrd="1" destOrd="0" parTransId="{F4ED87C0-1AF1-49CF-A0AB-48A41D5269F6}" sibTransId="{8E6FB81C-7DF1-408E-B2AE-F554761C4FC0}"/>
    <dgm:cxn modelId="{13F523C2-8172-4B40-BD83-960C85D0252C}" type="presOf" srcId="{14A00EF4-4CE2-49EE-8AEA-280E7295360A}" destId="{3334B0D2-9E8C-41AD-B55C-61783E5E9982}" srcOrd="0" destOrd="0" presId="urn:microsoft.com/office/officeart/2005/8/layout/orgChart1"/>
    <dgm:cxn modelId="{486AB3C2-EA51-46CE-A0FF-2613BBB57762}" srcId="{14A00EF4-4CE2-49EE-8AEA-280E7295360A}" destId="{82242A0F-FA85-42E0-895F-03406555DF52}" srcOrd="0" destOrd="0" parTransId="{073FEFFC-3AB8-4887-BCDE-37F5F24CD8ED}" sibTransId="{FC1A66B0-FF57-4DB9-975F-E5CD7E9DD876}"/>
    <dgm:cxn modelId="{18D95AE4-1432-4E7C-9724-CBC4468D1A9D}" type="presOf" srcId="{F4ED87C0-1AF1-49CF-A0AB-48A41D5269F6}" destId="{F0FADE7F-C478-4AB3-9828-9241BC3F6F68}" srcOrd="0" destOrd="0" presId="urn:microsoft.com/office/officeart/2005/8/layout/orgChart1"/>
    <dgm:cxn modelId="{AC062CE6-0EF5-483D-8C93-CEADA3B92667}" type="presOf" srcId="{82242A0F-FA85-42E0-895F-03406555DF52}" destId="{EE525EC7-920F-48A2-9A67-D27EB1185096}" srcOrd="1" destOrd="0" presId="urn:microsoft.com/office/officeart/2005/8/layout/orgChart1"/>
    <dgm:cxn modelId="{D06275F8-A813-426E-A491-601C0190BEA4}" type="presOf" srcId="{14A00EF4-4CE2-49EE-8AEA-280E7295360A}" destId="{797FCBB3-EF7E-46F8-8FFA-276F47EAC5E6}" srcOrd="1" destOrd="0" presId="urn:microsoft.com/office/officeart/2005/8/layout/orgChart1"/>
    <dgm:cxn modelId="{3CE41B00-A82E-4F78-AA4A-6538D4D47BE2}" type="presParOf" srcId="{8C814839-A499-4CF2-B275-6C72D2769D47}" destId="{7D2DF9BD-7756-4378-8E96-F162A92594F9}" srcOrd="0" destOrd="0" presId="urn:microsoft.com/office/officeart/2005/8/layout/orgChart1"/>
    <dgm:cxn modelId="{A31DCFDC-281E-4D61-A893-6B809BA5C9C8}" type="presParOf" srcId="{7D2DF9BD-7756-4378-8E96-F162A92594F9}" destId="{6F6A6740-AA49-48F7-B727-C8270A69E0EE}" srcOrd="0" destOrd="0" presId="urn:microsoft.com/office/officeart/2005/8/layout/orgChart1"/>
    <dgm:cxn modelId="{58148E68-4462-4266-9E54-A6F4853E0B9F}" type="presParOf" srcId="{6F6A6740-AA49-48F7-B727-C8270A69E0EE}" destId="{3334B0D2-9E8C-41AD-B55C-61783E5E9982}" srcOrd="0" destOrd="0" presId="urn:microsoft.com/office/officeart/2005/8/layout/orgChart1"/>
    <dgm:cxn modelId="{65F7B3EA-E5DE-437E-A352-05654054CFF3}" type="presParOf" srcId="{6F6A6740-AA49-48F7-B727-C8270A69E0EE}" destId="{797FCBB3-EF7E-46F8-8FFA-276F47EAC5E6}" srcOrd="1" destOrd="0" presId="urn:microsoft.com/office/officeart/2005/8/layout/orgChart1"/>
    <dgm:cxn modelId="{1EBBA1EE-9065-456E-B53B-DFC8F607D8B6}" type="presParOf" srcId="{7D2DF9BD-7756-4378-8E96-F162A92594F9}" destId="{2E96868B-1662-4AE7-837D-5D5F147AB115}" srcOrd="1" destOrd="0" presId="urn:microsoft.com/office/officeart/2005/8/layout/orgChart1"/>
    <dgm:cxn modelId="{DD670A29-50D1-46DF-8593-5F40ADCD2799}" type="presParOf" srcId="{2E96868B-1662-4AE7-837D-5D5F147AB115}" destId="{8D0DFDBA-7C46-46DD-A8D8-44BD6260847C}" srcOrd="0" destOrd="0" presId="urn:microsoft.com/office/officeart/2005/8/layout/orgChart1"/>
    <dgm:cxn modelId="{074E0FEA-FD2C-4934-AD5B-8C93BF2887D1}" type="presParOf" srcId="{2E96868B-1662-4AE7-837D-5D5F147AB115}" destId="{621949AF-5DE7-4DA9-85D5-7277FC259EDD}" srcOrd="1" destOrd="0" presId="urn:microsoft.com/office/officeart/2005/8/layout/orgChart1"/>
    <dgm:cxn modelId="{594DD9CA-9C19-49D8-8CDE-7BFE561BE3B8}" type="presParOf" srcId="{621949AF-5DE7-4DA9-85D5-7277FC259EDD}" destId="{39FBF8F3-4338-47C4-A583-8238E9095687}" srcOrd="0" destOrd="0" presId="urn:microsoft.com/office/officeart/2005/8/layout/orgChart1"/>
    <dgm:cxn modelId="{61CDCD93-F263-4373-92D2-B997C598180F}" type="presParOf" srcId="{39FBF8F3-4338-47C4-A583-8238E9095687}" destId="{4EC8D75B-6492-49F7-84B5-0C5876DAADA5}" srcOrd="0" destOrd="0" presId="urn:microsoft.com/office/officeart/2005/8/layout/orgChart1"/>
    <dgm:cxn modelId="{608617A7-4AD6-473E-8045-ECF8017CA20B}" type="presParOf" srcId="{39FBF8F3-4338-47C4-A583-8238E9095687}" destId="{EE525EC7-920F-48A2-9A67-D27EB1185096}" srcOrd="1" destOrd="0" presId="urn:microsoft.com/office/officeart/2005/8/layout/orgChart1"/>
    <dgm:cxn modelId="{75F0A4C8-57FC-48FC-AF61-3C0D9308A32B}" type="presParOf" srcId="{621949AF-5DE7-4DA9-85D5-7277FC259EDD}" destId="{C155B943-9380-4C94-A29C-F9D71501AA57}" srcOrd="1" destOrd="0" presId="urn:microsoft.com/office/officeart/2005/8/layout/orgChart1"/>
    <dgm:cxn modelId="{20092174-625D-4AC4-A99D-A5DDEC86B7F1}" type="presParOf" srcId="{621949AF-5DE7-4DA9-85D5-7277FC259EDD}" destId="{D3506984-0A46-40B6-9D0D-78694245CCE8}" srcOrd="2" destOrd="0" presId="urn:microsoft.com/office/officeart/2005/8/layout/orgChart1"/>
    <dgm:cxn modelId="{F17D9470-8D9C-4855-B8CB-3BCBF60778A4}" type="presParOf" srcId="{2E96868B-1662-4AE7-837D-5D5F147AB115}" destId="{F0FADE7F-C478-4AB3-9828-9241BC3F6F68}" srcOrd="2" destOrd="0" presId="urn:microsoft.com/office/officeart/2005/8/layout/orgChart1"/>
    <dgm:cxn modelId="{F871E770-366A-4E39-BC0D-6D19F61438FD}" type="presParOf" srcId="{2E96868B-1662-4AE7-837D-5D5F147AB115}" destId="{A58E33C1-1B89-4532-85ED-DFF295C37165}" srcOrd="3" destOrd="0" presId="urn:microsoft.com/office/officeart/2005/8/layout/orgChart1"/>
    <dgm:cxn modelId="{B2A2FC57-A097-4EDB-89AA-984D6455A16D}" type="presParOf" srcId="{A58E33C1-1B89-4532-85ED-DFF295C37165}" destId="{7CEC2D09-AC85-47C1-AF76-397B674BF129}" srcOrd="0" destOrd="0" presId="urn:microsoft.com/office/officeart/2005/8/layout/orgChart1"/>
    <dgm:cxn modelId="{930CC5E7-33A7-4ECC-B38E-9950DDB9E734}" type="presParOf" srcId="{7CEC2D09-AC85-47C1-AF76-397B674BF129}" destId="{3E52428B-E447-4F22-86E6-297A680CD2B0}" srcOrd="0" destOrd="0" presId="urn:microsoft.com/office/officeart/2005/8/layout/orgChart1"/>
    <dgm:cxn modelId="{EA042B52-7E60-4806-8C44-013546F85F56}" type="presParOf" srcId="{7CEC2D09-AC85-47C1-AF76-397B674BF129}" destId="{19BBCB38-281A-494B-83B1-29DDEAAB443B}" srcOrd="1" destOrd="0" presId="urn:microsoft.com/office/officeart/2005/8/layout/orgChart1"/>
    <dgm:cxn modelId="{B469B71D-C721-4E8A-BF8A-10A3B46F3EE8}" type="presParOf" srcId="{A58E33C1-1B89-4532-85ED-DFF295C37165}" destId="{A56C7A89-27E0-41FF-995F-335EAF4FE9FE}" srcOrd="1" destOrd="0" presId="urn:microsoft.com/office/officeart/2005/8/layout/orgChart1"/>
    <dgm:cxn modelId="{D6905DF5-BC2A-4C3E-9FA9-E157D2B71814}" type="presParOf" srcId="{A58E33C1-1B89-4532-85ED-DFF295C37165}" destId="{CAD80C64-A161-4E24-AC5A-B7DFF95F8CDF}" srcOrd="2" destOrd="0" presId="urn:microsoft.com/office/officeart/2005/8/layout/orgChart1"/>
    <dgm:cxn modelId="{58EEA3D1-5894-4CBB-A568-D865ACC61A1F}" type="presParOf" srcId="{7D2DF9BD-7756-4378-8E96-F162A92594F9}" destId="{A09C86A1-6C0C-4CFD-9722-038C0DB0409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21D78-E348-404F-B886-82623C6DA82E}">
      <dsp:nvSpPr>
        <dsp:cNvPr id="0" name=""/>
        <dsp:cNvSpPr/>
      </dsp:nvSpPr>
      <dsp:spPr>
        <a:xfrm>
          <a:off x="5873120" y="2570600"/>
          <a:ext cx="4611826" cy="731603"/>
        </a:xfrm>
        <a:custGeom>
          <a:avLst/>
          <a:gdLst/>
          <a:ahLst/>
          <a:cxnLst/>
          <a:rect l="0" t="0" r="0" b="0"/>
          <a:pathLst>
            <a:path>
              <a:moveTo>
                <a:pt x="0" y="0"/>
              </a:moveTo>
              <a:lnTo>
                <a:pt x="0" y="498566"/>
              </a:lnTo>
              <a:lnTo>
                <a:pt x="4611826" y="498566"/>
              </a:lnTo>
              <a:lnTo>
                <a:pt x="4611826" y="73160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506D6E-21D5-47B2-B47D-22150B86C4AA}">
      <dsp:nvSpPr>
        <dsp:cNvPr id="0" name=""/>
        <dsp:cNvSpPr/>
      </dsp:nvSpPr>
      <dsp:spPr>
        <a:xfrm>
          <a:off x="5873120" y="2570600"/>
          <a:ext cx="1537275" cy="731603"/>
        </a:xfrm>
        <a:custGeom>
          <a:avLst/>
          <a:gdLst/>
          <a:ahLst/>
          <a:cxnLst/>
          <a:rect l="0" t="0" r="0" b="0"/>
          <a:pathLst>
            <a:path>
              <a:moveTo>
                <a:pt x="0" y="0"/>
              </a:moveTo>
              <a:lnTo>
                <a:pt x="0" y="498566"/>
              </a:lnTo>
              <a:lnTo>
                <a:pt x="1537275" y="498566"/>
              </a:lnTo>
              <a:lnTo>
                <a:pt x="1537275" y="73160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1BD438-9B3B-4972-9AC5-154AD882A209}">
      <dsp:nvSpPr>
        <dsp:cNvPr id="0" name=""/>
        <dsp:cNvSpPr/>
      </dsp:nvSpPr>
      <dsp:spPr>
        <a:xfrm>
          <a:off x="4335844" y="2570600"/>
          <a:ext cx="1537275" cy="731603"/>
        </a:xfrm>
        <a:custGeom>
          <a:avLst/>
          <a:gdLst/>
          <a:ahLst/>
          <a:cxnLst/>
          <a:rect l="0" t="0" r="0" b="0"/>
          <a:pathLst>
            <a:path>
              <a:moveTo>
                <a:pt x="1537275" y="0"/>
              </a:moveTo>
              <a:lnTo>
                <a:pt x="1537275" y="498566"/>
              </a:lnTo>
              <a:lnTo>
                <a:pt x="0" y="498566"/>
              </a:lnTo>
              <a:lnTo>
                <a:pt x="0" y="73160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8F3D75-7A7B-4793-AD68-CD5B28774D53}">
      <dsp:nvSpPr>
        <dsp:cNvPr id="0" name=""/>
        <dsp:cNvSpPr/>
      </dsp:nvSpPr>
      <dsp:spPr>
        <a:xfrm>
          <a:off x="1261293" y="2570600"/>
          <a:ext cx="4611826" cy="731603"/>
        </a:xfrm>
        <a:custGeom>
          <a:avLst/>
          <a:gdLst/>
          <a:ahLst/>
          <a:cxnLst/>
          <a:rect l="0" t="0" r="0" b="0"/>
          <a:pathLst>
            <a:path>
              <a:moveTo>
                <a:pt x="4611826" y="0"/>
              </a:moveTo>
              <a:lnTo>
                <a:pt x="4611826" y="498566"/>
              </a:lnTo>
              <a:lnTo>
                <a:pt x="0" y="498566"/>
              </a:lnTo>
              <a:lnTo>
                <a:pt x="0" y="73160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43647B-FC0D-4E73-8749-A1D55338E9AD}">
      <dsp:nvSpPr>
        <dsp:cNvPr id="0" name=""/>
        <dsp:cNvSpPr/>
      </dsp:nvSpPr>
      <dsp:spPr>
        <a:xfrm>
          <a:off x="4615349" y="973231"/>
          <a:ext cx="2515541" cy="159736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1DAE56-072A-4AC6-AA1B-0B622B538AA8}">
      <dsp:nvSpPr>
        <dsp:cNvPr id="0" name=""/>
        <dsp:cNvSpPr/>
      </dsp:nvSpPr>
      <dsp:spPr>
        <a:xfrm>
          <a:off x="4894854" y="1238761"/>
          <a:ext cx="2515541" cy="159736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UCZESTNICY PROCESU BUDOWLANEGO</a:t>
          </a:r>
        </a:p>
        <a:p>
          <a:pPr marL="0" lvl="0" indent="0" algn="ctr" defTabSz="889000">
            <a:lnSpc>
              <a:spcPct val="90000"/>
            </a:lnSpc>
            <a:spcBef>
              <a:spcPct val="0"/>
            </a:spcBef>
            <a:spcAft>
              <a:spcPct val="35000"/>
            </a:spcAft>
            <a:buNone/>
          </a:pPr>
          <a:r>
            <a:rPr lang="pl-PL" sz="2000" kern="1200" dirty="0"/>
            <a:t>(ART. 17 PB)</a:t>
          </a:r>
        </a:p>
      </dsp:txBody>
      <dsp:txXfrm>
        <a:off x="4941639" y="1285546"/>
        <a:ext cx="2421971" cy="1503798"/>
      </dsp:txXfrm>
    </dsp:sp>
    <dsp:sp modelId="{745D4BC3-88B0-4923-9119-5BD686B0920D}">
      <dsp:nvSpPr>
        <dsp:cNvPr id="0" name=""/>
        <dsp:cNvSpPr/>
      </dsp:nvSpPr>
      <dsp:spPr>
        <a:xfrm>
          <a:off x="3523" y="3302203"/>
          <a:ext cx="2515541" cy="159736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1CB0F6-A63C-42FC-AEEA-B49777E4D95F}">
      <dsp:nvSpPr>
        <dsp:cNvPr id="0" name=""/>
        <dsp:cNvSpPr/>
      </dsp:nvSpPr>
      <dsp:spPr>
        <a:xfrm>
          <a:off x="283027" y="3567733"/>
          <a:ext cx="2515541" cy="159736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INWESTOR</a:t>
          </a:r>
        </a:p>
      </dsp:txBody>
      <dsp:txXfrm>
        <a:off x="329812" y="3614518"/>
        <a:ext cx="2421971" cy="1503798"/>
      </dsp:txXfrm>
    </dsp:sp>
    <dsp:sp modelId="{EA6BB25C-894C-4932-9CFA-B0356236868C}">
      <dsp:nvSpPr>
        <dsp:cNvPr id="0" name=""/>
        <dsp:cNvSpPr/>
      </dsp:nvSpPr>
      <dsp:spPr>
        <a:xfrm>
          <a:off x="3078073" y="3302203"/>
          <a:ext cx="2515541" cy="159736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8380F9-8A08-4567-A376-423E9DBF4E1E}">
      <dsp:nvSpPr>
        <dsp:cNvPr id="0" name=""/>
        <dsp:cNvSpPr/>
      </dsp:nvSpPr>
      <dsp:spPr>
        <a:xfrm>
          <a:off x="3357578" y="3567733"/>
          <a:ext cx="2515541" cy="159736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INSPEKTOR NADZORU INWESTORSKIEGO</a:t>
          </a:r>
        </a:p>
      </dsp:txBody>
      <dsp:txXfrm>
        <a:off x="3404363" y="3614518"/>
        <a:ext cx="2421971" cy="1503798"/>
      </dsp:txXfrm>
    </dsp:sp>
    <dsp:sp modelId="{E760F4ED-34BA-4D3D-81E7-668724ECC183}">
      <dsp:nvSpPr>
        <dsp:cNvPr id="0" name=""/>
        <dsp:cNvSpPr/>
      </dsp:nvSpPr>
      <dsp:spPr>
        <a:xfrm>
          <a:off x="6152624" y="3302203"/>
          <a:ext cx="2515541" cy="159736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24B49E-4A82-47A7-8564-72EA7F75FBC8}">
      <dsp:nvSpPr>
        <dsp:cNvPr id="0" name=""/>
        <dsp:cNvSpPr/>
      </dsp:nvSpPr>
      <dsp:spPr>
        <a:xfrm>
          <a:off x="6432129" y="3567733"/>
          <a:ext cx="2515541" cy="159736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PROJEKTANT</a:t>
          </a:r>
        </a:p>
      </dsp:txBody>
      <dsp:txXfrm>
        <a:off x="6478914" y="3614518"/>
        <a:ext cx="2421971" cy="1503798"/>
      </dsp:txXfrm>
    </dsp:sp>
    <dsp:sp modelId="{A1CBAD73-2B4E-488A-ADC2-6820E3C8F32E}">
      <dsp:nvSpPr>
        <dsp:cNvPr id="0" name=""/>
        <dsp:cNvSpPr/>
      </dsp:nvSpPr>
      <dsp:spPr>
        <a:xfrm>
          <a:off x="9227175" y="3302203"/>
          <a:ext cx="2515541" cy="159736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1D7825-CAF2-498D-BB44-087E7C9F9457}">
      <dsp:nvSpPr>
        <dsp:cNvPr id="0" name=""/>
        <dsp:cNvSpPr/>
      </dsp:nvSpPr>
      <dsp:spPr>
        <a:xfrm>
          <a:off x="9506680" y="3567733"/>
          <a:ext cx="2515541" cy="159736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KIEROWNIK BUDOWY/KIEROWNIK ROBÓT</a:t>
          </a:r>
        </a:p>
      </dsp:txBody>
      <dsp:txXfrm>
        <a:off x="9553465" y="3614518"/>
        <a:ext cx="2421971" cy="15037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4E1B5-49C7-4B05-B0A6-0BB8B07E20FC}">
      <dsp:nvSpPr>
        <dsp:cNvPr id="0" name=""/>
        <dsp:cNvSpPr/>
      </dsp:nvSpPr>
      <dsp:spPr>
        <a:xfrm>
          <a:off x="1768" y="1003703"/>
          <a:ext cx="2343931" cy="2343931"/>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1" kern="1200" dirty="0">
              <a:solidFill>
                <a:schemeClr val="tx1"/>
              </a:solidFill>
            </a:rPr>
            <a:t>UCZESTNICY PROCESU BUDOWLANEGO</a:t>
          </a:r>
        </a:p>
      </dsp:txBody>
      <dsp:txXfrm>
        <a:off x="345029" y="1346964"/>
        <a:ext cx="1657409" cy="1657409"/>
      </dsp:txXfrm>
    </dsp:sp>
    <dsp:sp modelId="{260EBC2C-FF08-4074-996C-E7BF6A856005}">
      <dsp:nvSpPr>
        <dsp:cNvPr id="0" name=""/>
        <dsp:cNvSpPr/>
      </dsp:nvSpPr>
      <dsp:spPr>
        <a:xfrm>
          <a:off x="2536026" y="1495928"/>
          <a:ext cx="1359480" cy="135948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2716225" y="2015793"/>
        <a:ext cx="999082" cy="319750"/>
      </dsp:txXfrm>
    </dsp:sp>
    <dsp:sp modelId="{FA3ED865-ADD6-4D5D-B650-E06B7D230840}">
      <dsp:nvSpPr>
        <dsp:cNvPr id="0" name=""/>
        <dsp:cNvSpPr/>
      </dsp:nvSpPr>
      <dsp:spPr>
        <a:xfrm>
          <a:off x="4085834" y="1003703"/>
          <a:ext cx="2343931" cy="234393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WŁAŚCICIEL LUB ZARZĄDCA NIERUCHOMOŚCI</a:t>
          </a:r>
        </a:p>
      </dsp:txBody>
      <dsp:txXfrm>
        <a:off x="4429095" y="1346964"/>
        <a:ext cx="1657409" cy="1657409"/>
      </dsp:txXfrm>
    </dsp:sp>
    <dsp:sp modelId="{C3FF53B7-27A6-4B65-83C4-977275E4905B}">
      <dsp:nvSpPr>
        <dsp:cNvPr id="0" name=""/>
        <dsp:cNvSpPr/>
      </dsp:nvSpPr>
      <dsp:spPr>
        <a:xfrm>
          <a:off x="6620092" y="1495928"/>
          <a:ext cx="1359480" cy="1359480"/>
        </a:xfrm>
        <a:prstGeom prst="mathEqual">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pl-PL" sz="5500" kern="1200"/>
        </a:p>
      </dsp:txBody>
      <dsp:txXfrm>
        <a:off x="6800291" y="1775981"/>
        <a:ext cx="999082" cy="799374"/>
      </dsp:txXfrm>
    </dsp:sp>
    <dsp:sp modelId="{893C213C-6F84-40AE-A0AC-00F07965D615}">
      <dsp:nvSpPr>
        <dsp:cNvPr id="0" name=""/>
        <dsp:cNvSpPr/>
      </dsp:nvSpPr>
      <dsp:spPr>
        <a:xfrm>
          <a:off x="8169900" y="1003703"/>
          <a:ext cx="2343931" cy="2343931"/>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1" kern="1200" dirty="0">
              <a:solidFill>
                <a:schemeClr val="tx1"/>
              </a:solidFill>
            </a:rPr>
            <a:t>PODMIOTY PROCESU BUDOWLANEGO</a:t>
          </a:r>
        </a:p>
      </dsp:txBody>
      <dsp:txXfrm>
        <a:off x="8513161" y="1346964"/>
        <a:ext cx="1657409" cy="16574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FADE7F-C478-4AB3-9828-9241BC3F6F68}">
      <dsp:nvSpPr>
        <dsp:cNvPr id="0" name=""/>
        <dsp:cNvSpPr/>
      </dsp:nvSpPr>
      <dsp:spPr>
        <a:xfrm>
          <a:off x="5257800" y="1798278"/>
          <a:ext cx="2174490" cy="754781"/>
        </a:xfrm>
        <a:custGeom>
          <a:avLst/>
          <a:gdLst/>
          <a:ahLst/>
          <a:cxnLst/>
          <a:rect l="0" t="0" r="0" b="0"/>
          <a:pathLst>
            <a:path>
              <a:moveTo>
                <a:pt x="0" y="0"/>
              </a:moveTo>
              <a:lnTo>
                <a:pt x="0" y="377390"/>
              </a:lnTo>
              <a:lnTo>
                <a:pt x="2174490" y="377390"/>
              </a:lnTo>
              <a:lnTo>
                <a:pt x="2174490" y="75478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0DFDBA-7C46-46DD-A8D8-44BD6260847C}">
      <dsp:nvSpPr>
        <dsp:cNvPr id="0" name=""/>
        <dsp:cNvSpPr/>
      </dsp:nvSpPr>
      <dsp:spPr>
        <a:xfrm>
          <a:off x="3083309" y="1798278"/>
          <a:ext cx="2174490" cy="754781"/>
        </a:xfrm>
        <a:custGeom>
          <a:avLst/>
          <a:gdLst/>
          <a:ahLst/>
          <a:cxnLst/>
          <a:rect l="0" t="0" r="0" b="0"/>
          <a:pathLst>
            <a:path>
              <a:moveTo>
                <a:pt x="2174490" y="0"/>
              </a:moveTo>
              <a:lnTo>
                <a:pt x="2174490" y="377390"/>
              </a:lnTo>
              <a:lnTo>
                <a:pt x="0" y="377390"/>
              </a:lnTo>
              <a:lnTo>
                <a:pt x="0" y="75478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34B0D2-9E8C-41AD-B55C-61783E5E9982}">
      <dsp:nvSpPr>
        <dsp:cNvPr id="0" name=""/>
        <dsp:cNvSpPr/>
      </dsp:nvSpPr>
      <dsp:spPr>
        <a:xfrm>
          <a:off x="3460700" y="1178"/>
          <a:ext cx="3594199" cy="17970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pl-PL" sz="24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pl-PL" sz="2400" kern="1200" dirty="0">
              <a:solidFill>
                <a:schemeClr val="tx1"/>
              </a:solidFill>
            </a:rPr>
            <a:t>Prawa i obowiązki uczestników procesu budowlanego określają:</a:t>
          </a:r>
        </a:p>
        <a:p>
          <a:pPr marL="0" lvl="0" algn="ctr" defTabSz="1111250">
            <a:lnSpc>
              <a:spcPct val="90000"/>
            </a:lnSpc>
            <a:spcBef>
              <a:spcPct val="0"/>
            </a:spcBef>
            <a:spcAft>
              <a:spcPct val="35000"/>
            </a:spcAft>
            <a:buNone/>
          </a:pPr>
          <a:endParaRPr lang="pl-PL" sz="3600" kern="1200" dirty="0"/>
        </a:p>
      </dsp:txBody>
      <dsp:txXfrm>
        <a:off x="3460700" y="1178"/>
        <a:ext cx="3594199" cy="1797099"/>
      </dsp:txXfrm>
    </dsp:sp>
    <dsp:sp modelId="{4EC8D75B-6492-49F7-84B5-0C5876DAADA5}">
      <dsp:nvSpPr>
        <dsp:cNvPr id="0" name=""/>
        <dsp:cNvSpPr/>
      </dsp:nvSpPr>
      <dsp:spPr>
        <a:xfrm>
          <a:off x="1286209" y="2553059"/>
          <a:ext cx="3594199" cy="179709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przepisy prawa budowlanego </a:t>
          </a:r>
        </a:p>
        <a:p>
          <a:pPr marL="0" lvl="0" indent="0" algn="ctr" defTabSz="1022350">
            <a:lnSpc>
              <a:spcPct val="90000"/>
            </a:lnSpc>
            <a:spcBef>
              <a:spcPct val="0"/>
            </a:spcBef>
            <a:spcAft>
              <a:spcPct val="35000"/>
            </a:spcAft>
            <a:buNone/>
          </a:pPr>
          <a:r>
            <a:rPr lang="pl-PL" sz="2300" kern="1200" dirty="0">
              <a:solidFill>
                <a:schemeClr val="tx1"/>
              </a:solidFill>
            </a:rPr>
            <a:t>(służą w szczególności ochronie interesu publicznego)</a:t>
          </a:r>
        </a:p>
      </dsp:txBody>
      <dsp:txXfrm>
        <a:off x="1286209" y="2553059"/>
        <a:ext cx="3594199" cy="1797099"/>
      </dsp:txXfrm>
    </dsp:sp>
    <dsp:sp modelId="{3E52428B-E447-4F22-86E6-297A680CD2B0}">
      <dsp:nvSpPr>
        <dsp:cNvPr id="0" name=""/>
        <dsp:cNvSpPr/>
      </dsp:nvSpPr>
      <dsp:spPr>
        <a:xfrm>
          <a:off x="5635190" y="2553059"/>
          <a:ext cx="3594199" cy="179709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umowy cywilnoprawne (chronią przede wszystkim interesy indywidualne)</a:t>
          </a:r>
        </a:p>
      </dsp:txBody>
      <dsp:txXfrm>
        <a:off x="5635190" y="2553059"/>
        <a:ext cx="3594199" cy="17970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541153-A2B4-4E68-B41C-243DE78C9D2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E5CD78D7-6BFF-483D-BDE4-D6FFACC58B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D17505D6-42FF-4A58-B42D-757FF3716818}"/>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5" name="Symbol zastępczy stopki 4">
            <a:extLst>
              <a:ext uri="{FF2B5EF4-FFF2-40B4-BE49-F238E27FC236}">
                <a16:creationId xmlns:a16="http://schemas.microsoft.com/office/drawing/2014/main" id="{1237A8B4-3C0C-4530-BC71-7DD36D16AE0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0AE1FFE-4634-4D46-881D-4E4060103411}"/>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755596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4FD57E-57E3-4825-914A-F09C7E06467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889E243-BDCF-4366-A3FE-DE9533BDF4A5}"/>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7FAB253-4B14-4338-A917-44D01CFF0D8F}"/>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5" name="Symbol zastępczy stopki 4">
            <a:extLst>
              <a:ext uri="{FF2B5EF4-FFF2-40B4-BE49-F238E27FC236}">
                <a16:creationId xmlns:a16="http://schemas.microsoft.com/office/drawing/2014/main" id="{89035F01-EC02-4BFD-A8F8-69B8DA42E7C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4A8973C-E715-4BFB-8E48-6658950CB096}"/>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397137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18AB37C6-8AC0-4914-9FA5-1C88ED1CBAB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1738F97-796C-4C1D-A9BD-E9FDA677F177}"/>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4C4FE31-BCA3-41FD-9735-6E8584A8824E}"/>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5" name="Symbol zastępczy stopki 4">
            <a:extLst>
              <a:ext uri="{FF2B5EF4-FFF2-40B4-BE49-F238E27FC236}">
                <a16:creationId xmlns:a16="http://schemas.microsoft.com/office/drawing/2014/main" id="{A213ED16-F1F0-40CA-805C-CCD98E544DB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BD1932F-5075-4BEA-B76B-5F8E2CAD8C13}"/>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723490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6F9BB1-6AED-4758-AF0E-51B5BAC6CD3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A7A7C93-4B17-47E0-8DBC-52451431A184}"/>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8991801-81D4-4E56-801A-A16B5B1F0F22}"/>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5" name="Symbol zastępczy stopki 4">
            <a:extLst>
              <a:ext uri="{FF2B5EF4-FFF2-40B4-BE49-F238E27FC236}">
                <a16:creationId xmlns:a16="http://schemas.microsoft.com/office/drawing/2014/main" id="{408E1B5C-8E40-4A93-B4D4-0405B6489E2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D2F3F38-F3F4-4956-B188-A047268EAA45}"/>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133578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91AAF8-5C7F-46EE-BE93-371D4EC09380}"/>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CFE72557-D52E-416F-9E63-9827960A37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2B4E2F49-3AB7-4444-AC95-1B90FD8BF005}"/>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5" name="Symbol zastępczy stopki 4">
            <a:extLst>
              <a:ext uri="{FF2B5EF4-FFF2-40B4-BE49-F238E27FC236}">
                <a16:creationId xmlns:a16="http://schemas.microsoft.com/office/drawing/2014/main" id="{FC21507F-EC33-4CA7-90F6-AD235E456D2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9624802-0859-48AC-90E3-096161A0E48E}"/>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300714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A96B1C-E69F-4E5C-B2D5-A726635879C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C6A0202-7041-4B30-8487-70C3E046EA96}"/>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3750785C-B9B6-4ADC-8FDA-3C6915D5EE6A}"/>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C3C4187-45B8-4DFB-AC81-76CFD9DC6351}"/>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6" name="Symbol zastępczy stopki 5">
            <a:extLst>
              <a:ext uri="{FF2B5EF4-FFF2-40B4-BE49-F238E27FC236}">
                <a16:creationId xmlns:a16="http://schemas.microsoft.com/office/drawing/2014/main" id="{6A466A1B-1150-4C08-A023-7DB5C8C2362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AE13E7D-24EF-4997-A8A9-2DE74CFC018D}"/>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116924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361C07-6836-4FFB-8D9D-7DDD7DCE17A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53FAFFD7-A712-4F1C-B595-7B44D13E34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9C304F28-AD7F-43CC-9AF2-7725746528D6}"/>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C1BD690-5E25-4389-9AD7-6D71BE93E5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36FA78D3-153F-4E6C-B11F-A998085051EF}"/>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5A00C4C-7C86-497F-B06C-CE76A55BC274}"/>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8" name="Symbol zastępczy stopki 7">
            <a:extLst>
              <a:ext uri="{FF2B5EF4-FFF2-40B4-BE49-F238E27FC236}">
                <a16:creationId xmlns:a16="http://schemas.microsoft.com/office/drawing/2014/main" id="{892B63F6-885E-4E88-B407-D282B2419C7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F5F836D-5275-4C12-92F1-08DF42B570BA}"/>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28096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792267-93E9-44D6-84A1-0CA61703966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D21CAF9-E381-491A-B7CB-AB82895ECAA1}"/>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4" name="Symbol zastępczy stopki 3">
            <a:extLst>
              <a:ext uri="{FF2B5EF4-FFF2-40B4-BE49-F238E27FC236}">
                <a16:creationId xmlns:a16="http://schemas.microsoft.com/office/drawing/2014/main" id="{69D22DE1-B230-4B86-964C-A89AC4C124B3}"/>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A66D2D34-392F-47FF-8C1C-8F099D7DC342}"/>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225711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E88B9DA6-7437-457E-9ECC-98CF695DD5BD}"/>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3" name="Symbol zastępczy stopki 2">
            <a:extLst>
              <a:ext uri="{FF2B5EF4-FFF2-40B4-BE49-F238E27FC236}">
                <a16:creationId xmlns:a16="http://schemas.microsoft.com/office/drawing/2014/main" id="{6EC68151-560A-419E-8761-F1E36E29594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6F46A14C-5F56-4E64-9F30-7015203F6AFC}"/>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3043154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94259D-21C0-4056-B65D-4303AA7C610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52196191-B559-4A50-AEE8-3C6395B089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EFDD9EAE-893C-43DE-9001-CC685F67BA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90C815F6-40EC-4754-99A4-FED8CF89B78D}"/>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6" name="Symbol zastępczy stopki 5">
            <a:extLst>
              <a:ext uri="{FF2B5EF4-FFF2-40B4-BE49-F238E27FC236}">
                <a16:creationId xmlns:a16="http://schemas.microsoft.com/office/drawing/2014/main" id="{A6F1DC01-9ACB-4578-9B4A-77315EE2426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9A87A81-0D6C-418C-B4C7-E711248AD37F}"/>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206750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7DAD07-1313-45A0-8C71-71E9142A230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61D4A5C0-E6B9-4FD1-8B47-BB5D638288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8E7555A-6F25-4366-91E1-EFFF27B3A2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3201CC32-90DB-4E48-82BC-288A597F645D}"/>
              </a:ext>
            </a:extLst>
          </p:cNvPr>
          <p:cNvSpPr>
            <a:spLocks noGrp="1"/>
          </p:cNvSpPr>
          <p:nvPr>
            <p:ph type="dt" sz="half" idx="10"/>
          </p:nvPr>
        </p:nvSpPr>
        <p:spPr/>
        <p:txBody>
          <a:bodyPr/>
          <a:lstStyle/>
          <a:p>
            <a:fld id="{43FE504C-DABF-44FE-9AC1-4BBDF6809707}" type="datetimeFigureOut">
              <a:rPr lang="pl-PL" smtClean="0"/>
              <a:t>20.10.2023</a:t>
            </a:fld>
            <a:endParaRPr lang="pl-PL"/>
          </a:p>
        </p:txBody>
      </p:sp>
      <p:sp>
        <p:nvSpPr>
          <p:cNvPr id="6" name="Symbol zastępczy stopki 5">
            <a:extLst>
              <a:ext uri="{FF2B5EF4-FFF2-40B4-BE49-F238E27FC236}">
                <a16:creationId xmlns:a16="http://schemas.microsoft.com/office/drawing/2014/main" id="{D256B587-CDB0-4422-A993-19A1A55E792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E5946DD-ED67-4C8B-8B77-1F139CEF0D4F}"/>
              </a:ext>
            </a:extLst>
          </p:cNvPr>
          <p:cNvSpPr>
            <a:spLocks noGrp="1"/>
          </p:cNvSpPr>
          <p:nvPr>
            <p:ph type="sldNum" sz="quarter" idx="12"/>
          </p:nvPr>
        </p:nvSpPr>
        <p:spPr/>
        <p:txBody>
          <a:bodyPr/>
          <a:lstStyle/>
          <a:p>
            <a:fld id="{E31C3A0E-14BF-48C7-BFB6-706BADC273B4}" type="slidenum">
              <a:rPr lang="pl-PL" smtClean="0"/>
              <a:t>‹#›</a:t>
            </a:fld>
            <a:endParaRPr lang="pl-PL"/>
          </a:p>
        </p:txBody>
      </p:sp>
    </p:spTree>
    <p:extLst>
      <p:ext uri="{BB962C8B-B14F-4D97-AF65-F5344CB8AC3E}">
        <p14:creationId xmlns:p14="http://schemas.microsoft.com/office/powerpoint/2010/main" val="3028250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B746E595-E9CA-491E-8350-B14C1E88DB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98119C7-5895-48CA-A43A-673B89747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DAD2F55-D5C8-469E-A19A-BCD4EE9D2E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E504C-DABF-44FE-9AC1-4BBDF6809707}" type="datetimeFigureOut">
              <a:rPr lang="pl-PL" smtClean="0"/>
              <a:t>20.10.2023</a:t>
            </a:fld>
            <a:endParaRPr lang="pl-PL"/>
          </a:p>
        </p:txBody>
      </p:sp>
      <p:sp>
        <p:nvSpPr>
          <p:cNvPr id="5" name="Symbol zastępczy stopki 4">
            <a:extLst>
              <a:ext uri="{FF2B5EF4-FFF2-40B4-BE49-F238E27FC236}">
                <a16:creationId xmlns:a16="http://schemas.microsoft.com/office/drawing/2014/main" id="{292A331D-B883-4BD8-B3BF-77605A58F0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7BB1189-755C-4ACD-8F40-F0FE9DBF86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C3A0E-14BF-48C7-BFB6-706BADC273B4}" type="slidenum">
              <a:rPr lang="pl-PL" smtClean="0"/>
              <a:t>‹#›</a:t>
            </a:fld>
            <a:endParaRPr lang="pl-PL"/>
          </a:p>
        </p:txBody>
      </p:sp>
    </p:spTree>
    <p:extLst>
      <p:ext uri="{BB962C8B-B14F-4D97-AF65-F5344CB8AC3E}">
        <p14:creationId xmlns:p14="http://schemas.microsoft.com/office/powerpoint/2010/main" val="3753146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ip.lex.pl/#/jurisprudence/520840411/1/ii-osk-1655-09-wyrok-naczelnego-sadu-administracyjnego?cm=UREL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sip.lex.pl/#/jurisprudence/521744668/1/ii-osk-736-13-projektant-jako-uczestnik-procesu-budowlanego-wyrok-naczelnego-sadu-administracyjnego?cm=URELATION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sip.lex.pl/#/jurisprudence/523541369/1/ii-sa-gl-1108-22-uprawnienia-kierownika-budowy-w-jurysdykcyjnych-postepowaniach-administracyjnych...?cm=URELATION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ip.lex.pl/#/jurisprudence/522502390/1/vii-sa-wa-2949-16-pojecie-inwestora-w-rozumieniu-p-b-wyrok-wojewodzkiego-sadu-administracyjnego-w...?cm=URELATIO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ytuł 1">
            <a:extLst>
              <a:ext uri="{FF2B5EF4-FFF2-40B4-BE49-F238E27FC236}">
                <a16:creationId xmlns:a16="http://schemas.microsoft.com/office/drawing/2014/main" id="{7A723592-FA91-4280-B001-C28BBB84DBD2}"/>
              </a:ext>
            </a:extLst>
          </p:cNvPr>
          <p:cNvSpPr>
            <a:spLocks noGrp="1"/>
          </p:cNvSpPr>
          <p:nvPr>
            <p:ph type="ctrTitle"/>
          </p:nvPr>
        </p:nvSpPr>
        <p:spPr>
          <a:xfrm>
            <a:off x="1314824" y="735106"/>
            <a:ext cx="10053763" cy="2928470"/>
          </a:xfrm>
        </p:spPr>
        <p:txBody>
          <a:bodyPr anchor="b">
            <a:normAutofit/>
          </a:bodyPr>
          <a:lstStyle/>
          <a:p>
            <a:pPr algn="l"/>
            <a:r>
              <a:rPr lang="pl-PL" sz="4800">
                <a:solidFill>
                  <a:srgbClr val="FFFFFF"/>
                </a:solidFill>
              </a:rPr>
              <a:t>UCZESTNICY PROCESU BUDOWLANEGO</a:t>
            </a:r>
            <a:br>
              <a:rPr lang="pl-PL" sz="4800">
                <a:solidFill>
                  <a:srgbClr val="FFFFFF"/>
                </a:solidFill>
              </a:rPr>
            </a:br>
            <a:endParaRPr lang="pl-PL" sz="4800">
              <a:solidFill>
                <a:srgbClr val="FFFFFF"/>
              </a:solidFill>
            </a:endParaRPr>
          </a:p>
        </p:txBody>
      </p:sp>
      <p:sp>
        <p:nvSpPr>
          <p:cNvPr id="3" name="Podtytuł 2">
            <a:extLst>
              <a:ext uri="{FF2B5EF4-FFF2-40B4-BE49-F238E27FC236}">
                <a16:creationId xmlns:a16="http://schemas.microsoft.com/office/drawing/2014/main" id="{C313CE62-950C-43F0-B9EB-3807AB907EC0}"/>
              </a:ext>
            </a:extLst>
          </p:cNvPr>
          <p:cNvSpPr>
            <a:spLocks noGrp="1"/>
          </p:cNvSpPr>
          <p:nvPr>
            <p:ph type="subTitle" idx="1"/>
          </p:nvPr>
        </p:nvSpPr>
        <p:spPr>
          <a:xfrm>
            <a:off x="1362636" y="5732110"/>
            <a:ext cx="10005951" cy="1458258"/>
          </a:xfrm>
        </p:spPr>
        <p:txBody>
          <a:bodyPr anchor="ctr">
            <a:normAutofit/>
          </a:bodyPr>
          <a:lstStyle/>
          <a:p>
            <a:pPr algn="l"/>
            <a:r>
              <a:rPr lang="pl-PL" dirty="0"/>
              <a:t>                                                      DR KARINA PILARZ</a:t>
            </a:r>
          </a:p>
        </p:txBody>
      </p:sp>
    </p:spTree>
    <p:extLst>
      <p:ext uri="{BB962C8B-B14F-4D97-AF65-F5344CB8AC3E}">
        <p14:creationId xmlns:p14="http://schemas.microsoft.com/office/powerpoint/2010/main" val="2928163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C61D81-1004-4B7E-BDFC-1FDE8367640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95D062C-B246-4F7B-B0AC-1EDC968D8875}"/>
              </a:ext>
            </a:extLst>
          </p:cNvPr>
          <p:cNvSpPr>
            <a:spLocks noGrp="1"/>
          </p:cNvSpPr>
          <p:nvPr>
            <p:ph idx="1"/>
          </p:nvPr>
        </p:nvSpPr>
        <p:spPr/>
        <p:txBody>
          <a:bodyPr>
            <a:normAutofit lnSpcReduction="10000"/>
          </a:bodyPr>
          <a:lstStyle/>
          <a:p>
            <a:pPr marL="0" indent="0" algn="just">
              <a:buNone/>
            </a:pPr>
            <a:r>
              <a:rPr lang="pl-PL" dirty="0"/>
              <a:t>Ustawa z dnia 17 maja 1989 r. - Prawo geodezyjne i kartograficzne</a:t>
            </a:r>
          </a:p>
          <a:p>
            <a:pPr marL="0" indent="0" algn="just">
              <a:buNone/>
            </a:pPr>
            <a:r>
              <a:rPr lang="pl-PL" dirty="0"/>
              <a:t>Art. 2 pkt 2a – </a:t>
            </a:r>
            <a:r>
              <a:rPr lang="pl-PL" b="1" dirty="0">
                <a:solidFill>
                  <a:schemeClr val="accent1">
                    <a:lumMod val="75000"/>
                  </a:schemeClr>
                </a:solidFill>
              </a:rPr>
              <a:t>definicja legalna czynności geodezyjnych na potrzeby budownictwa</a:t>
            </a:r>
            <a:r>
              <a:rPr lang="pl-PL" dirty="0"/>
              <a:t>:</a:t>
            </a:r>
          </a:p>
          <a:p>
            <a:pPr marL="0" indent="0" algn="just">
              <a:buNone/>
            </a:pPr>
            <a:r>
              <a:rPr lang="pl-PL" dirty="0"/>
              <a:t>wykonywanie geodezyjnych pomiarów sytuacyjnych i wysokościowych podczas projektowania, budowy, utrzymania i rozbiórki obiektów budowlanych, w szczególności związanych z opracowaniem mapy do celów projektowych, wytyczeniem obiektów budowlanych w terenie, geodezyjną inwentaryzacją powykonawczą obiektów budowlanych, geodezyjną obsługą budowy i montażu obiektów budowlanych oraz pomiarami przemieszczeń i odkształceń obiektów budowlanych, skutkujących sporządzeniem dokumentacji geodezyjnej.</a:t>
            </a:r>
          </a:p>
        </p:txBody>
      </p:sp>
    </p:spTree>
    <p:extLst>
      <p:ext uri="{BB962C8B-B14F-4D97-AF65-F5344CB8AC3E}">
        <p14:creationId xmlns:p14="http://schemas.microsoft.com/office/powerpoint/2010/main" val="248890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F86560-31D2-4236-BF0F-5D587040891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C53332D-17EF-4B75-85CC-AC8E8DBE1F78}"/>
              </a:ext>
            </a:extLst>
          </p:cNvPr>
          <p:cNvSpPr>
            <a:spLocks noGrp="1"/>
          </p:cNvSpPr>
          <p:nvPr>
            <p:ph idx="1"/>
          </p:nvPr>
        </p:nvSpPr>
        <p:spPr>
          <a:xfrm>
            <a:off x="838200" y="1835673"/>
            <a:ext cx="10515600" cy="4351338"/>
          </a:xfrm>
        </p:spPr>
        <p:txBody>
          <a:bodyPr>
            <a:normAutofit/>
          </a:bodyPr>
          <a:lstStyle/>
          <a:p>
            <a:pPr marL="0" indent="0" algn="just">
              <a:buNone/>
            </a:pPr>
            <a:r>
              <a:rPr lang="pl-PL" dirty="0"/>
              <a:t>Art. 42 ust. 1 PB – katalog czynności, do których inwestor jest zobowiązany przed rozpoczęciem robót budowlanych, m.in.:</a:t>
            </a:r>
          </a:p>
          <a:p>
            <a:pPr algn="just">
              <a:buFontTx/>
              <a:buChar char="-"/>
            </a:pPr>
            <a:r>
              <a:rPr lang="pl-PL" dirty="0"/>
              <a:t>zapewnienie sporządzenia projektu technicznego w określonych przypadkach;</a:t>
            </a:r>
          </a:p>
          <a:p>
            <a:pPr algn="just">
              <a:buFontTx/>
              <a:buChar char="-"/>
            </a:pPr>
            <a:r>
              <a:rPr lang="pl-PL" dirty="0"/>
              <a:t>ustanowienie kierownika budowy w określonych przypadkach;</a:t>
            </a:r>
          </a:p>
          <a:p>
            <a:pPr algn="just">
              <a:buFontTx/>
              <a:buChar char="-"/>
            </a:pPr>
            <a:r>
              <a:rPr lang="pl-PL" dirty="0"/>
              <a:t>ustanowienie inspektora nadzoru inwestorskiego w określonych przypadkach;</a:t>
            </a:r>
          </a:p>
          <a:p>
            <a:pPr algn="just">
              <a:buFontTx/>
              <a:buChar char="-"/>
            </a:pPr>
            <a:r>
              <a:rPr lang="pl-PL" dirty="0"/>
              <a:t>przekazanie kierownikowi budowy projektu budowlanego, w tym projektu technicznego, o ile jest wymagany.</a:t>
            </a:r>
          </a:p>
        </p:txBody>
      </p:sp>
    </p:spTree>
    <p:extLst>
      <p:ext uri="{BB962C8B-B14F-4D97-AF65-F5344CB8AC3E}">
        <p14:creationId xmlns:p14="http://schemas.microsoft.com/office/powerpoint/2010/main" val="2356230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7DB45A-DA25-47C6-9800-EE35188BE8B0}"/>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C5EF0C65-30CE-4E39-9C48-CCA5CE8438A6}"/>
              </a:ext>
            </a:extLst>
          </p:cNvPr>
          <p:cNvSpPr>
            <a:spLocks noGrp="1"/>
          </p:cNvSpPr>
          <p:nvPr>
            <p:ph idx="1"/>
          </p:nvPr>
        </p:nvSpPr>
        <p:spPr/>
        <p:txBody>
          <a:bodyPr>
            <a:normAutofit fontScale="92500" lnSpcReduction="10000"/>
          </a:bodyPr>
          <a:lstStyle/>
          <a:p>
            <a:pPr marL="0" indent="0" algn="just">
              <a:buNone/>
            </a:pPr>
            <a:endParaRPr lang="pl-PL" b="1" dirty="0"/>
          </a:p>
          <a:p>
            <a:pPr marL="0" indent="0" algn="just">
              <a:buNone/>
            </a:pPr>
            <a:r>
              <a:rPr lang="pl-PL" b="1" dirty="0"/>
              <a:t>Art. 46. </a:t>
            </a:r>
            <a:r>
              <a:rPr lang="pl-PL" dirty="0"/>
              <a:t>Kierownik budowy, </a:t>
            </a:r>
            <a:r>
              <a:rPr lang="pl-PL" b="1" dirty="0">
                <a:solidFill>
                  <a:srgbClr val="0070C0"/>
                </a:solidFill>
              </a:rPr>
              <a:t>a jeżeli jego ustanowienie nie jest wymagane - inwestor</a:t>
            </a:r>
            <a:r>
              <a:rPr lang="pl-PL" dirty="0"/>
              <a:t>, przez okres wykonywania robót budowlanych:</a:t>
            </a:r>
          </a:p>
          <a:p>
            <a:pPr marL="0" indent="0" algn="just">
              <a:buNone/>
            </a:pPr>
            <a:r>
              <a:rPr lang="pl-PL" dirty="0"/>
              <a:t>1) przechowuje:</a:t>
            </a:r>
          </a:p>
          <a:p>
            <a:pPr marL="0" indent="0" algn="just">
              <a:buNone/>
            </a:pPr>
            <a:r>
              <a:rPr lang="pl-PL" dirty="0"/>
              <a:t>a) dokumenty stanowiące podstawę wykonywania robót budowlanych,</a:t>
            </a:r>
          </a:p>
          <a:p>
            <a:pPr marL="0" indent="0" algn="just">
              <a:buNone/>
            </a:pPr>
            <a:r>
              <a:rPr lang="pl-PL" dirty="0"/>
              <a:t>b) oświadczenia dotyczące wyrobów budowlanych jednostkowo zastosowanych w obiekcie budowlanym, o których mowa w art. 10 ust. 1 ustawy z dnia 16 kwietnia 2004 r. o wyrobach budowlanych;</a:t>
            </a:r>
          </a:p>
          <a:p>
            <a:pPr marL="0" indent="0" algn="just">
              <a:buNone/>
            </a:pPr>
            <a:r>
              <a:rPr lang="pl-PL" dirty="0"/>
              <a:t>2) udostępnia dokumenty, o których mowa w pkt 1, upoważnionym pracownikom organów nadzoru budowlanego i innych organów uprawnionych do kontroli przestrzegania przepisów na terenie budowy.</a:t>
            </a:r>
            <a:endParaRPr lang="pl-PL" sz="1800" b="1" dirty="0">
              <a:solidFill>
                <a:srgbClr val="FF0000"/>
              </a:solidFill>
            </a:endParaRPr>
          </a:p>
        </p:txBody>
      </p:sp>
    </p:spTree>
    <p:extLst>
      <p:ext uri="{BB962C8B-B14F-4D97-AF65-F5344CB8AC3E}">
        <p14:creationId xmlns:p14="http://schemas.microsoft.com/office/powerpoint/2010/main" val="234610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E0F9B9-69A3-4F88-B4F4-A8A2167F276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798DB2F-4ECC-4BDC-91ED-6936BD9AD00A}"/>
              </a:ext>
            </a:extLst>
          </p:cNvPr>
          <p:cNvSpPr>
            <a:spLocks noGrp="1"/>
          </p:cNvSpPr>
          <p:nvPr>
            <p:ph idx="1"/>
          </p:nvPr>
        </p:nvSpPr>
        <p:spPr/>
        <p:txBody>
          <a:bodyPr/>
          <a:lstStyle/>
          <a:p>
            <a:pPr marL="0" indent="0">
              <a:buNone/>
            </a:pPr>
            <a:endParaRPr lang="pl-PL" b="1" dirty="0"/>
          </a:p>
          <a:p>
            <a:pPr marL="0" indent="0">
              <a:buNone/>
            </a:pPr>
            <a:endParaRPr lang="pl-PL" b="1" dirty="0"/>
          </a:p>
          <a:p>
            <a:pPr marL="0" indent="0" algn="just">
              <a:buNone/>
            </a:pPr>
            <a:r>
              <a:rPr lang="pl-PL" b="1" dirty="0"/>
              <a:t>Art. 60. </a:t>
            </a:r>
            <a:r>
              <a:rPr lang="pl-PL" dirty="0"/>
              <a:t>Inwestor, oddając do użytkowania obiekt budowlany, przekazuje właścicielowi lub zarządcy obiektu </a:t>
            </a:r>
            <a:r>
              <a:rPr lang="pl-PL" u="sng" dirty="0"/>
              <a:t>dokumentację budowy i dokumentację powykonawczą </a:t>
            </a:r>
            <a:r>
              <a:rPr lang="pl-PL" dirty="0"/>
              <a:t>(…)</a:t>
            </a:r>
          </a:p>
        </p:txBody>
      </p:sp>
    </p:spTree>
    <p:extLst>
      <p:ext uri="{BB962C8B-B14F-4D97-AF65-F5344CB8AC3E}">
        <p14:creationId xmlns:p14="http://schemas.microsoft.com/office/powerpoint/2010/main" val="1771620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F964B5-1792-4363-8242-B2B1EDC776DC}"/>
              </a:ext>
            </a:extLst>
          </p:cNvPr>
          <p:cNvSpPr>
            <a:spLocks noGrp="1"/>
          </p:cNvSpPr>
          <p:nvPr>
            <p:ph type="title"/>
          </p:nvPr>
        </p:nvSpPr>
        <p:spPr/>
        <p:txBody>
          <a:bodyPr/>
          <a:lstStyle/>
          <a:p>
            <a:r>
              <a:rPr lang="pl-PL" dirty="0"/>
              <a:t>Obowiązki informacyjne</a:t>
            </a:r>
          </a:p>
        </p:txBody>
      </p:sp>
      <p:sp>
        <p:nvSpPr>
          <p:cNvPr id="3" name="Symbol zastępczy zawartości 2">
            <a:extLst>
              <a:ext uri="{FF2B5EF4-FFF2-40B4-BE49-F238E27FC236}">
                <a16:creationId xmlns:a16="http://schemas.microsoft.com/office/drawing/2014/main" id="{FB1DA71D-16EE-4262-8144-D5B74C1FF455}"/>
              </a:ext>
            </a:extLst>
          </p:cNvPr>
          <p:cNvSpPr>
            <a:spLocks noGrp="1"/>
          </p:cNvSpPr>
          <p:nvPr>
            <p:ph idx="1"/>
          </p:nvPr>
        </p:nvSpPr>
        <p:spPr/>
        <p:txBody>
          <a:bodyPr>
            <a:normAutofit fontScale="85000" lnSpcReduction="20000"/>
          </a:bodyPr>
          <a:lstStyle/>
          <a:p>
            <a:pPr marL="0" indent="0">
              <a:buNone/>
            </a:pPr>
            <a:endParaRPr lang="pl-PL" dirty="0"/>
          </a:p>
          <a:p>
            <a:pPr marL="0" indent="0" algn="just">
              <a:buNone/>
            </a:pPr>
            <a:endParaRPr lang="pl-PL" dirty="0"/>
          </a:p>
          <a:p>
            <a:pPr marL="0" indent="0" algn="just">
              <a:buNone/>
            </a:pPr>
            <a:r>
              <a:rPr lang="pl-PL" b="1" dirty="0"/>
              <a:t>Art. 41 ust. 4 PB</a:t>
            </a:r>
          </a:p>
          <a:p>
            <a:pPr marL="0" indent="0" algn="just">
              <a:buNone/>
            </a:pPr>
            <a:r>
              <a:rPr lang="pl-PL" dirty="0"/>
              <a:t>Inwestor jest obowiązany zawiadomić organ nadzoru budowlanego oraz projektanta sprawującego nadzór nad zgodnością realizacji budowy z projektem o zamierzonym terminie rozpoczęcia robót budowlanych, dla których wymagane jest uzyskanie decyzji o pozwoleniu na budowę, dokonanie zgłoszenia budowy lub dokonanie zgłoszenia instalowania.</a:t>
            </a:r>
          </a:p>
          <a:p>
            <a:pPr marL="0" indent="0" algn="just">
              <a:buNone/>
            </a:pPr>
            <a:endParaRPr lang="pl-PL" dirty="0"/>
          </a:p>
          <a:p>
            <a:pPr marL="0" indent="0" algn="just">
              <a:buNone/>
            </a:pPr>
            <a:r>
              <a:rPr lang="pl-PL" b="1" dirty="0"/>
              <a:t>ust. 4a </a:t>
            </a:r>
            <a:r>
              <a:rPr lang="pl-PL" dirty="0"/>
              <a:t>– co inwestor dołącza do zawiadomienia o zamierzonym terminie rozpoczęcia robót budowlanych;</a:t>
            </a:r>
          </a:p>
          <a:p>
            <a:pPr marL="0" indent="0" algn="just">
              <a:buNone/>
            </a:pPr>
            <a:r>
              <a:rPr lang="pl-PL" b="1" dirty="0"/>
              <a:t>ust. 4aa </a:t>
            </a:r>
            <a:r>
              <a:rPr lang="pl-PL" dirty="0"/>
              <a:t>– wyłączenie obowiązku dołączenia kopii zaświadczeń w określonych przypadkach </a:t>
            </a:r>
          </a:p>
        </p:txBody>
      </p:sp>
    </p:spTree>
    <p:extLst>
      <p:ext uri="{BB962C8B-B14F-4D97-AF65-F5344CB8AC3E}">
        <p14:creationId xmlns:p14="http://schemas.microsoft.com/office/powerpoint/2010/main" val="138090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A0F949-C3A3-4E34-9BD4-004514DE12B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BA0E1FD-8406-4004-B992-0C1542E84F7D}"/>
              </a:ext>
            </a:extLst>
          </p:cNvPr>
          <p:cNvSpPr>
            <a:spLocks noGrp="1"/>
          </p:cNvSpPr>
          <p:nvPr>
            <p:ph idx="1"/>
          </p:nvPr>
        </p:nvSpPr>
        <p:spPr/>
        <p:txBody>
          <a:bodyPr/>
          <a:lstStyle/>
          <a:p>
            <a:pPr marL="0" indent="0" algn="just">
              <a:buNone/>
            </a:pPr>
            <a:r>
              <a:rPr lang="pl-PL" b="1" dirty="0"/>
              <a:t>Art. 44. </a:t>
            </a:r>
            <a:r>
              <a:rPr lang="pl-PL" dirty="0"/>
              <a:t>W przypadku zmiany: </a:t>
            </a:r>
          </a:p>
          <a:p>
            <a:pPr marL="0" indent="0" algn="just">
              <a:buNone/>
            </a:pPr>
            <a:r>
              <a:rPr lang="pl-PL" dirty="0"/>
              <a:t>1) kierownika budowy lub kierownika robót, </a:t>
            </a:r>
          </a:p>
          <a:p>
            <a:pPr marL="0" indent="0" algn="just">
              <a:buNone/>
            </a:pPr>
            <a:r>
              <a:rPr lang="pl-PL" dirty="0"/>
              <a:t>2) inspektora nadzoru inwestorskiego, </a:t>
            </a:r>
          </a:p>
          <a:p>
            <a:pPr marL="0" indent="0" algn="just">
              <a:buNone/>
            </a:pPr>
            <a:r>
              <a:rPr lang="pl-PL" dirty="0"/>
              <a:t>3) projektanta sprawującego nadzór autorski </a:t>
            </a:r>
          </a:p>
          <a:p>
            <a:pPr marL="0" indent="0" algn="just">
              <a:buNone/>
            </a:pPr>
            <a:r>
              <a:rPr lang="pl-PL" dirty="0"/>
              <a:t>– inwestor dołącza do dokumentacji budowy oświadczenia o przejęciu obowiązków przez osoby wymienione w pkt 1–3. </a:t>
            </a:r>
          </a:p>
        </p:txBody>
      </p:sp>
    </p:spTree>
    <p:extLst>
      <p:ext uri="{BB962C8B-B14F-4D97-AF65-F5344CB8AC3E}">
        <p14:creationId xmlns:p14="http://schemas.microsoft.com/office/powerpoint/2010/main" val="3138392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11DE2B-F12E-4DCD-A668-882A616B63D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F71C1F8-166A-46C4-B574-1E1B723F3AC4}"/>
              </a:ext>
            </a:extLst>
          </p:cNvPr>
          <p:cNvSpPr>
            <a:spLocks noGrp="1"/>
          </p:cNvSpPr>
          <p:nvPr>
            <p:ph idx="1"/>
          </p:nvPr>
        </p:nvSpPr>
        <p:spPr/>
        <p:txBody>
          <a:bodyPr/>
          <a:lstStyle/>
          <a:p>
            <a:pPr marL="0" indent="0">
              <a:buNone/>
            </a:pPr>
            <a:r>
              <a:rPr lang="pl-PL" b="1" dirty="0"/>
              <a:t>Art. 59 ust. 4a PB</a:t>
            </a:r>
          </a:p>
          <a:p>
            <a:pPr marL="0" indent="0" algn="just">
              <a:buNone/>
            </a:pPr>
            <a:r>
              <a:rPr lang="pl-PL" dirty="0"/>
              <a:t>Inwestor jest obowiązany zawiadomić organ nadzoru budowlanego o zakończeniu robót budowlanych prowadzonych, po przystąpieniu do użytkowania obiektu budowlanego, na podstawie pozwolenia na użytkowanie. </a:t>
            </a:r>
          </a:p>
        </p:txBody>
      </p:sp>
    </p:spTree>
    <p:extLst>
      <p:ext uri="{BB962C8B-B14F-4D97-AF65-F5344CB8AC3E}">
        <p14:creationId xmlns:p14="http://schemas.microsoft.com/office/powerpoint/2010/main" val="2925506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B610B89-0E72-467A-B211-CF42786FFEBB}"/>
              </a:ext>
            </a:extLst>
          </p:cNvPr>
          <p:cNvSpPr>
            <a:spLocks noGrp="1"/>
          </p:cNvSpPr>
          <p:nvPr>
            <p:ph idx="1"/>
          </p:nvPr>
        </p:nvSpPr>
        <p:spPr>
          <a:xfrm>
            <a:off x="0" y="457200"/>
            <a:ext cx="12191999" cy="6332705"/>
          </a:xfrm>
        </p:spPr>
        <p:txBody>
          <a:bodyPr>
            <a:normAutofit fontScale="62500" lnSpcReduction="20000"/>
          </a:bodyPr>
          <a:lstStyle/>
          <a:p>
            <a:pPr marL="0" indent="0" algn="ctr">
              <a:buNone/>
            </a:pPr>
            <a:r>
              <a:rPr lang="pl-PL" sz="8000" dirty="0">
                <a:solidFill>
                  <a:srgbClr val="FF0000"/>
                </a:solidFill>
              </a:rPr>
              <a:t>Inwestor jest stroną postępowań administracyjnych w toku procesu budowlanego.</a:t>
            </a:r>
          </a:p>
          <a:p>
            <a:pPr marL="0" indent="0">
              <a:buNone/>
            </a:pPr>
            <a:endParaRPr lang="pl-PL" dirty="0"/>
          </a:p>
          <a:p>
            <a:endParaRPr lang="pl-PL" dirty="0"/>
          </a:p>
          <a:p>
            <a:pPr algn="just"/>
            <a:r>
              <a:rPr lang="pl-PL" sz="3800"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 </a:t>
            </a:r>
            <a:r>
              <a:rPr lang="pl-PL" sz="3800" b="1" u="sng" dirty="0">
                <a:solidFill>
                  <a:srgbClr val="0070C0"/>
                </a:solidFill>
              </a:rPr>
              <a:t>z dnia  22 października 2010 r., sygn. akt II OSK 1655/09, (LEX nr 746715)  </a:t>
            </a:r>
          </a:p>
          <a:p>
            <a:pPr marL="0" indent="0" algn="just">
              <a:buNone/>
            </a:pPr>
            <a:r>
              <a:rPr lang="pl-PL" sz="3800" dirty="0"/>
              <a:t>Jakkolwiek art. 17 </a:t>
            </a:r>
            <a:r>
              <a:rPr lang="pl-PL" sz="3800" dirty="0" err="1"/>
              <a:t>p.b</a:t>
            </a:r>
            <a:r>
              <a:rPr lang="pl-PL" sz="3800" dirty="0"/>
              <a:t>. wśród uczestników procesu budowlanego wymienia inwestora, inspektora nadzoru inwestorskiego, projektanta, kierownika budowy lub kierownika robót to wyłącznie inwestor jest jedynym uczestnikiem procesu budowlanego, który jest stroną postępowania administracyjnego zmierzającego do wydania pozwolenia na budowę czy innych postępowań, dla których podstawę materialnoprawną stanowią przepisy </a:t>
            </a:r>
            <a:r>
              <a:rPr lang="pl-PL" sz="3800" dirty="0" err="1"/>
              <a:t>p.b</a:t>
            </a:r>
            <a:r>
              <a:rPr lang="pl-PL" sz="3800" dirty="0"/>
              <a:t>.</a:t>
            </a:r>
          </a:p>
          <a:p>
            <a:pPr marL="0" indent="0">
              <a:buNone/>
            </a:pPr>
            <a:endParaRPr lang="pl-PL" sz="3800" dirty="0"/>
          </a:p>
          <a:p>
            <a:pPr marL="0" indent="0">
              <a:buNone/>
            </a:pPr>
            <a:endParaRPr lang="pl-PL" sz="3800" dirty="0"/>
          </a:p>
          <a:p>
            <a:pPr marL="0" indent="0">
              <a:buNone/>
            </a:pPr>
            <a:r>
              <a:rPr lang="pl-PL" sz="3800" dirty="0"/>
              <a:t>PRZYKŁADY: 	art. 28 ust. 2</a:t>
            </a:r>
            <a:br>
              <a:rPr lang="pl-PL" sz="3800" dirty="0"/>
            </a:br>
            <a:r>
              <a:rPr lang="pl-PL" sz="3800" dirty="0"/>
              <a:t>		art. 40 ust.3</a:t>
            </a:r>
            <a:br>
              <a:rPr lang="pl-PL" sz="3800" dirty="0"/>
            </a:br>
            <a:r>
              <a:rPr lang="pl-PL" sz="3800" dirty="0"/>
              <a:t>		art. 47 ust. 2</a:t>
            </a:r>
            <a:br>
              <a:rPr lang="pl-PL" sz="3800" dirty="0"/>
            </a:br>
            <a:r>
              <a:rPr lang="pl-PL" sz="3800" dirty="0"/>
              <a:t>		art. 59 ust. 7</a:t>
            </a:r>
          </a:p>
          <a:p>
            <a:pPr marL="0" indent="0">
              <a:buNone/>
            </a:pPr>
            <a:endParaRPr lang="pl-PL" dirty="0"/>
          </a:p>
        </p:txBody>
      </p:sp>
    </p:spTree>
    <p:extLst>
      <p:ext uri="{BB962C8B-B14F-4D97-AF65-F5344CB8AC3E}">
        <p14:creationId xmlns:p14="http://schemas.microsoft.com/office/powerpoint/2010/main" val="448677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E6525D-862B-4216-BE60-BE373BDDF555}"/>
              </a:ext>
            </a:extLst>
          </p:cNvPr>
          <p:cNvSpPr>
            <a:spLocks noGrp="1"/>
          </p:cNvSpPr>
          <p:nvPr>
            <p:ph type="title"/>
          </p:nvPr>
        </p:nvSpPr>
        <p:spPr/>
        <p:txBody>
          <a:bodyPr>
            <a:normAutofit fontScale="90000"/>
          </a:bodyPr>
          <a:lstStyle/>
          <a:p>
            <a:br>
              <a:rPr lang="pl-PL" dirty="0"/>
            </a:br>
            <a:r>
              <a:rPr lang="pl-PL" dirty="0"/>
              <a:t>POZOSTALI UCZESTNICY PROCESU BUDOWLANEGO – </a:t>
            </a:r>
            <a:br>
              <a:rPr lang="pl-PL" dirty="0"/>
            </a:br>
            <a:r>
              <a:rPr lang="pl-PL" dirty="0"/>
              <a:t>Samodzielne funkcje techniczne</a:t>
            </a:r>
            <a:br>
              <a:rPr lang="pl-PL" dirty="0"/>
            </a:br>
            <a:endParaRPr lang="pl-PL" dirty="0"/>
          </a:p>
        </p:txBody>
      </p:sp>
      <p:sp>
        <p:nvSpPr>
          <p:cNvPr id="3" name="Symbol zastępczy zawartości 2">
            <a:extLst>
              <a:ext uri="{FF2B5EF4-FFF2-40B4-BE49-F238E27FC236}">
                <a16:creationId xmlns:a16="http://schemas.microsoft.com/office/drawing/2014/main" id="{CFF5D62B-DF66-4EE3-A5F9-54744D24A0EA}"/>
              </a:ext>
            </a:extLst>
          </p:cNvPr>
          <p:cNvSpPr>
            <a:spLocks noGrp="1"/>
          </p:cNvSpPr>
          <p:nvPr>
            <p:ph idx="1"/>
          </p:nvPr>
        </p:nvSpPr>
        <p:spPr/>
        <p:txBody>
          <a:bodyPr/>
          <a:lstStyle/>
          <a:p>
            <a:pPr>
              <a:buFontTx/>
              <a:buChar char="-"/>
            </a:pPr>
            <a:endParaRPr lang="pl-PL" dirty="0"/>
          </a:p>
          <a:p>
            <a:pPr>
              <a:buFontTx/>
              <a:buChar char="-"/>
            </a:pPr>
            <a:endParaRPr lang="pl-PL" dirty="0"/>
          </a:p>
          <a:p>
            <a:pPr algn="just">
              <a:buFontTx/>
              <a:buChar char="-"/>
            </a:pPr>
            <a:r>
              <a:rPr lang="pl-PL" dirty="0"/>
              <a:t>Inwestor </a:t>
            </a:r>
            <a:r>
              <a:rPr lang="pl-PL" dirty="0">
                <a:solidFill>
                  <a:srgbClr val="00B0F0"/>
                </a:solidFill>
              </a:rPr>
              <a:t>nie musi posiadać doświadczenia ani wiedzy potrzebnych do wykonania i rozbiórki obiektu budowlanego</a:t>
            </a:r>
            <a:r>
              <a:rPr lang="pl-PL" dirty="0"/>
              <a:t>;</a:t>
            </a:r>
          </a:p>
          <a:p>
            <a:pPr algn="just">
              <a:buFontTx/>
              <a:buChar char="-"/>
            </a:pPr>
            <a:r>
              <a:rPr lang="pl-PL" dirty="0"/>
              <a:t>skuteczne prowadzenie procesu budowlanego zapewnione jest przez udział pozostałych uczestników, którzy powinni mieć prawo do wykonywania samodzielnych funkcji technicznych.</a:t>
            </a:r>
          </a:p>
        </p:txBody>
      </p:sp>
    </p:spTree>
    <p:extLst>
      <p:ext uri="{BB962C8B-B14F-4D97-AF65-F5344CB8AC3E}">
        <p14:creationId xmlns:p14="http://schemas.microsoft.com/office/powerpoint/2010/main" val="1175456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4F4797-23D9-440D-BC5D-A63C281712CC}"/>
              </a:ext>
            </a:extLst>
          </p:cNvPr>
          <p:cNvSpPr>
            <a:spLocks noGrp="1"/>
          </p:cNvSpPr>
          <p:nvPr>
            <p:ph type="title"/>
          </p:nvPr>
        </p:nvSpPr>
        <p:spPr/>
        <p:txBody>
          <a:bodyPr/>
          <a:lstStyle/>
          <a:p>
            <a:r>
              <a:rPr lang="pl-PL" dirty="0"/>
              <a:t>DEFINICJA LEGALNA</a:t>
            </a:r>
          </a:p>
        </p:txBody>
      </p:sp>
      <p:sp>
        <p:nvSpPr>
          <p:cNvPr id="3" name="Symbol zastępczy zawartości 2">
            <a:extLst>
              <a:ext uri="{FF2B5EF4-FFF2-40B4-BE49-F238E27FC236}">
                <a16:creationId xmlns:a16="http://schemas.microsoft.com/office/drawing/2014/main" id="{937801C8-B1D0-4E7E-8832-F70FC1C3A019}"/>
              </a:ext>
            </a:extLst>
          </p:cNvPr>
          <p:cNvSpPr>
            <a:spLocks noGrp="1"/>
          </p:cNvSpPr>
          <p:nvPr>
            <p:ph idx="1"/>
          </p:nvPr>
        </p:nvSpPr>
        <p:spPr/>
        <p:txBody>
          <a:bodyPr>
            <a:normAutofit fontScale="92500" lnSpcReduction="10000"/>
          </a:bodyPr>
          <a:lstStyle/>
          <a:p>
            <a:pPr marL="0" indent="0" algn="just">
              <a:buNone/>
            </a:pPr>
            <a:r>
              <a:rPr lang="pl-PL" b="1" dirty="0"/>
              <a:t>Art. 12. </a:t>
            </a:r>
            <a:r>
              <a:rPr lang="pl-PL" dirty="0"/>
              <a:t>1. Za samodzielną funkcję techniczną w budownictwie uważa się działalność związaną z </a:t>
            </a:r>
            <a:r>
              <a:rPr lang="pl-PL" dirty="0">
                <a:solidFill>
                  <a:srgbClr val="00B0F0"/>
                </a:solidFill>
              </a:rPr>
              <a:t>koniecznością fachowej oceny zjawisk technicznych </a:t>
            </a:r>
            <a:r>
              <a:rPr lang="pl-PL" dirty="0"/>
              <a:t>lub </a:t>
            </a:r>
            <a:r>
              <a:rPr lang="pl-PL" dirty="0">
                <a:solidFill>
                  <a:srgbClr val="FFC000"/>
                </a:solidFill>
              </a:rPr>
              <a:t>samodzielnego rozwiązania zagadnień architektonicznych i technicznych oraz techniczno-organizacyjnych</a:t>
            </a:r>
            <a:r>
              <a:rPr lang="pl-PL" dirty="0"/>
              <a:t>, a </a:t>
            </a:r>
            <a:r>
              <a:rPr lang="pl-PL" dirty="0">
                <a:solidFill>
                  <a:srgbClr val="00FF00"/>
                </a:solidFill>
              </a:rPr>
              <a:t>w szczególności </a:t>
            </a:r>
            <a:r>
              <a:rPr lang="pl-PL" dirty="0"/>
              <a:t>działalność obejmującą: </a:t>
            </a:r>
          </a:p>
          <a:p>
            <a:pPr marL="0" indent="0" algn="just">
              <a:buNone/>
            </a:pPr>
            <a:r>
              <a:rPr lang="pl-PL" dirty="0"/>
              <a:t>1) projektowanie, sprawdzanie projektów architektoniczno-budowlanych i technicznych oraz sprawowanie nadzoru autorskiego; </a:t>
            </a:r>
          </a:p>
          <a:p>
            <a:pPr marL="0" indent="0" algn="just">
              <a:buNone/>
            </a:pPr>
            <a:r>
              <a:rPr lang="pl-PL" dirty="0"/>
              <a:t>2) kierowanie budową lub innymi robotami budowlanymi; </a:t>
            </a:r>
          </a:p>
          <a:p>
            <a:pPr marL="0" indent="0" algn="just">
              <a:buNone/>
            </a:pPr>
            <a:r>
              <a:rPr lang="pl-PL" dirty="0"/>
              <a:t>3) kierowanie wytwarzaniem konstrukcyjnych elementów budowlanych oraz nadzór i kontrolę techniczną wytwarzania tych elementów; </a:t>
            </a:r>
          </a:p>
          <a:p>
            <a:pPr marL="0" indent="0" algn="just">
              <a:buNone/>
            </a:pPr>
            <a:r>
              <a:rPr lang="pl-PL" dirty="0"/>
              <a:t>4) wykonywanie nadzoru inwestorskiego; </a:t>
            </a:r>
          </a:p>
          <a:p>
            <a:pPr marL="0" indent="0" algn="just">
              <a:buNone/>
            </a:pPr>
            <a:r>
              <a:rPr lang="pl-PL" dirty="0"/>
              <a:t>5) sprawowanie kontroli technicznej utrzymania obiektów budowlanych. </a:t>
            </a:r>
          </a:p>
        </p:txBody>
      </p:sp>
    </p:spTree>
    <p:extLst>
      <p:ext uri="{BB962C8B-B14F-4D97-AF65-F5344CB8AC3E}">
        <p14:creationId xmlns:p14="http://schemas.microsoft.com/office/powerpoint/2010/main" val="1283227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179B1E-D28E-4671-91F7-7BD6424AB1DC}"/>
              </a:ext>
            </a:extLst>
          </p:cNvPr>
          <p:cNvSpPr>
            <a:spLocks noGrp="1"/>
          </p:cNvSpPr>
          <p:nvPr>
            <p:ph type="title"/>
          </p:nvPr>
        </p:nvSpPr>
        <p:spPr/>
        <p:txBody>
          <a:bodyPr/>
          <a:lstStyle/>
          <a:p>
            <a:r>
              <a:rPr lang="pl-PL" dirty="0"/>
              <a:t>UCZESTNICY PROCESU BUDOWLANEGO</a:t>
            </a:r>
          </a:p>
        </p:txBody>
      </p:sp>
      <p:sp>
        <p:nvSpPr>
          <p:cNvPr id="3" name="Symbol zastępczy zawartości 2">
            <a:extLst>
              <a:ext uri="{FF2B5EF4-FFF2-40B4-BE49-F238E27FC236}">
                <a16:creationId xmlns:a16="http://schemas.microsoft.com/office/drawing/2014/main" id="{3F5F23D5-F41C-4587-9D37-A66CA0026F73}"/>
              </a:ext>
            </a:extLst>
          </p:cNvPr>
          <p:cNvSpPr>
            <a:spLocks noGrp="1"/>
          </p:cNvSpPr>
          <p:nvPr>
            <p:ph idx="1"/>
          </p:nvPr>
        </p:nvSpPr>
        <p:spPr/>
        <p:txBody>
          <a:bodyPr/>
          <a:lstStyle/>
          <a:p>
            <a:pPr marL="0" indent="0">
              <a:buNone/>
            </a:pPr>
            <a:endParaRPr lang="pl-PL" b="1" dirty="0"/>
          </a:p>
        </p:txBody>
      </p:sp>
      <p:graphicFrame>
        <p:nvGraphicFramePr>
          <p:cNvPr id="4" name="Diagram 3">
            <a:extLst>
              <a:ext uri="{FF2B5EF4-FFF2-40B4-BE49-F238E27FC236}">
                <a16:creationId xmlns:a16="http://schemas.microsoft.com/office/drawing/2014/main" id="{F53AE50E-6A96-4E3A-84DD-016612C7161B}"/>
              </a:ext>
            </a:extLst>
          </p:cNvPr>
          <p:cNvGraphicFramePr/>
          <p:nvPr>
            <p:extLst>
              <p:ext uri="{D42A27DB-BD31-4B8C-83A1-F6EECF244321}">
                <p14:modId xmlns:p14="http://schemas.microsoft.com/office/powerpoint/2010/main" val="2799822939"/>
              </p:ext>
            </p:extLst>
          </p:nvPr>
        </p:nvGraphicFramePr>
        <p:xfrm>
          <a:off x="83127" y="719666"/>
          <a:ext cx="12025745" cy="6138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6983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8F4AF8-1639-4A1E-B855-80A742E69BC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773E73E-A357-49DE-8460-12B8333690CD}"/>
              </a:ext>
            </a:extLst>
          </p:cNvPr>
          <p:cNvSpPr>
            <a:spLocks noGrp="1"/>
          </p:cNvSpPr>
          <p:nvPr>
            <p:ph idx="1"/>
          </p:nvPr>
        </p:nvSpPr>
        <p:spPr>
          <a:xfrm>
            <a:off x="121298" y="1825624"/>
            <a:ext cx="11232502" cy="4789779"/>
          </a:xfrm>
        </p:spPr>
        <p:txBody>
          <a:bodyPr>
            <a:normAutofit fontScale="85000" lnSpcReduction="20000"/>
          </a:bodyPr>
          <a:lstStyle/>
          <a:p>
            <a:pPr marL="0" indent="0" algn="just">
              <a:buNone/>
            </a:pPr>
            <a:r>
              <a:rPr lang="pl-PL" dirty="0"/>
              <a:t>2. Samodzielne funkcje techniczne w budownictwie, określone w ust. 1 pkt 1–5, mogą wykonywać </a:t>
            </a:r>
            <a:r>
              <a:rPr lang="pl-PL" b="1" dirty="0">
                <a:solidFill>
                  <a:srgbClr val="FF0000"/>
                </a:solidFill>
              </a:rPr>
              <a:t>wyłącznie osoby posiadające odpowiednie wykształcenie techniczne i praktykę zawodową</a:t>
            </a:r>
            <a:r>
              <a:rPr lang="pl-PL" dirty="0"/>
              <a:t>, dostosowane do rodzaju, stopnia skomplikowania działalności i innych wymagań związanych z wykonywaną funkcją, </a:t>
            </a:r>
            <a:r>
              <a:rPr lang="pl-PL" b="1" dirty="0">
                <a:solidFill>
                  <a:srgbClr val="00B0F0"/>
                </a:solidFill>
              </a:rPr>
              <a:t>stwierdzone decyzją, zwaną dalej „uprawnieniami budowlanymi”, wydaną przez organ samorządu zawodowego. </a:t>
            </a:r>
          </a:p>
          <a:p>
            <a:pPr marL="0" indent="0" algn="just">
              <a:buNone/>
            </a:pPr>
            <a:r>
              <a:rPr lang="pl-PL" dirty="0"/>
              <a:t>3. Warunkiem uzyskania uprawnień budowlanych jest </a:t>
            </a:r>
            <a:r>
              <a:rPr lang="pl-PL" b="1" dirty="0">
                <a:solidFill>
                  <a:srgbClr val="00B050"/>
                </a:solidFill>
              </a:rPr>
              <a:t>zdanie egzaminu ze znajomości procesu budowlanego oraz umiejętności praktycznego zastosowania wiedzy technicznej</a:t>
            </a:r>
            <a:r>
              <a:rPr lang="pl-PL" dirty="0">
                <a:solidFill>
                  <a:srgbClr val="00B050"/>
                </a:solidFill>
              </a:rPr>
              <a:t>. </a:t>
            </a:r>
          </a:p>
          <a:p>
            <a:pPr marL="0" indent="0" algn="just">
              <a:buNone/>
            </a:pPr>
            <a:r>
              <a:rPr lang="pl-PL" dirty="0"/>
              <a:t>3a. Właściwa izba samorządu zawodowego prowadzi postępowanie kwalifikacyjne na wniosek osoby ubiegającej się o uprawnienia budowlane. Postępowanie, o którym mowa w zdaniu poprzednim, składa się z </a:t>
            </a:r>
            <a:r>
              <a:rPr lang="pl-PL" u="sng" dirty="0"/>
              <a:t>dwóch etapów</a:t>
            </a:r>
            <a:r>
              <a:rPr lang="pl-PL" dirty="0"/>
              <a:t>:</a:t>
            </a:r>
          </a:p>
          <a:p>
            <a:pPr marL="514350" indent="-514350" algn="just">
              <a:buAutoNum type="arabicParenR"/>
            </a:pPr>
            <a:r>
              <a:rPr lang="pl-PL" dirty="0"/>
              <a:t>kwalifikowania wykształcenia i praktyki zawodowej jako odpowiednie lub pokrewne dla danej specjalności uprawnień budowlanych, zwanego dalej „kwalifikowaniem”; </a:t>
            </a:r>
          </a:p>
          <a:p>
            <a:pPr marL="514350" indent="-514350" algn="just">
              <a:buAutoNum type="arabicParenR"/>
            </a:pPr>
            <a:r>
              <a:rPr lang="pl-PL" dirty="0"/>
              <a:t>egzaminu ze znajomości procesu budowlanego oraz umiejętności praktycznego zastosowania wiedzy technicznej.</a:t>
            </a:r>
            <a:endParaRPr lang="pl-PL" dirty="0">
              <a:solidFill>
                <a:srgbClr val="00B050"/>
              </a:solidFill>
            </a:endParaRPr>
          </a:p>
        </p:txBody>
      </p:sp>
    </p:spTree>
    <p:extLst>
      <p:ext uri="{BB962C8B-B14F-4D97-AF65-F5344CB8AC3E}">
        <p14:creationId xmlns:p14="http://schemas.microsoft.com/office/powerpoint/2010/main" val="388158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749902-D160-85E8-0CEE-F2639F5461D0}"/>
              </a:ext>
            </a:extLst>
          </p:cNvPr>
          <p:cNvSpPr>
            <a:spLocks noGrp="1"/>
          </p:cNvSpPr>
          <p:nvPr>
            <p:ph type="title"/>
          </p:nvPr>
        </p:nvSpPr>
        <p:spPr/>
        <p:txBody>
          <a:bodyPr/>
          <a:lstStyle/>
          <a:p>
            <a:r>
              <a:rPr lang="pl-PL" dirty="0"/>
              <a:t>System e-CRUB – https://e-crub.gunb.gov.pl/</a:t>
            </a:r>
            <a:endParaRPr lang="en-GB" dirty="0"/>
          </a:p>
        </p:txBody>
      </p:sp>
      <p:sp>
        <p:nvSpPr>
          <p:cNvPr id="3" name="Symbol zastępczy zawartości 2">
            <a:extLst>
              <a:ext uri="{FF2B5EF4-FFF2-40B4-BE49-F238E27FC236}">
                <a16:creationId xmlns:a16="http://schemas.microsoft.com/office/drawing/2014/main" id="{BF3C1E92-C0D4-5002-CBA5-401BDA17C5A7}"/>
              </a:ext>
            </a:extLst>
          </p:cNvPr>
          <p:cNvSpPr>
            <a:spLocks noGrp="1"/>
          </p:cNvSpPr>
          <p:nvPr>
            <p:ph idx="1"/>
          </p:nvPr>
        </p:nvSpPr>
        <p:spPr/>
        <p:txBody>
          <a:bodyPr>
            <a:normAutofit fontScale="92500" lnSpcReduction="20000"/>
          </a:bodyPr>
          <a:lstStyle/>
          <a:p>
            <a:pPr marL="0" indent="0" algn="just">
              <a:buNone/>
            </a:pPr>
            <a:r>
              <a:rPr lang="pl-PL" sz="2400" b="0" i="0" u="none" strike="noStrike" baseline="0" dirty="0"/>
              <a:t>5g. Dane identyfikujące uprawnienia budowlane, uznane kwalifikacje zawodowe oraz dane dotyczące osoby, która nabyła te uprawnienia lub kwalifikacje, podlegają wpisowi do </a:t>
            </a:r>
            <a:r>
              <a:rPr lang="pl-PL" sz="2400" b="1" i="0" u="none" strike="noStrike" baseline="0" dirty="0"/>
              <a:t>centralnego rejestru osób </a:t>
            </a:r>
            <a:r>
              <a:rPr lang="en-GB" sz="2400" b="1" i="0" u="none" strike="noStrike" baseline="0" dirty="0" err="1"/>
              <a:t>posiadających</a:t>
            </a:r>
            <a:r>
              <a:rPr lang="en-GB" sz="2400" b="1" i="0" u="none" strike="noStrike" baseline="0" dirty="0"/>
              <a:t> </a:t>
            </a:r>
            <a:r>
              <a:rPr lang="en-GB" sz="2400" b="1" i="0" u="none" strike="noStrike" baseline="0" dirty="0" err="1"/>
              <a:t>uprawnienia</a:t>
            </a:r>
            <a:r>
              <a:rPr lang="en-GB" sz="2400" b="1" i="0" u="none" strike="noStrike" baseline="0" dirty="0"/>
              <a:t> </a:t>
            </a:r>
            <a:r>
              <a:rPr lang="en-GB" sz="2400" b="1" i="0" u="none" strike="noStrike" baseline="0" dirty="0" err="1"/>
              <a:t>budowlane</a:t>
            </a:r>
            <a:r>
              <a:rPr lang="en-GB" sz="2400" b="0" i="0" u="none" strike="noStrike" baseline="0" dirty="0"/>
              <a:t>.</a:t>
            </a:r>
          </a:p>
          <a:p>
            <a:pPr marL="0" indent="0" algn="just">
              <a:buNone/>
            </a:pPr>
            <a:r>
              <a:rPr lang="pl-PL" sz="2400" b="0" i="0" u="none" strike="noStrike" baseline="0" dirty="0"/>
              <a:t>5h. Niezwłocznie po dniu, w którym decyzja o nadaniu uprawnień budowlanych stała się ostateczna, </a:t>
            </a:r>
            <a:r>
              <a:rPr lang="pl-PL" sz="2400" b="0" i="0" u="none" strike="noStrike" baseline="0" dirty="0">
                <a:solidFill>
                  <a:srgbClr val="D60093"/>
                </a:solidFill>
              </a:rPr>
              <a:t>właściwa okręgowa komisja kwalifikacyjna izby samorządu zawodowego przekazuje Głównemu Inspektorowi Nadzoru Budowlanego dane</a:t>
            </a:r>
            <a:r>
              <a:rPr lang="pl-PL" sz="2400" b="0" i="0" u="none" strike="noStrike" baseline="0" dirty="0"/>
              <a:t>, o których mowa w ust. 5g, </a:t>
            </a:r>
            <a:r>
              <a:rPr lang="pl-PL" sz="2400" b="0" i="0" u="none" strike="noStrike" baseline="0" dirty="0">
                <a:solidFill>
                  <a:srgbClr val="D60093"/>
                </a:solidFill>
              </a:rPr>
              <a:t>za pomocą systemu Centralny Rejestr Osób Posiadających Uprawnienia Budowlane,</a:t>
            </a:r>
            <a:r>
              <a:rPr lang="pl-PL" sz="2400" b="0" i="0" u="none" strike="noStrike" baseline="0" dirty="0"/>
              <a:t> zwanego dalej „</a:t>
            </a:r>
            <a:r>
              <a:rPr lang="pl-PL" sz="2400" b="1" i="0" u="none" strike="noStrike" baseline="0" dirty="0">
                <a:solidFill>
                  <a:srgbClr val="D60093"/>
                </a:solidFill>
              </a:rPr>
              <a:t>systemem e-CRUB</a:t>
            </a:r>
            <a:r>
              <a:rPr lang="pl-PL" sz="2400" b="0" i="0" u="none" strike="noStrike" baseline="0" dirty="0"/>
              <a:t>”, przy użyciu elektronicznych formularzy, których wzory zostały określone w przepisach wydanych na podstawie art. 88a ust. 6.</a:t>
            </a:r>
          </a:p>
          <a:p>
            <a:pPr marL="0" indent="0" algn="just">
              <a:buNone/>
            </a:pPr>
            <a:r>
              <a:rPr lang="pl-PL" sz="2400" b="0" i="0" u="none" strike="noStrike" baseline="0" dirty="0"/>
              <a:t>5i. W przypadku stwierdzenia nieprawidłowości danych, o których mowa w ust. 5g, przekazanych za pomocą systemu e-CRUB, Główny Inspektor Nadzoru Budowlanego wzywa właściwą okręgową komisję kwalifikacyjną izby samorządu zawodowego do zweryfikowania tych danych, wskazując stwierdzone </a:t>
            </a:r>
            <a:r>
              <a:rPr lang="en-GB" sz="2400" b="0" i="0" u="none" strike="noStrike" baseline="0" dirty="0" err="1"/>
              <a:t>nieprawidłowości</a:t>
            </a:r>
            <a:r>
              <a:rPr lang="en-GB" sz="2400" b="0" i="0" u="none" strike="noStrike" baseline="0" dirty="0"/>
              <a:t>.</a:t>
            </a:r>
            <a:endParaRPr lang="pl-PL" sz="2400" b="0" i="0" u="none" strike="noStrike" baseline="0" dirty="0"/>
          </a:p>
          <a:p>
            <a:pPr marL="0" indent="0" algn="just">
              <a:buNone/>
            </a:pPr>
            <a:endParaRPr lang="pl-PL" sz="2400" dirty="0"/>
          </a:p>
          <a:p>
            <a:pPr marL="0" indent="0" algn="just">
              <a:buNone/>
            </a:pPr>
            <a:r>
              <a:rPr lang="pl-PL" sz="3600" dirty="0"/>
              <a:t>+ ust. 9-17</a:t>
            </a:r>
            <a:endParaRPr lang="en-GB" sz="3600" dirty="0"/>
          </a:p>
        </p:txBody>
      </p:sp>
    </p:spTree>
    <p:extLst>
      <p:ext uri="{BB962C8B-B14F-4D97-AF65-F5344CB8AC3E}">
        <p14:creationId xmlns:p14="http://schemas.microsoft.com/office/powerpoint/2010/main" val="252667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9A6D9A-34E6-4CE2-B6A0-AB5CC5194F7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E1C117C-D052-4C65-87FC-EB92DA679882}"/>
              </a:ext>
            </a:extLst>
          </p:cNvPr>
          <p:cNvSpPr>
            <a:spLocks noGrp="1"/>
          </p:cNvSpPr>
          <p:nvPr>
            <p:ph idx="1"/>
          </p:nvPr>
        </p:nvSpPr>
        <p:spPr/>
        <p:txBody>
          <a:bodyPr/>
          <a:lstStyle/>
          <a:p>
            <a:pPr marL="0" indent="0" algn="just">
              <a:buNone/>
            </a:pPr>
            <a:br>
              <a:rPr lang="pl-PL" dirty="0"/>
            </a:br>
            <a:br>
              <a:rPr lang="pl-PL" dirty="0"/>
            </a:br>
            <a:r>
              <a:rPr lang="pl-PL" dirty="0"/>
              <a:t>6. Osoby wykonujące samodzielne funkcje techniczne w budownictwie </a:t>
            </a:r>
            <a:r>
              <a:rPr lang="pl-PL" b="1" dirty="0">
                <a:solidFill>
                  <a:srgbClr val="FFC000"/>
                </a:solidFill>
              </a:rPr>
              <a:t>są odpowiedzialne za wykonywanie tych funkcji zgodnie z przepisami i zasadami wiedzy technicznej</a:t>
            </a:r>
            <a:r>
              <a:rPr lang="pl-PL" dirty="0"/>
              <a:t> oraz za należytą staranność w wykonywaniu pracy, jej właściwą organizację, bezpieczeństwo i jakość.</a:t>
            </a:r>
          </a:p>
        </p:txBody>
      </p:sp>
    </p:spTree>
    <p:extLst>
      <p:ext uri="{BB962C8B-B14F-4D97-AF65-F5344CB8AC3E}">
        <p14:creationId xmlns:p14="http://schemas.microsoft.com/office/powerpoint/2010/main" val="1214008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7BD6A4-12EB-4F17-B5A3-5E168870A4E5}"/>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B3F8BF27-3B5F-49D2-BE80-AEF23E84748B}"/>
              </a:ext>
            </a:extLst>
          </p:cNvPr>
          <p:cNvSpPr>
            <a:spLocks noGrp="1"/>
          </p:cNvSpPr>
          <p:nvPr>
            <p:ph idx="1"/>
          </p:nvPr>
        </p:nvSpPr>
        <p:spPr/>
        <p:txBody>
          <a:bodyPr/>
          <a:lstStyle/>
          <a:p>
            <a:pPr marL="0" indent="0" algn="just">
              <a:buNone/>
            </a:pPr>
            <a:r>
              <a:rPr lang="pl-PL" dirty="0"/>
              <a:t>7. Podstawę do wykonywania samodzielnych funkcji technicznych w budownictwie stanowi </a:t>
            </a:r>
            <a:r>
              <a:rPr lang="pl-PL" b="1" dirty="0">
                <a:solidFill>
                  <a:srgbClr val="00B0F0"/>
                </a:solidFill>
              </a:rPr>
              <a:t>wpis</a:t>
            </a:r>
            <a:r>
              <a:rPr lang="pl-PL" b="1" dirty="0"/>
              <a:t> na listę członków właściwej izby samorządu zawodowego </a:t>
            </a:r>
            <a:r>
              <a:rPr lang="pl-PL" b="1" dirty="0">
                <a:solidFill>
                  <a:srgbClr val="00B0F0"/>
                </a:solidFill>
              </a:rPr>
              <a:t>potwierdzony zaświadczeniem</a:t>
            </a:r>
            <a:r>
              <a:rPr lang="pl-PL" b="1" dirty="0"/>
              <a:t> wydanym przez tę izbę z określonym w nim terminem ważności.</a:t>
            </a:r>
          </a:p>
          <a:p>
            <a:pPr marL="0" indent="0" algn="just">
              <a:buNone/>
            </a:pPr>
            <a:r>
              <a:rPr lang="pl-PL" dirty="0"/>
              <a:t>7a. Wymogu w zakresie przedkładania zaświadczenia, o którym mowa w ust. 7, nie stosuje się w stosunku do osób wpisanych do centralnego rejestru osób posiadających uprawnienia budowlane.</a:t>
            </a:r>
          </a:p>
        </p:txBody>
      </p:sp>
    </p:spTree>
    <p:extLst>
      <p:ext uri="{BB962C8B-B14F-4D97-AF65-F5344CB8AC3E}">
        <p14:creationId xmlns:p14="http://schemas.microsoft.com/office/powerpoint/2010/main" val="2373639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C5DB4F-9E00-4C4B-BFF1-28B552FA6ED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6C5B435-CAD7-41B9-9021-2BF4209EEE02}"/>
              </a:ext>
            </a:extLst>
          </p:cNvPr>
          <p:cNvSpPr>
            <a:spLocks noGrp="1"/>
          </p:cNvSpPr>
          <p:nvPr>
            <p:ph idx="1"/>
          </p:nvPr>
        </p:nvSpPr>
        <p:spPr/>
        <p:txBody>
          <a:bodyPr>
            <a:normAutofit lnSpcReduction="10000"/>
          </a:bodyPr>
          <a:lstStyle/>
          <a:p>
            <a:pPr marL="0" indent="0" algn="just">
              <a:buNone/>
            </a:pPr>
            <a:r>
              <a:rPr lang="pl-PL" b="1" dirty="0"/>
              <a:t>Art. 13. </a:t>
            </a:r>
            <a:r>
              <a:rPr lang="pl-PL" dirty="0"/>
              <a:t>1. Uprawnienia budowlane mogą być udzielane </a:t>
            </a:r>
            <a:r>
              <a:rPr lang="pl-PL" u="sng" dirty="0"/>
              <a:t>do projektowania lub kierowania robotami budowlanymi, </a:t>
            </a:r>
            <a:r>
              <a:rPr lang="pl-PL" dirty="0"/>
              <a:t>w ograniczonym zakresie lub bez ograniczeń.</a:t>
            </a:r>
            <a:r>
              <a:rPr lang="pl-PL" u="sng" dirty="0"/>
              <a:t> </a:t>
            </a:r>
          </a:p>
          <a:p>
            <a:pPr marL="0" indent="0" algn="just">
              <a:buNone/>
            </a:pPr>
            <a:r>
              <a:rPr lang="pl-PL" dirty="0"/>
              <a:t>2. W uprawnieniach budowlanych należy określić specjalność i ewentualną specjalizację techniczno-budowlaną oraz zakres prac projektowych lub robót budowlanych objętych danym uprawnieniem.</a:t>
            </a:r>
          </a:p>
          <a:p>
            <a:pPr marL="0" indent="0" algn="just">
              <a:buNone/>
            </a:pPr>
            <a:r>
              <a:rPr lang="pl-PL" dirty="0"/>
              <a:t>(…) </a:t>
            </a:r>
          </a:p>
          <a:p>
            <a:pPr marL="0" indent="0" algn="just">
              <a:buNone/>
            </a:pPr>
            <a:endParaRPr lang="pl-PL" b="1" dirty="0"/>
          </a:p>
          <a:p>
            <a:pPr marL="0" indent="0" algn="just">
              <a:buNone/>
            </a:pPr>
            <a:r>
              <a:rPr lang="pl-PL" b="1" dirty="0"/>
              <a:t>Art. 14. </a:t>
            </a:r>
            <a:r>
              <a:rPr lang="pl-PL" dirty="0"/>
              <a:t> </a:t>
            </a:r>
          </a:p>
          <a:p>
            <a:pPr marL="0" indent="0" algn="just">
              <a:buNone/>
            </a:pPr>
            <a:r>
              <a:rPr lang="pl-PL" dirty="0"/>
              <a:t>W jakich specjalnościach są udzielane uprawnienia budowlane</a:t>
            </a:r>
          </a:p>
        </p:txBody>
      </p:sp>
    </p:spTree>
    <p:extLst>
      <p:ext uri="{BB962C8B-B14F-4D97-AF65-F5344CB8AC3E}">
        <p14:creationId xmlns:p14="http://schemas.microsoft.com/office/powerpoint/2010/main" val="1594457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381838-14D9-48FD-A647-10ECB3A7A2B8}"/>
              </a:ext>
            </a:extLst>
          </p:cNvPr>
          <p:cNvSpPr>
            <a:spLocks noGrp="1"/>
          </p:cNvSpPr>
          <p:nvPr>
            <p:ph type="title"/>
          </p:nvPr>
        </p:nvSpPr>
        <p:spPr/>
        <p:txBody>
          <a:bodyPr/>
          <a:lstStyle/>
          <a:p>
            <a:r>
              <a:rPr lang="pl-PL" dirty="0"/>
              <a:t>INSPEKTOR NADZORU INWESTORSKIEGO</a:t>
            </a:r>
          </a:p>
        </p:txBody>
      </p:sp>
      <p:sp>
        <p:nvSpPr>
          <p:cNvPr id="3" name="Symbol zastępczy zawartości 2">
            <a:extLst>
              <a:ext uri="{FF2B5EF4-FFF2-40B4-BE49-F238E27FC236}">
                <a16:creationId xmlns:a16="http://schemas.microsoft.com/office/drawing/2014/main" id="{FABB8DFD-FA83-478C-84B9-798EBB40257A}"/>
              </a:ext>
            </a:extLst>
          </p:cNvPr>
          <p:cNvSpPr>
            <a:spLocks noGrp="1"/>
          </p:cNvSpPr>
          <p:nvPr>
            <p:ph idx="1"/>
          </p:nvPr>
        </p:nvSpPr>
        <p:spPr/>
        <p:txBody>
          <a:bodyPr/>
          <a:lstStyle/>
          <a:p>
            <a:pPr marL="0" indent="0" algn="just">
              <a:buNone/>
            </a:pPr>
            <a:r>
              <a:rPr lang="pl-PL" dirty="0"/>
              <a:t>- Osoba fizyczna posiadająca uprawnienia budowlane do wykonywania nadzoru inwestorskiego;</a:t>
            </a:r>
          </a:p>
          <a:p>
            <a:pPr algn="just">
              <a:buFontTx/>
              <a:buChar char="-"/>
            </a:pPr>
            <a:r>
              <a:rPr lang="pl-PL" dirty="0"/>
              <a:t>posiada wiedzę i doświadczenie;</a:t>
            </a:r>
          </a:p>
          <a:p>
            <a:pPr algn="just">
              <a:buFontTx/>
              <a:buChar char="-"/>
            </a:pPr>
            <a:r>
              <a:rPr lang="pl-PL" dirty="0"/>
              <a:t>jego zadaniem jest kontrolowanie kierownika budowy lub kierownika robót i dlatego:</a:t>
            </a:r>
          </a:p>
          <a:p>
            <a:pPr marL="0" indent="0" algn="just">
              <a:buNone/>
            </a:pPr>
            <a:endParaRPr lang="pl-PL" b="1" dirty="0"/>
          </a:p>
          <a:p>
            <a:pPr marL="0" indent="0" algn="just">
              <a:buNone/>
            </a:pPr>
            <a:r>
              <a:rPr lang="pl-PL" b="1" dirty="0"/>
              <a:t>Art. 24. </a:t>
            </a:r>
            <a:r>
              <a:rPr lang="pl-PL" dirty="0"/>
              <a:t>1. Łączenie funkcji kierownika budowy i inspektora nadzoru inwestorskiego nie jest dopuszczalne </a:t>
            </a:r>
            <a:r>
              <a:rPr lang="pl-PL" sz="4000" b="1" dirty="0">
                <a:solidFill>
                  <a:srgbClr val="FF0000"/>
                </a:solidFill>
              </a:rPr>
              <a:t>!</a:t>
            </a:r>
            <a:endParaRPr lang="pl-PL" b="1" dirty="0">
              <a:solidFill>
                <a:srgbClr val="FF0000"/>
              </a:solidFill>
            </a:endParaRPr>
          </a:p>
        </p:txBody>
      </p:sp>
    </p:spTree>
    <p:extLst>
      <p:ext uri="{BB962C8B-B14F-4D97-AF65-F5344CB8AC3E}">
        <p14:creationId xmlns:p14="http://schemas.microsoft.com/office/powerpoint/2010/main" val="32050657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F155D4-7F10-42B7-ABC6-063712F837F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2FC208-570D-4793-B8D4-81672DDF3839}"/>
              </a:ext>
            </a:extLst>
          </p:cNvPr>
          <p:cNvSpPr>
            <a:spLocks noGrp="1"/>
          </p:cNvSpPr>
          <p:nvPr>
            <p:ph idx="1"/>
          </p:nvPr>
        </p:nvSpPr>
        <p:spPr/>
        <p:txBody>
          <a:bodyPr/>
          <a:lstStyle/>
          <a:p>
            <a:pPr marL="0" indent="0">
              <a:buNone/>
            </a:pPr>
            <a:endParaRPr lang="pl-PL" b="1" dirty="0"/>
          </a:p>
          <a:p>
            <a:pPr marL="0" indent="0" algn="just">
              <a:buNone/>
            </a:pPr>
            <a:r>
              <a:rPr lang="pl-PL" b="1" dirty="0"/>
              <a:t>Art. 27. </a:t>
            </a:r>
            <a:r>
              <a:rPr lang="pl-PL" dirty="0"/>
              <a:t>Przy budowie obiektu budowlanego, wymagającego ustanowienia inspektorów nadzoru inwestorskiego w zakresie różnych specjalności, </a:t>
            </a:r>
            <a:r>
              <a:rPr lang="pl-PL" b="1" dirty="0"/>
              <a:t>inwestor wyznacza jednego z nich jako koordynatora ich czynności na budowie</a:t>
            </a:r>
            <a:r>
              <a:rPr lang="pl-PL" dirty="0"/>
              <a:t>. </a:t>
            </a:r>
          </a:p>
        </p:txBody>
      </p:sp>
    </p:spTree>
    <p:extLst>
      <p:ext uri="{BB962C8B-B14F-4D97-AF65-F5344CB8AC3E}">
        <p14:creationId xmlns:p14="http://schemas.microsoft.com/office/powerpoint/2010/main" val="590718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7D1777-ECA8-468C-AD58-EE65816937E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1BD837C-5F7C-4D74-92E8-627630B74784}"/>
              </a:ext>
            </a:extLst>
          </p:cNvPr>
          <p:cNvSpPr>
            <a:spLocks noGrp="1"/>
          </p:cNvSpPr>
          <p:nvPr>
            <p:ph idx="1"/>
          </p:nvPr>
        </p:nvSpPr>
        <p:spPr/>
        <p:txBody>
          <a:bodyPr>
            <a:normAutofit/>
          </a:bodyPr>
          <a:lstStyle/>
          <a:p>
            <a:pPr marL="0" indent="0" algn="just">
              <a:buNone/>
            </a:pPr>
            <a:r>
              <a:rPr lang="pl-PL" dirty="0"/>
              <a:t>Art. 18 ust. 2PB</a:t>
            </a:r>
          </a:p>
          <a:p>
            <a:pPr marL="0" indent="0" algn="just">
              <a:buNone/>
            </a:pPr>
            <a:r>
              <a:rPr lang="pl-PL" dirty="0"/>
              <a:t>Inwestor </a:t>
            </a:r>
            <a:r>
              <a:rPr lang="pl-PL" u="sng" dirty="0"/>
              <a:t>może</a:t>
            </a:r>
            <a:r>
              <a:rPr lang="pl-PL" dirty="0"/>
              <a:t> ustanowić inspektora nadzoru inwestorskiego na budowie. </a:t>
            </a:r>
          </a:p>
          <a:p>
            <a:pPr marL="0" indent="0" algn="just">
              <a:buNone/>
            </a:pPr>
            <a:endParaRPr lang="pl-PL" b="1" dirty="0"/>
          </a:p>
          <a:p>
            <a:pPr marL="0" indent="0" algn="just">
              <a:buNone/>
            </a:pPr>
            <a:r>
              <a:rPr lang="pl-PL" b="1" dirty="0"/>
              <a:t>Art. 19. </a:t>
            </a:r>
            <a:r>
              <a:rPr lang="pl-PL" dirty="0"/>
              <a:t>1.Organ administracji architektoniczno-budowlanej </a:t>
            </a:r>
            <a:r>
              <a:rPr lang="pl-PL" b="1" dirty="0"/>
              <a:t>może w decyzji o pozwoleniu na budowę nałożyć na inwestora obowiązek ustanowienia inspektora nadzoru inwestorskiego</a:t>
            </a:r>
            <a:r>
              <a:rPr lang="pl-PL" dirty="0"/>
              <a:t>, a także obowiązek zapewnienia nadzoru autorskiego, </a:t>
            </a:r>
            <a:r>
              <a:rPr lang="pl-PL" b="1" dirty="0"/>
              <a:t>w przypadkach uzasadnionych wysokim stopniem skomplikowania obiektu lub robót budowlanych bądź przewidywanym wpływem na środowisko. </a:t>
            </a:r>
          </a:p>
        </p:txBody>
      </p:sp>
    </p:spTree>
    <p:extLst>
      <p:ext uri="{BB962C8B-B14F-4D97-AF65-F5344CB8AC3E}">
        <p14:creationId xmlns:p14="http://schemas.microsoft.com/office/powerpoint/2010/main" val="1713023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358FE3-35BD-4AD6-A974-A465F2E3770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B39DFD5-BC0B-4F17-960E-B5C2EDD2546A}"/>
              </a:ext>
            </a:extLst>
          </p:cNvPr>
          <p:cNvSpPr>
            <a:spLocks noGrp="1"/>
          </p:cNvSpPr>
          <p:nvPr>
            <p:ph idx="1"/>
          </p:nvPr>
        </p:nvSpPr>
        <p:spPr/>
        <p:txBody>
          <a:bodyPr>
            <a:normAutofit fontScale="85000" lnSpcReduction="10000"/>
          </a:bodyPr>
          <a:lstStyle/>
          <a:p>
            <a:pPr marL="0" indent="0" algn="just">
              <a:buNone/>
            </a:pPr>
            <a:r>
              <a:rPr lang="pl-PL" b="1" dirty="0"/>
              <a:t>Art. 25. </a:t>
            </a:r>
            <a:r>
              <a:rPr lang="pl-PL" u="sng" dirty="0"/>
              <a:t>Do podstawowych obowiązków inspektora nadzoru inwestorskiego należy</a:t>
            </a:r>
            <a:r>
              <a:rPr lang="pl-PL" dirty="0"/>
              <a:t>: </a:t>
            </a:r>
          </a:p>
          <a:p>
            <a:pPr marL="0" indent="0" algn="just">
              <a:buNone/>
            </a:pPr>
            <a:r>
              <a:rPr lang="pl-PL" dirty="0"/>
              <a:t>1) reprezentowanie inwestora na budowie przez sprawowanie kontroli zgodności jej realizacji z projektem lub pozwoleniem na budowę, przepisami oraz zasadami wiedzy technicznej; </a:t>
            </a:r>
          </a:p>
          <a:p>
            <a:pPr marL="0" indent="0" algn="just">
              <a:buNone/>
            </a:pPr>
            <a:r>
              <a:rPr lang="pl-PL" dirty="0"/>
              <a:t>2) sprawdzanie jakości wykonywanych robót budowlanych i stosowania przy wykonywaniu tych robót wyrobów zgodnie z art. 10; </a:t>
            </a:r>
          </a:p>
          <a:p>
            <a:pPr marL="0" indent="0" algn="just">
              <a:buNone/>
            </a:pPr>
            <a:r>
              <a:rPr lang="pl-PL" dirty="0"/>
              <a:t>3) sprawdzanie i odbiór robót budowlanych ulegających zakryciu lub zanikających, uczestniczenie w próbach i odbiorach technicznych instalacji, urządzeń technicznych i przewodów kominowych oraz przygotowanie i udział w czynnościach odbioru gotowych obiektów budowlanych i przekazywanie ich do użytkowania; </a:t>
            </a:r>
          </a:p>
          <a:p>
            <a:pPr marL="0" indent="0" algn="just">
              <a:buNone/>
            </a:pPr>
            <a:r>
              <a:rPr lang="pl-PL" dirty="0"/>
              <a:t>4) potwierdzanie faktycznie wykonanych robót oraz usunięcia wad, a także, na żądanie inwestora, kontrolowanie rozliczeń budowy. </a:t>
            </a:r>
          </a:p>
        </p:txBody>
      </p:sp>
    </p:spTree>
    <p:extLst>
      <p:ext uri="{BB962C8B-B14F-4D97-AF65-F5344CB8AC3E}">
        <p14:creationId xmlns:p14="http://schemas.microsoft.com/office/powerpoint/2010/main" val="854678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F19614-D2F4-4BBD-9A74-18CB3E232E4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FD89E44-EE83-4415-A9D4-BC69E005C9D9}"/>
              </a:ext>
            </a:extLst>
          </p:cNvPr>
          <p:cNvSpPr>
            <a:spLocks noGrp="1"/>
          </p:cNvSpPr>
          <p:nvPr>
            <p:ph idx="1"/>
          </p:nvPr>
        </p:nvSpPr>
        <p:spPr/>
        <p:txBody>
          <a:bodyPr>
            <a:normAutofit fontScale="92500" lnSpcReduction="20000"/>
          </a:bodyPr>
          <a:lstStyle/>
          <a:p>
            <a:pPr marL="0" indent="0" algn="just">
              <a:buNone/>
            </a:pPr>
            <a:r>
              <a:rPr lang="pl-PL" b="1" dirty="0"/>
              <a:t>Art. 26. </a:t>
            </a:r>
            <a:r>
              <a:rPr lang="pl-PL" dirty="0"/>
              <a:t>Inspektor nadzoru inwestorskiego ma prawo: </a:t>
            </a:r>
          </a:p>
          <a:p>
            <a:pPr marL="0" indent="0" algn="just">
              <a:buNone/>
            </a:pPr>
            <a:r>
              <a:rPr lang="pl-PL" dirty="0"/>
              <a:t>1) wydawać kierownikowi budowy lub kierownikowi robót polecenia, potwierdzone wpisem do dziennika budowy, dotyczące: usunięcia nieprawidłowości lub zagrożeń, wykonania prób lub badań, także wymagających odkrycia robót lub elementów zakrytych, przedstawienia ekspertyz dotyczących prowadzonych robót budowlanych oraz informacji i dokumentów potwierdzających zastosowanie przy wykonywaniu robót budowlanych wyrobów, zgodnie z art. 10, a także informacji i dokumentów potwierdzających dopuszczenie do stosowania urządzeń technicznych; </a:t>
            </a:r>
          </a:p>
          <a:p>
            <a:pPr marL="0" indent="0" algn="just">
              <a:buNone/>
            </a:pPr>
            <a:r>
              <a:rPr lang="pl-PL" dirty="0"/>
              <a:t>2) żądać od kierownika budowy lub kierownika robót dokonania poprawek bądź ponownego wykonania wadliwie wykonanych robót, a także wstrzymania dalszych robót budowlanych w przypadku, gdyby ich kontynuacja mogła wywołać zagrożenie bądź spowodować niedopuszczalną niezgodność z projektem lub pozwoleniem na budowę. </a:t>
            </a:r>
          </a:p>
        </p:txBody>
      </p:sp>
    </p:spTree>
    <p:extLst>
      <p:ext uri="{BB962C8B-B14F-4D97-AF65-F5344CB8AC3E}">
        <p14:creationId xmlns:p14="http://schemas.microsoft.com/office/powerpoint/2010/main" val="2228931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4CA39F-322E-4B92-A0E9-E87FD74CA37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1F2A378-9D17-441E-8DA0-5B7A94604C24}"/>
              </a:ext>
            </a:extLst>
          </p:cNvPr>
          <p:cNvSpPr>
            <a:spLocks noGrp="1"/>
          </p:cNvSpPr>
          <p:nvPr>
            <p:ph idx="1"/>
          </p:nvPr>
        </p:nvSpPr>
        <p:spPr/>
        <p:txBody>
          <a:bodyPr/>
          <a:lstStyle/>
          <a:p>
            <a:pPr algn="just">
              <a:buFontTx/>
              <a:buChar char="-"/>
            </a:pPr>
            <a:r>
              <a:rPr lang="pl-PL" dirty="0"/>
              <a:t>Pojęcie uczestnika procesu budowlanego nie jest tożsame z pojęciem podmiotu procesu budowlanego;</a:t>
            </a:r>
          </a:p>
          <a:p>
            <a:pPr algn="just">
              <a:buFontTx/>
              <a:buChar char="-"/>
            </a:pPr>
            <a:r>
              <a:rPr lang="pl-PL" dirty="0"/>
              <a:t>katalog uczestników umieszczony w ustawie jest katalogiem zamkniętym;</a:t>
            </a:r>
          </a:p>
          <a:p>
            <a:pPr algn="just">
              <a:buFontTx/>
              <a:buChar char="-"/>
            </a:pPr>
            <a:r>
              <a:rPr lang="pl-PL" dirty="0"/>
              <a:t>uczestnicy biorą udział w etapie projektowania, budowy oraz rozbiórki, nie biorą natomiast udziału w etapie utrzymania obiektu budowlanego;</a:t>
            </a:r>
          </a:p>
          <a:p>
            <a:pPr algn="just">
              <a:buFontTx/>
              <a:buChar char="-"/>
            </a:pPr>
            <a:r>
              <a:rPr lang="pl-PL" dirty="0"/>
              <a:t>pojęcie podmiotu procesu budowlanego jest pojęciem szerszym. </a:t>
            </a:r>
          </a:p>
        </p:txBody>
      </p:sp>
    </p:spTree>
    <p:extLst>
      <p:ext uri="{BB962C8B-B14F-4D97-AF65-F5344CB8AC3E}">
        <p14:creationId xmlns:p14="http://schemas.microsoft.com/office/powerpoint/2010/main" val="8068332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44659C-9A37-4330-BFDD-EF75E3571C87}"/>
              </a:ext>
            </a:extLst>
          </p:cNvPr>
          <p:cNvSpPr>
            <a:spLocks noGrp="1"/>
          </p:cNvSpPr>
          <p:nvPr>
            <p:ph type="title"/>
          </p:nvPr>
        </p:nvSpPr>
        <p:spPr/>
        <p:txBody>
          <a:bodyPr/>
          <a:lstStyle/>
          <a:p>
            <a:r>
              <a:rPr lang="pl-PL" dirty="0"/>
              <a:t>PROJEKTANT</a:t>
            </a:r>
          </a:p>
        </p:txBody>
      </p:sp>
      <p:sp>
        <p:nvSpPr>
          <p:cNvPr id="3" name="Symbol zastępczy zawartości 2">
            <a:extLst>
              <a:ext uri="{FF2B5EF4-FFF2-40B4-BE49-F238E27FC236}">
                <a16:creationId xmlns:a16="http://schemas.microsoft.com/office/drawing/2014/main" id="{A359E0C5-953C-4A1D-BE6E-C7006353A618}"/>
              </a:ext>
            </a:extLst>
          </p:cNvPr>
          <p:cNvSpPr>
            <a:spLocks noGrp="1"/>
          </p:cNvSpPr>
          <p:nvPr>
            <p:ph idx="1"/>
          </p:nvPr>
        </p:nvSpPr>
        <p:spPr>
          <a:xfrm>
            <a:off x="290945" y="1743941"/>
            <a:ext cx="11375191" cy="4898019"/>
          </a:xfrm>
        </p:spPr>
        <p:txBody>
          <a:bodyPr>
            <a:normAutofit fontScale="77500" lnSpcReduction="20000"/>
          </a:bodyPr>
          <a:lstStyle/>
          <a:p>
            <a:pPr marL="0" indent="0" algn="just">
              <a:buNone/>
            </a:pPr>
            <a:r>
              <a:rPr lang="pl-PL" b="1" u="sng" dirty="0"/>
              <a:t>Uprawnienia projektanta w trakcie realizacji budowy (art. 21 PB):</a:t>
            </a:r>
          </a:p>
          <a:p>
            <a:pPr algn="just">
              <a:buFont typeface="Wingdings" panose="05000000000000000000" pitchFamily="2" charset="2"/>
              <a:buChar char="ü"/>
            </a:pPr>
            <a:r>
              <a:rPr lang="pl-PL" dirty="0"/>
              <a:t>wstęp na teren budowy i dokonywanie zapisów w dzienniku budowy dotyczących jej realizacji; </a:t>
            </a:r>
          </a:p>
          <a:p>
            <a:pPr algn="just">
              <a:buFont typeface="Wingdings" panose="05000000000000000000" pitchFamily="2" charset="2"/>
              <a:buChar char="ü"/>
            </a:pPr>
            <a:r>
              <a:rPr lang="pl-PL" dirty="0">
                <a:solidFill>
                  <a:srgbClr val="FF0000"/>
                </a:solidFill>
              </a:rPr>
              <a:t>żądanie wpisem do dziennika budowy wstrzymania robót budowlanych</a:t>
            </a:r>
            <a:r>
              <a:rPr lang="pl-PL" dirty="0"/>
              <a:t> w razie: stwierdzenia możliwości powstania zagrożenia lub wykonywania ich niezgodnie z projektem. </a:t>
            </a:r>
          </a:p>
          <a:p>
            <a:pPr marL="0" indent="0" algn="just">
              <a:buNone/>
            </a:pPr>
            <a:endParaRPr lang="pl-PL" dirty="0"/>
          </a:p>
          <a:p>
            <a:pPr marL="0" indent="0" algn="just">
              <a:buNone/>
            </a:pPr>
            <a:r>
              <a:rPr lang="pl-PL" dirty="0"/>
              <a:t>Druga funkcja ma charakter prewencyjny – ma na celu ostrzeżenie pozostałych uczestników procesu budowlanego przed naruszeniem prawa mogącym skutkować wstrzymaniem robót budowlanych;</a:t>
            </a:r>
          </a:p>
          <a:p>
            <a:pPr marL="0" indent="0" algn="just">
              <a:buNone/>
            </a:pPr>
            <a:r>
              <a:rPr lang="pl-PL" i="1" u="sng" dirty="0">
                <a:solidFill>
                  <a:schemeClr val="accent4">
                    <a:lumMod val="75000"/>
                  </a:schemeClr>
                </a:solidFill>
              </a:rPr>
              <a:t>Prawu projektanta do żądań wstrzymania robót nie odpowiada obowiązek jego wykonania</a:t>
            </a:r>
            <a:r>
              <a:rPr lang="pl-PL" dirty="0">
                <a:solidFill>
                  <a:schemeClr val="accent4">
                    <a:lumMod val="75000"/>
                  </a:schemeClr>
                </a:solidFill>
              </a:rPr>
              <a:t>, inwestor może kontynuować roboty budowlane wbrew temu żądaniu</a:t>
            </a:r>
          </a:p>
          <a:p>
            <a:pPr marL="0" indent="0" algn="just">
              <a:buNone/>
            </a:pPr>
            <a:endParaRPr lang="pl-PL" dirty="0">
              <a:solidFill>
                <a:schemeClr val="accent4">
                  <a:lumMod val="75000"/>
                </a:schemeClr>
              </a:solidFill>
            </a:endParaRPr>
          </a:p>
          <a:p>
            <a:pPr marL="0" indent="0" algn="just">
              <a:buNone/>
            </a:pPr>
            <a:r>
              <a:rPr lang="pl-PL" dirty="0"/>
              <a:t>*** W przypadku robót budowlanych, dla których nie prowadzi się dziennika budowy, uprawnienie projektanta do żądania wstrzymania robót budowlanych, jest realizowane </a:t>
            </a:r>
            <a:r>
              <a:rPr lang="pl-PL" dirty="0">
                <a:solidFill>
                  <a:srgbClr val="FF0000"/>
                </a:solidFill>
              </a:rPr>
              <a:t>przez zawiadomienie właściwego organu nadzoru budowlanego o wystąpieniu przesłanek </a:t>
            </a:r>
            <a:r>
              <a:rPr lang="pl-PL" dirty="0"/>
              <a:t>(art. 21 ust. 2).</a:t>
            </a:r>
          </a:p>
        </p:txBody>
      </p:sp>
    </p:spTree>
    <p:extLst>
      <p:ext uri="{BB962C8B-B14F-4D97-AF65-F5344CB8AC3E}">
        <p14:creationId xmlns:p14="http://schemas.microsoft.com/office/powerpoint/2010/main" val="741687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2E24BC-3B70-4873-8841-AE430307B79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E78A66D-7E8C-41C7-AF24-7205715C1ECC}"/>
              </a:ext>
            </a:extLst>
          </p:cNvPr>
          <p:cNvSpPr>
            <a:spLocks noGrp="1"/>
          </p:cNvSpPr>
          <p:nvPr>
            <p:ph idx="1"/>
          </p:nvPr>
        </p:nvSpPr>
        <p:spPr/>
        <p:txBody>
          <a:bodyPr>
            <a:normAutofit fontScale="92500" lnSpcReduction="20000"/>
          </a:bodyPr>
          <a:lstStyle/>
          <a:p>
            <a:pPr marL="0" indent="0" algn="just">
              <a:buNone/>
            </a:pPr>
            <a:r>
              <a:rPr lang="pl-PL" dirty="0"/>
              <a:t>Projektant </a:t>
            </a:r>
            <a:r>
              <a:rPr lang="pl-PL" dirty="0">
                <a:solidFill>
                  <a:schemeClr val="accent1">
                    <a:lumMod val="75000"/>
                  </a:schemeClr>
                </a:solidFill>
              </a:rPr>
              <a:t>nie posiada interesu prawnego </a:t>
            </a:r>
            <a:r>
              <a:rPr lang="pl-PL" dirty="0"/>
              <a:t>w postępowaniach administracyjnych, które mają miejsce w toku procesu budowlanego, </a:t>
            </a:r>
            <a:r>
              <a:rPr lang="pl-PL" dirty="0">
                <a:solidFill>
                  <a:schemeClr val="accent1">
                    <a:lumMod val="75000"/>
                  </a:schemeClr>
                </a:solidFill>
              </a:rPr>
              <a:t>nie może być więc stroną toczących się postępowań</a:t>
            </a:r>
            <a:r>
              <a:rPr lang="pl-PL" dirty="0"/>
              <a:t>.</a:t>
            </a:r>
          </a:p>
          <a:p>
            <a:pPr marL="0" indent="0" algn="just">
              <a:buNone/>
            </a:pPr>
            <a:endParaRPr lang="pl-PL" dirty="0"/>
          </a:p>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 </a:t>
            </a:r>
            <a:r>
              <a:rPr lang="pl-PL" b="1" u="sng" dirty="0">
                <a:solidFill>
                  <a:srgbClr val="0070C0"/>
                </a:solidFill>
              </a:rPr>
              <a:t>z dnia  1 października 2014  r., sygn. akt </a:t>
            </a:r>
            <a:r>
              <a:rPr lang="pl-PL" b="1" u="sng" dirty="0">
                <a:solidFill>
                  <a:srgbClr val="0563C1"/>
                </a:solidFill>
                <a:hlinkClick r:id="rId2">
                  <a:extLst>
                    <a:ext uri="{A12FA001-AC4F-418D-AE19-62706E023703}">
                      <ahyp:hlinkClr xmlns:ahyp="http://schemas.microsoft.com/office/drawing/2018/hyperlinkcolor" val="tx"/>
                    </a:ext>
                  </a:extLst>
                </a:hlinkClick>
              </a:rPr>
              <a:t>II </a:t>
            </a:r>
            <a:r>
              <a:rPr lang="pl-PL" b="1" u="sng" dirty="0">
                <a:solidFill>
                  <a:srgbClr val="0070C0"/>
                </a:solidFill>
                <a:hlinkClick r:id="rId2">
                  <a:extLst>
                    <a:ext uri="{A12FA001-AC4F-418D-AE19-62706E023703}">
                      <ahyp:hlinkClr xmlns:ahyp="http://schemas.microsoft.com/office/drawing/2018/hyperlinkcolor" val="tx"/>
                    </a:ext>
                  </a:extLst>
                </a:hlinkClick>
              </a:rPr>
              <a:t>OSK 736/13, </a:t>
            </a:r>
            <a:r>
              <a:rPr lang="pl-PL" b="1" u="sng" dirty="0">
                <a:solidFill>
                  <a:srgbClr val="0070C0"/>
                </a:solidFill>
              </a:rPr>
              <a:t>(LEX nr 1650972)  </a:t>
            </a:r>
          </a:p>
          <a:p>
            <a:pPr marL="0" indent="0" algn="just">
              <a:buNone/>
            </a:pPr>
            <a:r>
              <a:rPr lang="pl-PL" dirty="0"/>
              <a:t>Projektant, będący profesjonalnym uczestnikiem procesu budowlanego, nie ma własnego interesu prawnego w takim postępowaniu administracyjnym, chyba że jest jednocześnie inwestorem bądź właścicielem (użytkownikiem wieczystym) nieruchomości znajdującej się w obszarze oddziaływania obiektu (art. 3 pkt 20 </a:t>
            </a:r>
            <a:r>
              <a:rPr lang="pl-PL" dirty="0" err="1"/>
              <a:t>p.b</a:t>
            </a:r>
            <a:r>
              <a:rPr lang="pl-PL" dirty="0"/>
              <a:t>.).</a:t>
            </a:r>
          </a:p>
          <a:p>
            <a:pPr marL="0" indent="0" algn="just">
              <a:buNone/>
            </a:pPr>
            <a:endParaRPr lang="pl-PL" dirty="0"/>
          </a:p>
        </p:txBody>
      </p:sp>
    </p:spTree>
    <p:extLst>
      <p:ext uri="{BB962C8B-B14F-4D97-AF65-F5344CB8AC3E}">
        <p14:creationId xmlns:p14="http://schemas.microsoft.com/office/powerpoint/2010/main" val="31850300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41D16EE-5E40-4916-8D25-618424933EA6}"/>
              </a:ext>
            </a:extLst>
          </p:cNvPr>
          <p:cNvSpPr>
            <a:spLocks noGrp="1"/>
          </p:cNvSpPr>
          <p:nvPr>
            <p:ph idx="1"/>
          </p:nvPr>
        </p:nvSpPr>
        <p:spPr>
          <a:xfrm>
            <a:off x="-1" y="775856"/>
            <a:ext cx="11720945" cy="5915889"/>
          </a:xfrm>
        </p:spPr>
        <p:txBody>
          <a:bodyPr>
            <a:normAutofit fontScale="77500" lnSpcReduction="20000"/>
          </a:bodyPr>
          <a:lstStyle/>
          <a:p>
            <a:pPr marL="0" indent="0" algn="just">
              <a:buNone/>
            </a:pPr>
            <a:r>
              <a:rPr lang="pl-PL" b="1" u="sng" dirty="0"/>
              <a:t>PODSTAWOWE obowiązki projektanta (art. 20 ust. 1 PB): </a:t>
            </a:r>
            <a:endParaRPr lang="pl-PL" u="sng" dirty="0"/>
          </a:p>
          <a:p>
            <a:pPr algn="just">
              <a:buFont typeface="Wingdings" panose="05000000000000000000" pitchFamily="2" charset="2"/>
              <a:buChar char="ü"/>
            </a:pPr>
            <a:r>
              <a:rPr lang="pl-PL" b="1" dirty="0"/>
              <a:t>opracowanie projektu budowlanego w sposób zgodny z wymaganiami ustawy, ustaleniami określonymi w decyzjach administracyjnych dotyczących zamierzenia budowlanego, obowiązującymi przepisami oraz zasadami wiedzy technicznej</a:t>
            </a:r>
            <a:r>
              <a:rPr lang="pl-PL" dirty="0"/>
              <a:t>; </a:t>
            </a:r>
          </a:p>
          <a:p>
            <a:pPr algn="just">
              <a:buFont typeface="Wingdings" panose="05000000000000000000" pitchFamily="2" charset="2"/>
              <a:buChar char="ü"/>
            </a:pPr>
            <a:r>
              <a:rPr lang="pl-PL" dirty="0"/>
              <a:t>zapewnienie, w razie potrzeby, udziału w opracowaniu projektu budowlanego osób posiadających uprawnienia budowlane do projektowania w odpowiedniej specjalności; </a:t>
            </a:r>
          </a:p>
          <a:p>
            <a:pPr algn="just">
              <a:buFont typeface="Wingdings" panose="05000000000000000000" pitchFamily="2" charset="2"/>
              <a:buChar char="ü"/>
            </a:pPr>
            <a:r>
              <a:rPr lang="pl-PL" dirty="0"/>
              <a:t>wzajemne skoordynowanie techniczne wykonanych przez te osoby opracowań projektowych (…);</a:t>
            </a:r>
          </a:p>
          <a:p>
            <a:pPr algn="just">
              <a:buFont typeface="Wingdings" panose="05000000000000000000" pitchFamily="2" charset="2"/>
              <a:buChar char="ü"/>
            </a:pPr>
            <a:r>
              <a:rPr lang="pl-PL" dirty="0"/>
              <a:t>sporządzenie informacji dotyczącej bezpieczeństwa i ochrony zdrowia ze względu na specyfikę projektowanego obiektu budowlanego, uwzględnianej w planie bezpieczeństwa i ochrony zdrowia; </a:t>
            </a:r>
          </a:p>
          <a:p>
            <a:pPr algn="just">
              <a:buFont typeface="Wingdings" panose="05000000000000000000" pitchFamily="2" charset="2"/>
              <a:buChar char="ü"/>
            </a:pPr>
            <a:r>
              <a:rPr lang="pl-PL" dirty="0"/>
              <a:t>określenie obszaru oddziaływania obiektu; </a:t>
            </a:r>
          </a:p>
          <a:p>
            <a:pPr algn="just">
              <a:buFont typeface="Wingdings" panose="05000000000000000000" pitchFamily="2" charset="2"/>
              <a:buChar char="ü"/>
            </a:pPr>
            <a:r>
              <a:rPr lang="pl-PL" dirty="0"/>
              <a:t>uzyskanie wymaganych opinii, uzgodnień i sprawdzeń rozwiązań projektowych w zakresie wynikającym z przepisów </a:t>
            </a:r>
            <a:r>
              <a:rPr lang="pl-PL" i="1" dirty="0">
                <a:solidFill>
                  <a:schemeClr val="accent4">
                    <a:lumMod val="75000"/>
                  </a:schemeClr>
                </a:solidFill>
              </a:rPr>
              <a:t>(w formie adnotacji, która jest czynnością materialno-techniczną)</a:t>
            </a:r>
            <a:r>
              <a:rPr lang="pl-PL" i="1" dirty="0"/>
              <a:t>; </a:t>
            </a:r>
          </a:p>
          <a:p>
            <a:pPr algn="just">
              <a:buFont typeface="Wingdings" panose="05000000000000000000" pitchFamily="2" charset="2"/>
              <a:buChar char="ü"/>
            </a:pPr>
            <a:r>
              <a:rPr lang="pl-PL" dirty="0"/>
              <a:t>wyjaśnianie wątpliwości dotyczących projektu i zawartych w nim rozwiązań; </a:t>
            </a:r>
          </a:p>
          <a:p>
            <a:pPr algn="just">
              <a:buFont typeface="Wingdings" panose="05000000000000000000" pitchFamily="2" charset="2"/>
              <a:buChar char="ü"/>
            </a:pPr>
            <a:r>
              <a:rPr lang="pl-PL" dirty="0"/>
              <a:t>sporządzanie lub uzgadnianie indywidualnej dokumentacji technicznej;</a:t>
            </a:r>
          </a:p>
          <a:p>
            <a:pPr algn="just">
              <a:buFont typeface="Wingdings" panose="05000000000000000000" pitchFamily="2" charset="2"/>
              <a:buChar char="ü"/>
            </a:pPr>
            <a:r>
              <a:rPr lang="pl-PL" b="1" dirty="0"/>
              <a:t>sprawowanie nadzoru autorskiego na żądanie inwestora lub organu administracji architektoniczno-budowlanej w zakresie: stwierdzania w toku wykonywania robót budowlanych zgodności realizacji z projektem oraz uzgadniania możliwości wprowadzenia rozwiązań zamiennych w stosunku do przewidzianych w projekcie, zgłoszonych przez kierownika budowy lub inspektora nadzoru inwestorskiego. </a:t>
            </a:r>
          </a:p>
        </p:txBody>
      </p:sp>
    </p:spTree>
    <p:extLst>
      <p:ext uri="{BB962C8B-B14F-4D97-AF65-F5344CB8AC3E}">
        <p14:creationId xmlns:p14="http://schemas.microsoft.com/office/powerpoint/2010/main" val="3219137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D1FB2A-72F7-4368-9DD6-A9DE7B7425A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B930398-72A9-42E1-8C43-951F9C8C9A6F}"/>
              </a:ext>
            </a:extLst>
          </p:cNvPr>
          <p:cNvSpPr>
            <a:spLocks noGrp="1"/>
          </p:cNvSpPr>
          <p:nvPr>
            <p:ph idx="1"/>
          </p:nvPr>
        </p:nvSpPr>
        <p:spPr/>
        <p:txBody>
          <a:bodyPr>
            <a:normAutofit fontScale="85000" lnSpcReduction="20000"/>
          </a:bodyPr>
          <a:lstStyle/>
          <a:p>
            <a:pPr marL="0" indent="0">
              <a:buNone/>
            </a:pPr>
            <a:endParaRPr lang="pl-PL" dirty="0"/>
          </a:p>
          <a:p>
            <a:pPr marL="0" indent="0">
              <a:buNone/>
            </a:pPr>
            <a:endParaRPr lang="pl-PL" dirty="0"/>
          </a:p>
          <a:p>
            <a:pPr marL="0" indent="0" algn="just">
              <a:buNone/>
            </a:pPr>
            <a:r>
              <a:rPr lang="pl-PL" dirty="0"/>
              <a:t>Projektant </a:t>
            </a:r>
            <a:r>
              <a:rPr lang="pl-PL" dirty="0">
                <a:solidFill>
                  <a:srgbClr val="00FF00"/>
                </a:solidFill>
              </a:rPr>
              <a:t>zapewnia</a:t>
            </a:r>
            <a:r>
              <a:rPr lang="pl-PL" dirty="0"/>
              <a:t> sprawdzenie projektu architektoniczno-budowlanego oraz technicznego pod względem zgodności z przepisami, w tym techniczno-budowlanymi, przez osobę posiadającą uprawnienia budowlane do projektowania bez ograniczeń w odpowiedniej specjalności. (art. 20 ust. 2 PB).</a:t>
            </a:r>
          </a:p>
          <a:p>
            <a:pPr marL="0" indent="0" algn="just">
              <a:buNone/>
            </a:pPr>
            <a:endParaRPr lang="pl-PL" dirty="0"/>
          </a:p>
          <a:p>
            <a:pPr marL="0" indent="0" algn="just">
              <a:buNone/>
            </a:pPr>
            <a:r>
              <a:rPr lang="pl-PL" dirty="0"/>
              <a:t>Obowiązek ten nie dotyczy:</a:t>
            </a:r>
          </a:p>
          <a:p>
            <a:pPr marL="0" indent="0" algn="just">
              <a:buNone/>
            </a:pPr>
            <a:r>
              <a:rPr lang="pl-PL" dirty="0"/>
              <a:t>1) zakresu objętego sprawdzaniem i opiniowaniem na podstawie przepisów szczególnych;</a:t>
            </a:r>
          </a:p>
          <a:p>
            <a:pPr marL="0" indent="0" algn="just">
              <a:buNone/>
            </a:pPr>
            <a:r>
              <a:rPr lang="pl-PL" dirty="0"/>
              <a:t>2) </a:t>
            </a:r>
            <a:r>
              <a:rPr lang="pl-PL" dirty="0">
                <a:solidFill>
                  <a:srgbClr val="0070C0"/>
                </a:solidFill>
              </a:rPr>
              <a:t>projektów obiektów budowlanych o prostej konstrukcji</a:t>
            </a:r>
            <a:r>
              <a:rPr lang="pl-PL" dirty="0"/>
              <a:t>, jak: budynki mieszkalne jednorodzinne, niewielkie obiekty gospodarcze, inwentarskie i składowe (ust. 3).</a:t>
            </a:r>
          </a:p>
        </p:txBody>
      </p:sp>
    </p:spTree>
    <p:extLst>
      <p:ext uri="{BB962C8B-B14F-4D97-AF65-F5344CB8AC3E}">
        <p14:creationId xmlns:p14="http://schemas.microsoft.com/office/powerpoint/2010/main" val="751947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C2707F-444B-4347-A59F-FD07B86694F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3AFEAD5-DA9E-464C-B25F-72D3FBE2ED4A}"/>
              </a:ext>
            </a:extLst>
          </p:cNvPr>
          <p:cNvSpPr>
            <a:spLocks noGrp="1"/>
          </p:cNvSpPr>
          <p:nvPr>
            <p:ph idx="1"/>
          </p:nvPr>
        </p:nvSpPr>
        <p:spPr/>
        <p:txBody>
          <a:bodyPr/>
          <a:lstStyle/>
          <a:p>
            <a:pPr marL="0" indent="0" algn="just">
              <a:buNone/>
            </a:pPr>
            <a:r>
              <a:rPr lang="pl-PL" dirty="0"/>
              <a:t>Art. 18 ust. 3 PB</a:t>
            </a:r>
          </a:p>
          <a:p>
            <a:pPr marL="0" indent="0" algn="just">
              <a:buNone/>
            </a:pPr>
            <a:r>
              <a:rPr lang="pl-PL" dirty="0"/>
              <a:t>Inwestor może zobowiązać projektanta do sprawowania nadzoru autorskiego. </a:t>
            </a:r>
          </a:p>
          <a:p>
            <a:pPr marL="0" indent="0" algn="just">
              <a:buNone/>
            </a:pPr>
            <a:r>
              <a:rPr lang="pl-PL" b="1" dirty="0"/>
              <a:t>Art. 19. </a:t>
            </a:r>
            <a:r>
              <a:rPr lang="pl-PL" dirty="0"/>
              <a:t>1.Organ administracji architektoniczno-budowlanej może w decyzji o pozwoleniu na budowę nałożyć na inwestora obowiązek ustanowienia inspektora nadzoru inwestorskiego, a także </a:t>
            </a:r>
            <a:r>
              <a:rPr lang="pl-PL" b="1" dirty="0"/>
              <a:t>obowiązek zapewnienia nadzoru autorskiego</a:t>
            </a:r>
            <a:r>
              <a:rPr lang="pl-PL" dirty="0"/>
              <a:t>, w przypadkach uzasadnionych wysokim stopniem skomplikowania obiektu lub robót budowlanych bądź przewidywanym wpływem na środowisko. </a:t>
            </a:r>
          </a:p>
        </p:txBody>
      </p:sp>
    </p:spTree>
    <p:extLst>
      <p:ext uri="{BB962C8B-B14F-4D97-AF65-F5344CB8AC3E}">
        <p14:creationId xmlns:p14="http://schemas.microsoft.com/office/powerpoint/2010/main" val="42853784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A3495C-5DAA-44F7-BBEC-41E24EFB5A6D}"/>
              </a:ext>
            </a:extLst>
          </p:cNvPr>
          <p:cNvSpPr>
            <a:spLocks noGrp="1"/>
          </p:cNvSpPr>
          <p:nvPr>
            <p:ph type="title"/>
          </p:nvPr>
        </p:nvSpPr>
        <p:spPr/>
        <p:txBody>
          <a:bodyPr/>
          <a:lstStyle/>
          <a:p>
            <a:r>
              <a:rPr lang="pl-PL" dirty="0"/>
              <a:t>KIEROWNIK BUDOWY</a:t>
            </a:r>
          </a:p>
        </p:txBody>
      </p:sp>
      <p:sp>
        <p:nvSpPr>
          <p:cNvPr id="3" name="Symbol zastępczy zawartości 2">
            <a:extLst>
              <a:ext uri="{FF2B5EF4-FFF2-40B4-BE49-F238E27FC236}">
                <a16:creationId xmlns:a16="http://schemas.microsoft.com/office/drawing/2014/main" id="{635D048F-6F77-4E83-A75B-2501A82CF228}"/>
              </a:ext>
            </a:extLst>
          </p:cNvPr>
          <p:cNvSpPr>
            <a:spLocks noGrp="1"/>
          </p:cNvSpPr>
          <p:nvPr>
            <p:ph idx="1"/>
          </p:nvPr>
        </p:nvSpPr>
        <p:spPr/>
        <p:txBody>
          <a:bodyPr/>
          <a:lstStyle/>
          <a:p>
            <a:pPr marL="0" indent="0" algn="just">
              <a:buNone/>
            </a:pPr>
            <a:r>
              <a:rPr lang="pl-PL" dirty="0"/>
              <a:t>-zapewnienie objęcia kierownictwa budowy przez kierownika budowy jest jednym z podstawowych obowiązków inwestora;</a:t>
            </a:r>
          </a:p>
          <a:p>
            <a:pPr marL="0" indent="0" algn="just">
              <a:buNone/>
            </a:pPr>
            <a:r>
              <a:rPr lang="pl-PL" dirty="0"/>
              <a:t>-kierownik budowy jest osobą fizyczną, która posiada odpowiednie uprawnienia budowlane;</a:t>
            </a:r>
          </a:p>
          <a:p>
            <a:pPr marL="0" indent="0" algn="just">
              <a:buNone/>
            </a:pPr>
            <a:r>
              <a:rPr lang="pl-PL" dirty="0"/>
              <a:t>-nie może być jednocześnie inspektorem nadzoru inwestorskiego.</a:t>
            </a:r>
          </a:p>
        </p:txBody>
      </p:sp>
    </p:spTree>
    <p:extLst>
      <p:ext uri="{BB962C8B-B14F-4D97-AF65-F5344CB8AC3E}">
        <p14:creationId xmlns:p14="http://schemas.microsoft.com/office/powerpoint/2010/main" val="12342162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30B9A9-D795-4ED2-8F79-94EF86424A9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6A6E4C3-544F-B712-4B1B-A8DA0463744D}"/>
              </a:ext>
            </a:extLst>
          </p:cNvPr>
          <p:cNvSpPr>
            <a:spLocks noGrp="1"/>
          </p:cNvSpPr>
          <p:nvPr>
            <p:ph idx="1"/>
          </p:nvPr>
        </p:nvSpPr>
        <p:spPr/>
        <p:txBody>
          <a:bodyPr>
            <a:normAutofit fontScale="92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Gliwicach</a:t>
            </a:r>
            <a:r>
              <a:rPr lang="pl-PL" b="1" u="sng" dirty="0">
                <a:solidFill>
                  <a:srgbClr val="0070C0"/>
                </a:solidFill>
              </a:rPr>
              <a:t> z dnia  25 listopada 2022  r., sygn. akt </a:t>
            </a:r>
            <a:r>
              <a:rPr lang="pl-PL" b="1" u="sng" dirty="0">
                <a:solidFill>
                  <a:srgbClr val="0563C1"/>
                </a:solidFill>
                <a:hlinkClick r:id="rId2">
                  <a:extLst>
                    <a:ext uri="{A12FA001-AC4F-418D-AE19-62706E023703}">
                      <ahyp:hlinkClr xmlns:ahyp="http://schemas.microsoft.com/office/drawing/2018/hyperlinkcolor" val="tx"/>
                    </a:ext>
                  </a:extLst>
                </a:hlinkClick>
              </a:rPr>
              <a:t>II </a:t>
            </a:r>
            <a:r>
              <a:rPr lang="pl-PL" b="1" u="sng" dirty="0">
                <a:solidFill>
                  <a:srgbClr val="0070C0"/>
                </a:solidFill>
                <a:hlinkClick r:id="rId2">
                  <a:extLst>
                    <a:ext uri="{A12FA001-AC4F-418D-AE19-62706E023703}">
                      <ahyp:hlinkClr xmlns:ahyp="http://schemas.microsoft.com/office/drawing/2018/hyperlinkcolor" val="tx"/>
                    </a:ext>
                  </a:extLst>
                </a:hlinkClick>
              </a:rPr>
              <a:t>SA/Gl 1108/22, </a:t>
            </a:r>
            <a:r>
              <a:rPr lang="pl-PL" b="1" u="sng" dirty="0">
                <a:solidFill>
                  <a:srgbClr val="0070C0"/>
                </a:solidFill>
              </a:rPr>
              <a:t> (LEX nr 3447673)  </a:t>
            </a:r>
          </a:p>
          <a:p>
            <a:pPr marL="0" indent="0" algn="just">
              <a:buNone/>
            </a:pPr>
            <a:r>
              <a:rPr lang="pl-PL" dirty="0"/>
              <a:t>Wprawdzie na kierowniku budowy ciążą obowiązki wynikające z uczestnictwa w procesie inwestycyjnym i opisane w szczególności w art. 22-23 Prawa budowlanego, to jednak nie oznacza to, że kierownik budowy uzyskuje uprawnienia procesowe w jurysdykcyjnych postępowaniach administracyjnych związanych z realizacją inwestycji. Odróżnić bowiem należy ogólne pojęcie procesu inwestycyjnego regulowanego przez przepisy Prawa budowlanego, w którym wymienieni w art. 17 Prawa budowlanego uczestnicy mają określone prawa i obowiązki od pojęcia jurysdykcyjnego postępowania administracyjnego, w którym występują strony tych postępowań legitymujące się własnym interesem prawnym.</a:t>
            </a:r>
          </a:p>
          <a:p>
            <a:endParaRPr lang="en-GB" dirty="0"/>
          </a:p>
        </p:txBody>
      </p:sp>
    </p:spTree>
    <p:extLst>
      <p:ext uri="{BB962C8B-B14F-4D97-AF65-F5344CB8AC3E}">
        <p14:creationId xmlns:p14="http://schemas.microsoft.com/office/powerpoint/2010/main" val="2210973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732F33E-55B0-4DDC-A16B-2A5A17C1BA8A}"/>
              </a:ext>
            </a:extLst>
          </p:cNvPr>
          <p:cNvSpPr>
            <a:spLocks noGrp="1"/>
          </p:cNvSpPr>
          <p:nvPr>
            <p:ph idx="1"/>
          </p:nvPr>
        </p:nvSpPr>
        <p:spPr>
          <a:xfrm>
            <a:off x="0" y="139959"/>
            <a:ext cx="12192000" cy="6858000"/>
          </a:xfrm>
        </p:spPr>
        <p:txBody>
          <a:bodyPr>
            <a:normAutofit fontScale="55000" lnSpcReduction="20000"/>
          </a:bodyPr>
          <a:lstStyle/>
          <a:p>
            <a:pPr marL="0" indent="0" algn="just">
              <a:buNone/>
            </a:pPr>
            <a:r>
              <a:rPr lang="pl-PL" b="1" dirty="0"/>
              <a:t>Art. 22. </a:t>
            </a:r>
            <a:r>
              <a:rPr lang="pl-PL" dirty="0"/>
              <a:t>Do podstawowych obowiązków kierownika budowy należy: </a:t>
            </a:r>
          </a:p>
          <a:p>
            <a:pPr marL="0" indent="0" algn="just">
              <a:buNone/>
            </a:pPr>
            <a:r>
              <a:rPr lang="pl-PL" dirty="0"/>
              <a:t>1) protokolarne przejęcie od inwestora i odpowiednie zabezpieczenie terenu budowy wraz ze znajdującymi się na nim obiektami budowlanymi, urządzeniami technicznymi i stałymi punktami osnowy geodezyjnej oraz podlegającymi ochronie elementami środowiska przyrodniczego i kulturowego; </a:t>
            </a:r>
          </a:p>
          <a:p>
            <a:pPr marL="0" indent="0" algn="just">
              <a:buNone/>
            </a:pPr>
            <a:r>
              <a:rPr lang="pl-PL" dirty="0"/>
              <a:t>2) </a:t>
            </a:r>
            <a:r>
              <a:rPr lang="pl-PL" b="1" dirty="0"/>
              <a:t>prowadzenie dokumentacji budowy</a:t>
            </a:r>
            <a:r>
              <a:rPr lang="pl-PL" dirty="0"/>
              <a:t>; </a:t>
            </a:r>
          </a:p>
          <a:p>
            <a:pPr marL="0" indent="0" algn="just">
              <a:buNone/>
            </a:pPr>
            <a:r>
              <a:rPr lang="pl-PL" dirty="0"/>
              <a:t>3) zapewnienie geodezyjnego wytyczenia obiektu oraz zorganizowanie budowy i kierowanie budową obiektu budowlanego w sposób zgodny z projektem lub pozwoleniem na budowę, przepisami, w tym techniczno-budowlanymi, oraz przepisami bezpieczeństwa i higieny pracy; </a:t>
            </a:r>
          </a:p>
          <a:p>
            <a:pPr marL="0" indent="0" algn="just">
              <a:buNone/>
            </a:pPr>
            <a:r>
              <a:rPr lang="pl-PL" dirty="0"/>
              <a:t>3a) koordynowanie realizacji zadań zapobiegających zagrożeniom bezpieczeństwa i ochrony zdrowia: </a:t>
            </a:r>
          </a:p>
          <a:p>
            <a:pPr marL="0" indent="0" algn="just">
              <a:buNone/>
            </a:pPr>
            <a:r>
              <a:rPr lang="pl-PL" dirty="0"/>
              <a:t>a) przy opracowywaniu technicznych lub organizacyjnych założeń planowanych robót budowlanych lub ich poszczególnych etapów, które mają być prowadzone jednocześnie lub kolejno, </a:t>
            </a:r>
          </a:p>
          <a:p>
            <a:pPr marL="0" indent="0" algn="just">
              <a:buNone/>
            </a:pPr>
            <a:r>
              <a:rPr lang="pl-PL" dirty="0"/>
              <a:t>b) przy planowaniu czasu wymaganego do zakończenia robót budowlanych lub ich poszczególnych etapów; </a:t>
            </a:r>
          </a:p>
          <a:p>
            <a:pPr marL="0" indent="0" algn="just">
              <a:buNone/>
            </a:pPr>
            <a:r>
              <a:rPr lang="pl-PL" dirty="0"/>
              <a:t>3b) koordynowanie działań zapewniających przestrzeganie podczas wykonywania robót budowlanych zasad bezpieczeństwa i ochrony zdrowia zawartych w przepisach, o których mowa w art. 21a ust. 3, oraz w planie bezpieczeństwa i ochrony zdrowia; </a:t>
            </a:r>
          </a:p>
          <a:p>
            <a:pPr marL="0" indent="0" algn="just">
              <a:buNone/>
            </a:pPr>
            <a:r>
              <a:rPr lang="pl-PL" dirty="0"/>
              <a:t>3c) wprowadzanie niezbędnych zmian w informacji, o której mowa w art. 20 ust. 1 pkt 1b, oraz w planie bezpieczeństwa i ochrony zdrowia, wynikających z postępu wykonywanych robót budowlanych; </a:t>
            </a:r>
          </a:p>
          <a:p>
            <a:pPr marL="0" indent="0" algn="just">
              <a:buNone/>
            </a:pPr>
            <a:r>
              <a:rPr lang="pl-PL" dirty="0"/>
              <a:t>3d) podejmowanie niezbędnych działań uniemożliwiających wstęp na budowę osobom nieupoważnionym; </a:t>
            </a:r>
          </a:p>
          <a:p>
            <a:pPr marL="0" indent="0" algn="just">
              <a:buNone/>
            </a:pPr>
            <a:r>
              <a:rPr lang="pl-PL" dirty="0"/>
              <a:t>3e) zapewnienie przy wykonywaniu robót budowlanych stosowania wyrobów, zgodnie z art. 10; </a:t>
            </a:r>
          </a:p>
          <a:p>
            <a:pPr marL="0" indent="0" algn="just">
              <a:buNone/>
            </a:pPr>
            <a:r>
              <a:rPr lang="pl-PL" dirty="0"/>
              <a:t>4) wstrzymanie robót budowlanych w przypadku stwierdzenia możliwości powstania zagrożenia oraz bezzwłoczne zawiadomienie o tym właściwego organu; </a:t>
            </a:r>
          </a:p>
          <a:p>
            <a:pPr marL="0" indent="0" algn="just">
              <a:buNone/>
            </a:pPr>
            <a:r>
              <a:rPr lang="pl-PL" dirty="0"/>
              <a:t>5) zawiadomienie inwestora o wpisie do dziennika budowy dotyczącym wstrzymania robót budowlanych z powodu wykonywania ich niezgodnie z projektem; </a:t>
            </a:r>
          </a:p>
          <a:p>
            <a:pPr marL="0" indent="0" algn="just">
              <a:buNone/>
            </a:pPr>
            <a:r>
              <a:rPr lang="pl-PL" dirty="0"/>
              <a:t>6) </a:t>
            </a:r>
            <a:r>
              <a:rPr lang="pl-PL" b="1" dirty="0"/>
              <a:t>realizacja zaleceń wpisanych do dziennika budowy</a:t>
            </a:r>
            <a:r>
              <a:rPr lang="pl-PL" dirty="0"/>
              <a:t>; -&gt; </a:t>
            </a:r>
            <a:r>
              <a:rPr lang="pl-PL" dirty="0">
                <a:solidFill>
                  <a:schemeClr val="accent1"/>
                </a:solidFill>
              </a:rPr>
              <a:t>kierownik budowy nie ma zatem swobody kierowania budową</a:t>
            </a:r>
          </a:p>
          <a:p>
            <a:pPr marL="0" indent="0" algn="just">
              <a:buNone/>
            </a:pPr>
            <a:r>
              <a:rPr lang="pl-PL" dirty="0"/>
              <a:t>7) zgłaszanie inwestorowi do sprawdzenia lub odbioru wykonanych robót ulegających zakryciu bądź zanikających oraz zapewnienie dokonania wymaganych przepisami lub ustalonych w umowie prób i sprawdzeń instalacji, urządzeń technicznych i przewodów kominowych przed zgłoszeniem obiektu budowlanego do odbioru; </a:t>
            </a:r>
          </a:p>
          <a:p>
            <a:pPr marL="0" indent="0" algn="just">
              <a:buNone/>
            </a:pPr>
            <a:r>
              <a:rPr lang="pl-PL" dirty="0"/>
              <a:t>8) przygotowanie dokumentacji powykonawczej obiektu budowlanego; </a:t>
            </a:r>
          </a:p>
          <a:p>
            <a:pPr marL="0" indent="0" algn="just">
              <a:buNone/>
            </a:pPr>
            <a:r>
              <a:rPr lang="pl-PL" dirty="0"/>
              <a:t>9) zgłoszenie obiektu budowlanego do odbioru odpowiednim wpisem do dziennika budowy oraz uczestniczenie w czynnościach odbioru i zapewnienie usunięcia stwierdzonych wad, a także przekazanie inwestorowi oświadczenia, o którym mowa w art.57 ust. 1 pkt 2.</a:t>
            </a:r>
          </a:p>
          <a:p>
            <a:pPr marL="0" indent="0">
              <a:buNone/>
            </a:pPr>
            <a:endParaRPr lang="pl-PL" dirty="0"/>
          </a:p>
        </p:txBody>
      </p:sp>
    </p:spTree>
    <p:extLst>
      <p:ext uri="{BB962C8B-B14F-4D97-AF65-F5344CB8AC3E}">
        <p14:creationId xmlns:p14="http://schemas.microsoft.com/office/powerpoint/2010/main" val="9721448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E1B53B2-EF99-4D42-996B-A386B8452A0F}"/>
              </a:ext>
            </a:extLst>
          </p:cNvPr>
          <p:cNvSpPr>
            <a:spLocks noGrp="1"/>
          </p:cNvSpPr>
          <p:nvPr>
            <p:ph idx="1"/>
          </p:nvPr>
        </p:nvSpPr>
        <p:spPr>
          <a:xfrm>
            <a:off x="0" y="0"/>
            <a:ext cx="12192000" cy="6858000"/>
          </a:xfrm>
        </p:spPr>
        <p:txBody>
          <a:bodyPr>
            <a:normAutofit fontScale="85000" lnSpcReduction="20000"/>
          </a:bodyPr>
          <a:lstStyle/>
          <a:p>
            <a:pPr marL="0" indent="0" algn="just">
              <a:buNone/>
            </a:pPr>
            <a:r>
              <a:rPr lang="pl-PL" sz="1800" i="0" u="none" strike="noStrike" baseline="0" dirty="0">
                <a:solidFill>
                  <a:srgbClr val="000000"/>
                </a:solidFill>
                <a:latin typeface="Times New Roman" panose="02020603050405020304" pitchFamily="18" charset="0"/>
              </a:rPr>
              <a:t>Art. 45a.1. </a:t>
            </a:r>
            <a:r>
              <a:rPr lang="pl-PL" sz="1800" i="0" u="sng" strike="noStrike" baseline="0" dirty="0">
                <a:solidFill>
                  <a:srgbClr val="000000"/>
                </a:solidFill>
                <a:latin typeface="Times New Roman" panose="02020603050405020304" pitchFamily="18" charset="0"/>
              </a:rPr>
              <a:t>Przed rozpoczęciem budowy lub rozbiórki kierownik budowy jest obowiązany: </a:t>
            </a:r>
          </a:p>
          <a:p>
            <a:pPr marL="0" indent="0" algn="just">
              <a:buNone/>
            </a:pPr>
            <a:r>
              <a:rPr lang="pl-PL" sz="1800" i="0" u="none" strike="noStrike" baseline="0" dirty="0">
                <a:solidFill>
                  <a:srgbClr val="000000"/>
                </a:solidFill>
                <a:latin typeface="Times New Roman" panose="02020603050405020304" pitchFamily="18" charset="0"/>
              </a:rPr>
              <a:t>1) </a:t>
            </a:r>
            <a:r>
              <a:rPr lang="pl-PL" sz="1800" b="1" u="none" strike="noStrike" baseline="0" dirty="0">
                <a:solidFill>
                  <a:schemeClr val="accent4">
                    <a:lumMod val="75000"/>
                  </a:schemeClr>
                </a:solidFill>
                <a:latin typeface="Times New Roman" panose="02020603050405020304" pitchFamily="18" charset="0"/>
              </a:rPr>
              <a:t>zabezpieczyć teren</a:t>
            </a:r>
            <a:r>
              <a:rPr lang="pl-PL" sz="1800" i="0" u="none" strike="noStrike" baseline="0" dirty="0">
                <a:solidFill>
                  <a:srgbClr val="000000"/>
                </a:solidFill>
                <a:latin typeface="Times New Roman" panose="02020603050405020304" pitchFamily="18" charset="0"/>
              </a:rPr>
              <a:t> budowy lub rozbiórki; </a:t>
            </a:r>
          </a:p>
          <a:p>
            <a:pPr marL="0" indent="0" algn="just">
              <a:buNone/>
            </a:pPr>
            <a:r>
              <a:rPr lang="pl-PL" sz="1800" i="0" u="none" strike="noStrike" baseline="0" dirty="0">
                <a:solidFill>
                  <a:srgbClr val="000000"/>
                </a:solidFill>
                <a:latin typeface="Times New Roman" panose="02020603050405020304" pitchFamily="18" charset="0"/>
              </a:rPr>
              <a:t>2) </a:t>
            </a:r>
            <a:r>
              <a:rPr lang="pl-PL" sz="1800" b="1" i="0" u="none" strike="noStrike" baseline="0" dirty="0">
                <a:solidFill>
                  <a:srgbClr val="000000"/>
                </a:solidFill>
                <a:latin typeface="Times New Roman" panose="02020603050405020304" pitchFamily="18" charset="0"/>
              </a:rPr>
              <a:t>potwierdzić</a:t>
            </a:r>
            <a:r>
              <a:rPr lang="pl-PL" sz="1800" i="0" u="none" strike="noStrike" baseline="0" dirty="0">
                <a:solidFill>
                  <a:srgbClr val="000000"/>
                </a:solidFill>
                <a:latin typeface="Times New Roman" panose="02020603050405020304" pitchFamily="18" charset="0"/>
              </a:rPr>
              <a:t> wpisem w dzienniku budowy </a:t>
            </a:r>
            <a:r>
              <a:rPr lang="pl-PL" sz="1800" b="1" i="0" u="none" strike="noStrike" baseline="0" dirty="0">
                <a:solidFill>
                  <a:srgbClr val="000000"/>
                </a:solidFill>
                <a:latin typeface="Times New Roman" panose="02020603050405020304" pitchFamily="18" charset="0"/>
              </a:rPr>
              <a:t>otrzymanie od inwestora zatwierdzonego projektu budowlanego</a:t>
            </a:r>
            <a:r>
              <a:rPr lang="pl-PL" sz="1800" i="0" u="none" strike="noStrike" baseline="0" dirty="0">
                <a:solidFill>
                  <a:srgbClr val="000000"/>
                </a:solidFill>
                <a:latin typeface="Times New Roman" panose="02020603050405020304" pitchFamily="18" charset="0"/>
              </a:rPr>
              <a:t> oraz, o ile jest wymagany – projektu technicznego albo projektu rozbiórki; </a:t>
            </a:r>
          </a:p>
          <a:p>
            <a:pPr marL="0" indent="0" algn="just">
              <a:buNone/>
            </a:pPr>
            <a:r>
              <a:rPr lang="pl-PL" sz="1800" i="0" u="none" strike="noStrike" baseline="0" dirty="0">
                <a:solidFill>
                  <a:srgbClr val="000000"/>
                </a:solidFill>
                <a:latin typeface="Times New Roman" panose="02020603050405020304" pitchFamily="18" charset="0"/>
              </a:rPr>
              <a:t>3) </a:t>
            </a:r>
            <a:r>
              <a:rPr lang="pl-PL" sz="1800" i="0" u="sng" strike="noStrike" baseline="0" dirty="0">
                <a:solidFill>
                  <a:srgbClr val="000000"/>
                </a:solidFill>
                <a:latin typeface="Times New Roman" panose="02020603050405020304" pitchFamily="18" charset="0"/>
              </a:rPr>
              <a:t>umieścić na terenie budowy</a:t>
            </a:r>
            <a:r>
              <a:rPr lang="pl-PL" sz="1800" i="0" u="none" strike="noStrike" baseline="0" dirty="0">
                <a:solidFill>
                  <a:srgbClr val="000000"/>
                </a:solidFill>
                <a:latin typeface="Times New Roman" panose="02020603050405020304" pitchFamily="18" charset="0"/>
              </a:rPr>
              <a:t>, w widocznym miejscu: </a:t>
            </a:r>
          </a:p>
          <a:p>
            <a:pPr marL="0" indent="0" algn="just">
              <a:buNone/>
            </a:pPr>
            <a:r>
              <a:rPr lang="pl-PL" sz="1800" i="0" u="none" strike="noStrike" baseline="0" dirty="0">
                <a:solidFill>
                  <a:srgbClr val="000000"/>
                </a:solidFill>
                <a:latin typeface="Times New Roman" panose="02020603050405020304" pitchFamily="18" charset="0"/>
              </a:rPr>
              <a:t>a) </a:t>
            </a:r>
            <a:r>
              <a:rPr lang="pl-PL" sz="1800" b="1" i="0" u="none" strike="noStrike" baseline="0" dirty="0">
                <a:solidFill>
                  <a:schemeClr val="accent4">
                    <a:lumMod val="75000"/>
                  </a:schemeClr>
                </a:solidFill>
                <a:latin typeface="Times New Roman" panose="02020603050405020304" pitchFamily="18" charset="0"/>
              </a:rPr>
              <a:t>tablicę informacyjną </a:t>
            </a:r>
            <a:r>
              <a:rPr lang="pl-PL" sz="1800" i="0" u="none" strike="noStrike" baseline="0" dirty="0">
                <a:solidFill>
                  <a:srgbClr val="000000"/>
                </a:solidFill>
                <a:latin typeface="Times New Roman" panose="02020603050405020304" pitchFamily="18" charset="0"/>
              </a:rPr>
              <a:t>oraz </a:t>
            </a:r>
          </a:p>
          <a:p>
            <a:pPr marL="0" indent="0" algn="just">
              <a:buNone/>
            </a:pPr>
            <a:r>
              <a:rPr lang="pl-PL" sz="1800" i="0" u="none" strike="noStrike" baseline="0" dirty="0">
                <a:solidFill>
                  <a:srgbClr val="000000"/>
                </a:solidFill>
                <a:latin typeface="Times New Roman" panose="02020603050405020304" pitchFamily="18" charset="0"/>
              </a:rPr>
              <a:t>b) </a:t>
            </a:r>
            <a:r>
              <a:rPr lang="pl-PL" sz="1800" b="1" i="0" u="none" strike="noStrike" baseline="0" dirty="0">
                <a:solidFill>
                  <a:schemeClr val="accent4">
                    <a:lumMod val="75000"/>
                  </a:schemeClr>
                </a:solidFill>
                <a:latin typeface="Times New Roman" panose="02020603050405020304" pitchFamily="18" charset="0"/>
              </a:rPr>
              <a:t>ogłoszenie zawierające dane dotyczące bezpieczeństwa pracy i ochrony zdrowia </a:t>
            </a:r>
            <a:r>
              <a:rPr lang="pl-PL" sz="1800" i="0" u="none" strike="noStrike" baseline="0" dirty="0">
                <a:solidFill>
                  <a:srgbClr val="000000"/>
                </a:solidFill>
                <a:latin typeface="Times New Roman" panose="02020603050405020304" pitchFamily="18" charset="0"/>
              </a:rPr>
              <a:t>– w przypadku budowy, na której przewiduje się prowadzenie robót budowlanych trwających dłużej niż 30 dni roboczych i jednoczesne zatrudnienie co najmniej 20 pracowników lub przewidywany zakres robót budowlanych przekracza 500 osobodni. </a:t>
            </a:r>
          </a:p>
          <a:p>
            <a:pPr marL="0" indent="0" algn="just">
              <a:buNone/>
            </a:pPr>
            <a:r>
              <a:rPr lang="pl-PL" sz="1800" i="0" u="none" strike="noStrike" baseline="0" dirty="0">
                <a:solidFill>
                  <a:srgbClr val="000000"/>
                </a:solidFill>
                <a:latin typeface="Times New Roman" panose="02020603050405020304" pitchFamily="18" charset="0"/>
              </a:rPr>
              <a:t>2. </a:t>
            </a:r>
            <a:r>
              <a:rPr lang="pl-PL" sz="1800" i="0" u="sng" strike="noStrike" baseline="0" dirty="0">
                <a:solidFill>
                  <a:srgbClr val="FF0000"/>
                </a:solidFill>
                <a:latin typeface="Times New Roman" panose="02020603050405020304" pitchFamily="18" charset="0"/>
              </a:rPr>
              <a:t>W przypadku braku obowiązku ustanowienia kierownika budowy</a:t>
            </a:r>
            <a:r>
              <a:rPr lang="pl-PL" sz="1800" i="0" u="none" strike="noStrike" baseline="0" dirty="0">
                <a:solidFill>
                  <a:srgbClr val="000000"/>
                </a:solidFill>
                <a:latin typeface="Times New Roman" panose="02020603050405020304" pitchFamily="18" charset="0"/>
              </a:rPr>
              <a:t> spełnienie obowiązku, o którym mowa w ust. 1 pkt 1, </a:t>
            </a:r>
            <a:r>
              <a:rPr lang="pl-PL" sz="1800" i="0" u="sng" strike="noStrike" baseline="0" dirty="0">
                <a:solidFill>
                  <a:srgbClr val="FF0000"/>
                </a:solidFill>
                <a:latin typeface="Times New Roman" panose="02020603050405020304" pitchFamily="18" charset="0"/>
              </a:rPr>
              <a:t>należy do inwestora. </a:t>
            </a:r>
          </a:p>
          <a:p>
            <a:pPr marL="0" indent="0" algn="just">
              <a:buNone/>
            </a:pPr>
            <a:r>
              <a:rPr lang="pl-PL" sz="1800" i="0" u="none" strike="noStrike" baseline="0" dirty="0">
                <a:solidFill>
                  <a:srgbClr val="000000"/>
                </a:solidFill>
                <a:latin typeface="Times New Roman" panose="02020603050405020304" pitchFamily="18" charset="0"/>
              </a:rPr>
              <a:t>3. Przepisów ust. 1 pkt 2 nie stosuje się do: </a:t>
            </a:r>
          </a:p>
          <a:p>
            <a:pPr marL="0" indent="0" algn="just">
              <a:buNone/>
            </a:pPr>
            <a:r>
              <a:rPr lang="pl-PL" sz="1800" i="0" u="none" strike="noStrike" baseline="0" dirty="0">
                <a:solidFill>
                  <a:srgbClr val="000000"/>
                </a:solidFill>
                <a:latin typeface="Times New Roman" panose="02020603050405020304" pitchFamily="18" charset="0"/>
              </a:rPr>
              <a:t>1) budowy, dla której nie ma obowiązku ustanowienia kierownika budowy; </a:t>
            </a:r>
          </a:p>
          <a:p>
            <a:pPr marL="0" indent="0" algn="just">
              <a:buNone/>
            </a:pPr>
            <a:r>
              <a:rPr lang="pl-PL" sz="1800" i="0" u="none" strike="noStrike" baseline="0" dirty="0">
                <a:solidFill>
                  <a:srgbClr val="000000"/>
                </a:solidFill>
                <a:latin typeface="Times New Roman" panose="02020603050405020304" pitchFamily="18" charset="0"/>
              </a:rPr>
              <a:t>2) obiektów służących obronności i bezpieczeństwu państwa;</a:t>
            </a:r>
          </a:p>
          <a:p>
            <a:pPr marL="0" indent="0" algn="just">
              <a:buNone/>
            </a:pPr>
            <a:r>
              <a:rPr lang="pl-PL" sz="1800" dirty="0">
                <a:solidFill>
                  <a:srgbClr val="000000"/>
                </a:solidFill>
                <a:latin typeface="Times New Roman" panose="02020603050405020304" pitchFamily="18" charset="0"/>
              </a:rPr>
              <a:t>3) rozbiórki niewymagającej uzyskania decyzji o pozwoleniu na rozbiórkę/ </a:t>
            </a:r>
            <a:endParaRPr lang="pl-PL" sz="1800" i="0" u="none" strike="noStrike" baseline="0" dirty="0">
              <a:solidFill>
                <a:srgbClr val="000000"/>
              </a:solidFill>
              <a:latin typeface="Times New Roman" panose="02020603050405020304" pitchFamily="18" charset="0"/>
            </a:endParaRPr>
          </a:p>
          <a:p>
            <a:pPr marL="0" indent="0" algn="just">
              <a:buNone/>
            </a:pPr>
            <a:r>
              <a:rPr lang="pl-PL" sz="1800" i="0" u="none" strike="noStrike" baseline="0" dirty="0">
                <a:solidFill>
                  <a:srgbClr val="000000"/>
                </a:solidFill>
                <a:latin typeface="Times New Roman" panose="02020603050405020304" pitchFamily="18" charset="0"/>
              </a:rPr>
              <a:t>3a. Przepisu ust. 1 pkt 3 nie stosuje się do:</a:t>
            </a:r>
          </a:p>
          <a:p>
            <a:pPr marL="0" indent="0" algn="just">
              <a:buNone/>
            </a:pPr>
            <a:r>
              <a:rPr lang="pl-PL" sz="1800" i="0" u="none" strike="noStrike" baseline="0" dirty="0">
                <a:solidFill>
                  <a:srgbClr val="000000"/>
                </a:solidFill>
                <a:latin typeface="Times New Roman" panose="02020603050405020304" pitchFamily="18" charset="0"/>
              </a:rPr>
              <a:t>1) budowy, dla której nie ma obowiązku ustanowienia kierownika budowy;</a:t>
            </a:r>
          </a:p>
          <a:p>
            <a:pPr marL="0" indent="0" algn="just">
              <a:buNone/>
            </a:pPr>
            <a:r>
              <a:rPr lang="pl-PL" sz="1800" i="0" u="none" strike="noStrike" baseline="0" dirty="0">
                <a:solidFill>
                  <a:srgbClr val="000000"/>
                </a:solidFill>
                <a:latin typeface="Times New Roman" panose="02020603050405020304" pitchFamily="18" charset="0"/>
              </a:rPr>
              <a:t>2) obiektów służących obronności i bezpieczeństwu państwa;</a:t>
            </a:r>
          </a:p>
          <a:p>
            <a:pPr marL="0" indent="0" algn="just">
              <a:buNone/>
            </a:pPr>
            <a:r>
              <a:rPr lang="pl-PL" sz="1800" i="0" u="none" strike="noStrike" baseline="0" dirty="0">
                <a:solidFill>
                  <a:srgbClr val="000000"/>
                </a:solidFill>
                <a:latin typeface="Times New Roman" panose="02020603050405020304" pitchFamily="18" charset="0"/>
              </a:rPr>
              <a:t>3) obiektów liniowych. </a:t>
            </a:r>
          </a:p>
          <a:p>
            <a:pPr marL="0" indent="0" algn="just">
              <a:buNone/>
            </a:pPr>
            <a:r>
              <a:rPr lang="pl-PL" sz="1800" i="0" u="none" strike="noStrike" baseline="0" dirty="0">
                <a:solidFill>
                  <a:srgbClr val="000000"/>
                </a:solidFill>
                <a:latin typeface="Times New Roman" panose="02020603050405020304" pitchFamily="18" charset="0"/>
              </a:rPr>
              <a:t>4. Organ administracji architektoniczno-budowlanej, </a:t>
            </a:r>
            <a:r>
              <a:rPr lang="pl-PL" sz="1800" i="0" u="sng" strike="noStrike" baseline="0" dirty="0">
                <a:solidFill>
                  <a:srgbClr val="000000"/>
                </a:solidFill>
                <a:effectLst>
                  <a:outerShdw blurRad="38100" dist="38100" dir="2700000" algn="tl">
                    <a:srgbClr val="000000">
                      <a:alpha val="43137"/>
                    </a:srgbClr>
                  </a:outerShdw>
                </a:effectLst>
                <a:latin typeface="Times New Roman" panose="02020603050405020304" pitchFamily="18" charset="0"/>
              </a:rPr>
              <a:t>na wniosek inwestora</a:t>
            </a:r>
            <a:r>
              <a:rPr lang="pl-PL" sz="1800" i="0" u="none" strike="noStrike" baseline="0" dirty="0">
                <a:solidFill>
                  <a:srgbClr val="000000"/>
                </a:solidFill>
                <a:latin typeface="Times New Roman" panose="02020603050405020304" pitchFamily="18" charset="0"/>
              </a:rPr>
              <a:t>, może, w drodze decyzji, wyłączyć stosowanie przepisów ust. 1, </a:t>
            </a:r>
            <a:r>
              <a:rPr lang="pl-PL" sz="1800" b="1" i="0" u="none" strike="noStrike" baseline="0" dirty="0">
                <a:solidFill>
                  <a:srgbClr val="00B050"/>
                </a:solidFill>
                <a:latin typeface="Times New Roman" panose="02020603050405020304" pitchFamily="18" charset="0"/>
              </a:rPr>
              <a:t>jeżeli jest to uzasadnione nieznacznym stopniem skomplikowania robót budowlanych lub innymi ważnymi względami.</a:t>
            </a:r>
            <a:r>
              <a:rPr lang="pl-PL" sz="1800" i="0" u="none" strike="noStrike" baseline="0" dirty="0">
                <a:solidFill>
                  <a:srgbClr val="000000"/>
                </a:solidFill>
                <a:latin typeface="Times New Roman" panose="02020603050405020304" pitchFamily="18" charset="0"/>
              </a:rPr>
              <a:t> </a:t>
            </a:r>
          </a:p>
          <a:p>
            <a:pPr marL="0" indent="0" algn="just">
              <a:buNone/>
            </a:pPr>
            <a:r>
              <a:rPr lang="pl-PL" sz="1800" i="0" u="none" strike="noStrike" baseline="0" dirty="0">
                <a:solidFill>
                  <a:srgbClr val="000000"/>
                </a:solidFill>
                <a:latin typeface="Times New Roman" panose="02020603050405020304" pitchFamily="18" charset="0"/>
              </a:rPr>
              <a:t>(…)</a:t>
            </a:r>
          </a:p>
          <a:p>
            <a:pPr marL="0" indent="0" algn="just">
              <a:buNone/>
            </a:pPr>
            <a:endParaRPr lang="pl-PL" sz="1800" dirty="0">
              <a:solidFill>
                <a:srgbClr val="000000"/>
              </a:solidFill>
              <a:latin typeface="Times New Roman" panose="02020603050405020304" pitchFamily="18" charset="0"/>
            </a:endParaRPr>
          </a:p>
          <a:p>
            <a:pPr marL="0" indent="0" algn="just">
              <a:buNone/>
            </a:pPr>
            <a:r>
              <a:rPr lang="pl-PL" sz="2200" dirty="0">
                <a:solidFill>
                  <a:srgbClr val="000000"/>
                </a:solidFill>
                <a:latin typeface="Times New Roman" panose="02020603050405020304" pitchFamily="18" charset="0"/>
                <a:cs typeface="Times New Roman" panose="02020603050405020304" pitchFamily="18" charset="0"/>
              </a:rPr>
              <a:t>Art. 45b – szczegółowe unormowania dotyczące tablicy informacyjnej (co należy na niej określić, kształt, gdzie się umieszcza itp.);</a:t>
            </a:r>
          </a:p>
          <a:p>
            <a:pPr marL="0" indent="0" algn="just">
              <a:buNone/>
            </a:pPr>
            <a:r>
              <a:rPr lang="pl-PL" sz="2200" dirty="0">
                <a:solidFill>
                  <a:srgbClr val="000000"/>
                </a:solidFill>
                <a:latin typeface="Times New Roman" panose="02020603050405020304" pitchFamily="18" charset="0"/>
                <a:cs typeface="Times New Roman" panose="02020603050405020304" pitchFamily="18" charset="0"/>
              </a:rPr>
              <a:t>Art. 45c - szczegółowe unormowania dotyczące ogłoszenia dotyczącego bezpieczeństwa pracy i ochrony zdrowia.</a:t>
            </a: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811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462ECB-48E7-4526-B764-F6079F317B6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24998A5-00C8-47FC-9AB1-16CEDF2A079D}"/>
              </a:ext>
            </a:extLst>
          </p:cNvPr>
          <p:cNvSpPr>
            <a:spLocks noGrp="1"/>
          </p:cNvSpPr>
          <p:nvPr>
            <p:ph idx="1"/>
          </p:nvPr>
        </p:nvSpPr>
        <p:spPr/>
        <p:txBody>
          <a:bodyPr>
            <a:normAutofit fontScale="92500" lnSpcReduction="10000"/>
          </a:bodyPr>
          <a:lstStyle/>
          <a:p>
            <a:pPr marL="0" indent="0" algn="just">
              <a:buNone/>
            </a:pPr>
            <a:endParaRPr lang="pl-PL" b="1" dirty="0"/>
          </a:p>
          <a:p>
            <a:pPr marL="0" indent="0" algn="just">
              <a:buNone/>
            </a:pPr>
            <a:r>
              <a:rPr lang="pl-PL" dirty="0"/>
              <a:t>Art. 46. Kierownik budowy, a jeżeli jego ustanowienie nie jest wymagane - inwestor, przez okres wykonywania robót budowlanych:</a:t>
            </a:r>
          </a:p>
          <a:p>
            <a:pPr marL="0" indent="0" algn="just">
              <a:buNone/>
            </a:pPr>
            <a:r>
              <a:rPr lang="pl-PL" dirty="0"/>
              <a:t>1) przechowuje:</a:t>
            </a:r>
          </a:p>
          <a:p>
            <a:pPr marL="0" indent="0" algn="just">
              <a:buNone/>
            </a:pPr>
            <a:r>
              <a:rPr lang="pl-PL" dirty="0"/>
              <a:t>a) dokumenty stanowiące podstawę wykonywania robót budowlanych,</a:t>
            </a:r>
          </a:p>
          <a:p>
            <a:pPr marL="0" indent="0" algn="just">
              <a:buNone/>
            </a:pPr>
            <a:r>
              <a:rPr lang="pl-PL" dirty="0"/>
              <a:t>b) oświadczenia dotyczące wyrobów budowlanych jednostkowo zastosowanych w obiekcie budowlanym, o których mowa w art. 10 ust. 1 ustawy z dnia 16 kwietnia 2004 r. o wyrobach budowlanych;</a:t>
            </a:r>
          </a:p>
          <a:p>
            <a:pPr marL="0" indent="0" algn="just">
              <a:buNone/>
            </a:pPr>
            <a:r>
              <a:rPr lang="pl-PL" dirty="0"/>
              <a:t>2) udostępnia dokumenty, o których mowa w pkt 1, upoważnionym pracownikom organów nadzoru budowlanego i innych organów uprawnionych do kontroli przestrzegania przepisów na terenie budowy.</a:t>
            </a:r>
          </a:p>
        </p:txBody>
      </p:sp>
    </p:spTree>
    <p:extLst>
      <p:ext uri="{BB962C8B-B14F-4D97-AF65-F5344CB8AC3E}">
        <p14:creationId xmlns:p14="http://schemas.microsoft.com/office/powerpoint/2010/main" val="4180695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A93BE3-A499-4E8B-9034-A4DB61764FD1}"/>
              </a:ext>
            </a:extLst>
          </p:cNvPr>
          <p:cNvSpPr>
            <a:spLocks noGrp="1"/>
          </p:cNvSpPr>
          <p:nvPr>
            <p:ph type="title"/>
          </p:nvPr>
        </p:nvSpPr>
        <p:spPr/>
        <p:txBody>
          <a:bodyPr/>
          <a:lstStyle/>
          <a:p>
            <a:endParaRPr lang="pl-PL" dirty="0"/>
          </a:p>
        </p:txBody>
      </p:sp>
      <p:graphicFrame>
        <p:nvGraphicFramePr>
          <p:cNvPr id="5" name="Symbol zastępczy zawartości 4">
            <a:extLst>
              <a:ext uri="{FF2B5EF4-FFF2-40B4-BE49-F238E27FC236}">
                <a16:creationId xmlns:a16="http://schemas.microsoft.com/office/drawing/2014/main" id="{F0217E62-B387-462C-A402-05D7C497D3D5}"/>
              </a:ext>
            </a:extLst>
          </p:cNvPr>
          <p:cNvGraphicFramePr>
            <a:graphicFrameLocks noGrp="1"/>
          </p:cNvGraphicFramePr>
          <p:nvPr>
            <p:ph idx="1"/>
            <p:extLst>
              <p:ext uri="{D42A27DB-BD31-4B8C-83A1-F6EECF244321}">
                <p14:modId xmlns:p14="http://schemas.microsoft.com/office/powerpoint/2010/main" val="31934844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2586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AB43AF-CC79-4CA4-90EB-DEE3FE08E7AB}"/>
              </a:ext>
            </a:extLst>
          </p:cNvPr>
          <p:cNvSpPr>
            <a:spLocks noGrp="1"/>
          </p:cNvSpPr>
          <p:nvPr>
            <p:ph type="title"/>
          </p:nvPr>
        </p:nvSpPr>
        <p:spPr>
          <a:xfrm>
            <a:off x="931506" y="2968366"/>
            <a:ext cx="10515600" cy="1325563"/>
          </a:xfrm>
        </p:spPr>
        <p:txBody>
          <a:bodyPr>
            <a:normAutofit fontScale="90000"/>
          </a:bodyPr>
          <a:lstStyle/>
          <a:p>
            <a:br>
              <a:rPr lang="pl-PL" b="1" dirty="0"/>
            </a:br>
            <a:r>
              <a:rPr lang="pl-PL" b="1" dirty="0">
                <a:solidFill>
                  <a:srgbClr val="FF0000"/>
                </a:solidFill>
                <a:latin typeface="+mn-lt"/>
              </a:rPr>
              <a:t>Inwestor nie zawsze musi ustanowić kierownika budowy</a:t>
            </a:r>
            <a:br>
              <a:rPr lang="pl-PL" b="1" dirty="0"/>
            </a:br>
            <a:endParaRPr lang="pl-PL" dirty="0"/>
          </a:p>
        </p:txBody>
      </p:sp>
      <p:sp>
        <p:nvSpPr>
          <p:cNvPr id="3" name="Symbol zastępczy zawartości 2">
            <a:extLst>
              <a:ext uri="{FF2B5EF4-FFF2-40B4-BE49-F238E27FC236}">
                <a16:creationId xmlns:a16="http://schemas.microsoft.com/office/drawing/2014/main" id="{FED0F631-40E5-4777-B7F6-5F99B8A1E6AB}"/>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lgn="just">
              <a:buNone/>
            </a:pPr>
            <a:endParaRPr lang="pl-PL" dirty="0"/>
          </a:p>
          <a:p>
            <a:pPr marL="0" indent="0" algn="just">
              <a:buNone/>
            </a:pPr>
            <a:r>
              <a:rPr lang="pl-PL" dirty="0"/>
              <a:t>3. </a:t>
            </a:r>
            <a:r>
              <a:rPr lang="pl-PL" b="1" dirty="0">
                <a:solidFill>
                  <a:schemeClr val="accent4">
                    <a:lumMod val="75000"/>
                  </a:schemeClr>
                </a:solidFill>
              </a:rPr>
              <a:t>Organ administracji architektoniczno-budowlanej </a:t>
            </a:r>
            <a:r>
              <a:rPr lang="pl-PL" u="sng" dirty="0"/>
              <a:t>może wyłączyć</a:t>
            </a:r>
            <a:r>
              <a:rPr lang="pl-PL" dirty="0"/>
              <a:t>, </a:t>
            </a:r>
            <a:br>
              <a:rPr lang="pl-PL" dirty="0"/>
            </a:br>
            <a:r>
              <a:rPr lang="pl-PL" b="1" dirty="0">
                <a:solidFill>
                  <a:srgbClr val="00B050"/>
                </a:solidFill>
              </a:rPr>
              <a:t>w drodze decyzji</a:t>
            </a:r>
            <a:r>
              <a:rPr lang="pl-PL" dirty="0"/>
              <a:t>, obowiązek ustanawiania kierownika budowy, jeżeli jest to uzasadnione </a:t>
            </a:r>
            <a:r>
              <a:rPr lang="pl-PL" u="sng" dirty="0">
                <a:solidFill>
                  <a:srgbClr val="D60093"/>
                </a:solidFill>
              </a:rPr>
              <a:t>nieznacznym stopniem skomplikowania robót budowlanych lub innymi ważnymi względami</a:t>
            </a:r>
            <a:r>
              <a:rPr lang="pl-PL" dirty="0"/>
              <a:t>.</a:t>
            </a:r>
            <a:endParaRPr lang="pl-PL" dirty="0">
              <a:solidFill>
                <a:srgbClr val="00B050"/>
              </a:solidFill>
            </a:endParaRPr>
          </a:p>
        </p:txBody>
      </p:sp>
      <p:sp>
        <p:nvSpPr>
          <p:cNvPr id="4" name="pole tekstowe 3">
            <a:extLst>
              <a:ext uri="{FF2B5EF4-FFF2-40B4-BE49-F238E27FC236}">
                <a16:creationId xmlns:a16="http://schemas.microsoft.com/office/drawing/2014/main" id="{094129D6-A206-432B-99E6-1AD4A40C6917}"/>
              </a:ext>
            </a:extLst>
          </p:cNvPr>
          <p:cNvSpPr txBox="1"/>
          <p:nvPr/>
        </p:nvSpPr>
        <p:spPr>
          <a:xfrm>
            <a:off x="931506" y="348749"/>
            <a:ext cx="10115939" cy="2677656"/>
          </a:xfrm>
          <a:prstGeom prst="rect">
            <a:avLst/>
          </a:prstGeom>
          <a:noFill/>
        </p:spPr>
        <p:txBody>
          <a:bodyPr wrap="square" rtlCol="0">
            <a:spAutoFit/>
          </a:bodyPr>
          <a:lstStyle/>
          <a:p>
            <a:pPr algn="just"/>
            <a:r>
              <a:rPr lang="pl-PL" sz="2400" dirty="0"/>
              <a:t>Zgodnie z </a:t>
            </a:r>
            <a:r>
              <a:rPr lang="pl-PL" sz="2400" b="1" u="sng" dirty="0"/>
              <a:t>art. 42 ust. 1 pkt 2 </a:t>
            </a:r>
            <a:r>
              <a:rPr lang="pl-PL" sz="2400" dirty="0"/>
              <a:t>inwestor przed rozpoczęciem robót budowlanych jest obowiązany ustanowić kierownika budowy w określonych przypadkach, m.in. w przypadku robót budowlanych objętych decyzją o pozwoleniu na budowę, rozbiórki objętej decyzją o pozwoleniu na rozbiórkę, robót budowlanych objętych decyzją o legalizacji budowy, w której nałożono obowiązek uzyskania pozwolenia na użytkowanie, oraz robót budowlanych objętych decyzją o pozwoleniu na wznowienie robót budowlanych.</a:t>
            </a:r>
          </a:p>
        </p:txBody>
      </p:sp>
    </p:spTree>
    <p:extLst>
      <p:ext uri="{BB962C8B-B14F-4D97-AF65-F5344CB8AC3E}">
        <p14:creationId xmlns:p14="http://schemas.microsoft.com/office/powerpoint/2010/main" val="30325033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4CB1EE-A4B1-4335-B3A4-9F80D0E63FF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E6CB77E-C6A5-4EEA-9D8D-129083B7AAAD}"/>
              </a:ext>
            </a:extLst>
          </p:cNvPr>
          <p:cNvSpPr>
            <a:spLocks noGrp="1"/>
          </p:cNvSpPr>
          <p:nvPr>
            <p:ph idx="1"/>
          </p:nvPr>
        </p:nvSpPr>
        <p:spPr/>
        <p:txBody>
          <a:bodyPr/>
          <a:lstStyle/>
          <a:p>
            <a:pPr marL="0" indent="0" algn="just">
              <a:buNone/>
            </a:pPr>
            <a:r>
              <a:rPr lang="pl-PL" b="1" dirty="0"/>
              <a:t>Art. 21a. </a:t>
            </a:r>
            <a:r>
              <a:rPr lang="pl-PL" dirty="0"/>
              <a:t>1. Kierownik budowy jest obowiązany, w oparciu o informację, o której mowa w art. 20 ust. 1 pkt 1b, sporządzić lub zapewnić sporządzenie, przed rozpoczęciem budowy, </a:t>
            </a:r>
            <a:r>
              <a:rPr lang="pl-PL" b="1" dirty="0">
                <a:solidFill>
                  <a:srgbClr val="D60093"/>
                </a:solidFill>
              </a:rPr>
              <a:t>planu bezpieczeństwa i ochrony zdrowia</a:t>
            </a:r>
            <a:r>
              <a:rPr lang="pl-PL" dirty="0"/>
              <a:t>, uwzględniając specyfikę obiektu budowlanego i warunki prowadzenia robót budowlanych, w tym planowane jednoczesne prowadzenie robót budowlanych i produkcji przemysłowej. </a:t>
            </a:r>
          </a:p>
        </p:txBody>
      </p:sp>
    </p:spTree>
    <p:extLst>
      <p:ext uri="{BB962C8B-B14F-4D97-AF65-F5344CB8AC3E}">
        <p14:creationId xmlns:p14="http://schemas.microsoft.com/office/powerpoint/2010/main" val="2032504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8E3D70-3462-4EF2-873C-24EEB80291D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9B7AFB1-6CE5-47EA-85B7-B33B3038B906}"/>
              </a:ext>
            </a:extLst>
          </p:cNvPr>
          <p:cNvSpPr>
            <a:spLocks noGrp="1"/>
          </p:cNvSpPr>
          <p:nvPr>
            <p:ph idx="1"/>
          </p:nvPr>
        </p:nvSpPr>
        <p:spPr/>
        <p:txBody>
          <a:bodyPr>
            <a:normAutofit lnSpcReduction="10000"/>
          </a:bodyPr>
          <a:lstStyle/>
          <a:p>
            <a:pPr marL="0" indent="0" algn="just">
              <a:buNone/>
            </a:pPr>
            <a:r>
              <a:rPr lang="pl-PL" b="1" dirty="0"/>
              <a:t>Art. 57. </a:t>
            </a:r>
            <a:r>
              <a:rPr lang="pl-PL" dirty="0"/>
              <a:t>1. Do zawiadomienia o zakończeniu budowy obiektu budowlanego lub wniosku o udzielenie pozwolenia na użytkowanie inwestor jest obowiązany dołączyć: </a:t>
            </a:r>
          </a:p>
          <a:p>
            <a:pPr marL="0" indent="0" algn="just">
              <a:buNone/>
            </a:pPr>
            <a:r>
              <a:rPr lang="pl-PL" dirty="0"/>
              <a:t>(…)</a:t>
            </a:r>
          </a:p>
          <a:p>
            <a:pPr marL="0" indent="0" algn="just">
              <a:buNone/>
            </a:pPr>
            <a:r>
              <a:rPr lang="pl-PL" dirty="0">
                <a:solidFill>
                  <a:schemeClr val="accent2">
                    <a:lumMod val="75000"/>
                  </a:schemeClr>
                </a:solidFill>
              </a:rPr>
              <a:t>2) </a:t>
            </a:r>
            <a:r>
              <a:rPr lang="pl-PL" b="1" i="1" dirty="0">
                <a:solidFill>
                  <a:schemeClr val="accent2">
                    <a:lumMod val="75000"/>
                  </a:schemeClr>
                </a:solidFill>
              </a:rPr>
              <a:t>oświadczenie kierownika budowy: </a:t>
            </a:r>
          </a:p>
          <a:p>
            <a:pPr marL="0" indent="0" algn="just">
              <a:buNone/>
            </a:pPr>
            <a:r>
              <a:rPr lang="pl-PL" b="1" i="1" dirty="0">
                <a:solidFill>
                  <a:schemeClr val="accent2">
                    <a:lumMod val="75000"/>
                  </a:schemeClr>
                </a:solidFill>
              </a:rPr>
              <a:t>a) o zgodności wykonania obiektu budowlanego z projektem budowlanym lub warunkami pozwolenia na budowę oraz przepisami, </a:t>
            </a:r>
          </a:p>
          <a:p>
            <a:pPr marL="0" indent="0" algn="just">
              <a:buNone/>
            </a:pPr>
            <a:r>
              <a:rPr lang="pl-PL" b="1" i="1" dirty="0">
                <a:solidFill>
                  <a:schemeClr val="accent2">
                    <a:lumMod val="75000"/>
                  </a:schemeClr>
                </a:solidFill>
              </a:rPr>
              <a:t>b) o doprowadzeniu do należytego stanu i porządku terenu budowy, a także – w razie korzystania – drogi, ulicy, sąsiedniej nieruchomości, budynku lub lokalu.</a:t>
            </a:r>
            <a:endParaRPr lang="pl-PL" dirty="0">
              <a:solidFill>
                <a:schemeClr val="accent2">
                  <a:lumMod val="75000"/>
                </a:schemeClr>
              </a:solidFill>
            </a:endParaRPr>
          </a:p>
        </p:txBody>
      </p:sp>
    </p:spTree>
    <p:extLst>
      <p:ext uri="{BB962C8B-B14F-4D97-AF65-F5344CB8AC3E}">
        <p14:creationId xmlns:p14="http://schemas.microsoft.com/office/powerpoint/2010/main" val="3465403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2C4F54-6EDA-478E-9118-F834F1BFB01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0763FF1-BF64-4DB1-AB9E-B2E07F606886}"/>
              </a:ext>
            </a:extLst>
          </p:cNvPr>
          <p:cNvSpPr>
            <a:spLocks noGrp="1"/>
          </p:cNvSpPr>
          <p:nvPr>
            <p:ph idx="1"/>
          </p:nvPr>
        </p:nvSpPr>
        <p:spPr/>
        <p:txBody>
          <a:bodyPr/>
          <a:lstStyle/>
          <a:p>
            <a:pPr marL="0" indent="0" algn="just">
              <a:buNone/>
            </a:pPr>
            <a:r>
              <a:rPr lang="pl-PL" b="1" dirty="0"/>
              <a:t>Art. 23. </a:t>
            </a:r>
            <a:r>
              <a:rPr lang="pl-PL" dirty="0"/>
              <a:t>Kierownik budowy ma prawo: </a:t>
            </a:r>
          </a:p>
          <a:p>
            <a:pPr marL="0" indent="0" algn="just">
              <a:buNone/>
            </a:pPr>
            <a:r>
              <a:rPr lang="pl-PL" dirty="0"/>
              <a:t>1) występowania do inwestora o zmiany w rozwiązaniach projektowych, jeżeli są one uzasadnione koniecznością zwiększenia bezpieczeństwa realizacji robót budowlanych lub usprawnienia procesu budowy; </a:t>
            </a:r>
          </a:p>
          <a:p>
            <a:pPr marL="0" indent="0" algn="just">
              <a:buNone/>
            </a:pPr>
            <a:r>
              <a:rPr lang="pl-PL" dirty="0"/>
              <a:t>2) ustosunkowania się w dzienniku budowy do zaleceń w nim zawartych. </a:t>
            </a:r>
          </a:p>
        </p:txBody>
      </p:sp>
    </p:spTree>
    <p:extLst>
      <p:ext uri="{BB962C8B-B14F-4D97-AF65-F5344CB8AC3E}">
        <p14:creationId xmlns:p14="http://schemas.microsoft.com/office/powerpoint/2010/main" val="1790262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5E4582-42EF-4BEA-81C5-B279184ADFF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47755FE-6673-4129-8692-8AB30DEC294C}"/>
              </a:ext>
            </a:extLst>
          </p:cNvPr>
          <p:cNvSpPr>
            <a:spLocks noGrp="1"/>
          </p:cNvSpPr>
          <p:nvPr>
            <p:ph idx="1"/>
          </p:nvPr>
        </p:nvSpPr>
        <p:spPr/>
        <p:txBody>
          <a:bodyPr>
            <a:normAutofit lnSpcReduction="10000"/>
          </a:bodyPr>
          <a:lstStyle/>
          <a:p>
            <a:pPr marL="0" indent="0" algn="just">
              <a:buNone/>
            </a:pPr>
            <a:r>
              <a:rPr lang="pl-PL" dirty="0"/>
              <a:t>Art. 27a. W trakcie projektowania i budowy obiektu budowlanego wykonanie czynności geodezyjnych na potrzeby budownictwa w rozumieniu art. 2 pkt 2a ustawy z dnia 17 maja 1989 r. – Prawo geodezyjne i kartograficzne przez osobę posiadającą odpowiednie uprawnienia zawodowe w dziedzinie geodezji i kartografii zapewnia: </a:t>
            </a:r>
          </a:p>
          <a:p>
            <a:pPr marL="0" indent="0" algn="just">
              <a:buNone/>
            </a:pPr>
            <a:r>
              <a:rPr lang="pl-PL" dirty="0"/>
              <a:t>(…) </a:t>
            </a:r>
          </a:p>
          <a:p>
            <a:pPr marL="0" indent="0" algn="just">
              <a:buNone/>
            </a:pPr>
            <a:r>
              <a:rPr lang="pl-PL" dirty="0"/>
              <a:t>2) </a:t>
            </a:r>
            <a:r>
              <a:rPr lang="pl-PL" b="1" u="sng" dirty="0">
                <a:solidFill>
                  <a:srgbClr val="D60093"/>
                </a:solidFill>
              </a:rPr>
              <a:t>kierownik budowy</a:t>
            </a:r>
            <a:r>
              <a:rPr lang="pl-PL" dirty="0"/>
              <a:t>, </a:t>
            </a:r>
            <a:r>
              <a:rPr lang="pl-PL" dirty="0">
                <a:solidFill>
                  <a:srgbClr val="00B050"/>
                </a:solidFill>
              </a:rPr>
              <a:t>a jeżeli nie został ustanowiony – inwestor </a:t>
            </a:r>
            <a:r>
              <a:rPr lang="pl-PL" dirty="0"/>
              <a:t>– w zakresie pozostałych czynności geodezyjnych wykonywanych w trakcie budowy obiektu budowlanego, w szczególności dotyczących wytyczenia obiektu budowlanego w terenie, wykonywania pomiarów kontrolnych oraz pomiarów przemieszczeń i odkształceń obiektu budowlanego.</a:t>
            </a:r>
          </a:p>
          <a:p>
            <a:pPr marL="0" indent="0">
              <a:buNone/>
            </a:pPr>
            <a:endParaRPr lang="pl-PL" dirty="0"/>
          </a:p>
        </p:txBody>
      </p:sp>
    </p:spTree>
    <p:extLst>
      <p:ext uri="{BB962C8B-B14F-4D97-AF65-F5344CB8AC3E}">
        <p14:creationId xmlns:p14="http://schemas.microsoft.com/office/powerpoint/2010/main" val="40600696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AD44DC-4236-4C25-9F95-11478D4B2A6A}"/>
              </a:ext>
            </a:extLst>
          </p:cNvPr>
          <p:cNvSpPr>
            <a:spLocks noGrp="1"/>
          </p:cNvSpPr>
          <p:nvPr>
            <p:ph type="title"/>
          </p:nvPr>
        </p:nvSpPr>
        <p:spPr/>
        <p:txBody>
          <a:bodyPr/>
          <a:lstStyle/>
          <a:p>
            <a:r>
              <a:rPr lang="pl-PL" dirty="0"/>
              <a:t>KIEROWNIK ROBÓT</a:t>
            </a:r>
          </a:p>
        </p:txBody>
      </p:sp>
      <p:sp>
        <p:nvSpPr>
          <p:cNvPr id="3" name="Symbol zastępczy zawartości 2">
            <a:extLst>
              <a:ext uri="{FF2B5EF4-FFF2-40B4-BE49-F238E27FC236}">
                <a16:creationId xmlns:a16="http://schemas.microsoft.com/office/drawing/2014/main" id="{1899A972-833C-495B-B953-BEC61DA5809C}"/>
              </a:ext>
            </a:extLst>
          </p:cNvPr>
          <p:cNvSpPr>
            <a:spLocks noGrp="1"/>
          </p:cNvSpPr>
          <p:nvPr>
            <p:ph idx="1"/>
          </p:nvPr>
        </p:nvSpPr>
        <p:spPr/>
        <p:txBody>
          <a:bodyPr>
            <a:normAutofit fontScale="92500" lnSpcReduction="10000"/>
          </a:bodyPr>
          <a:lstStyle/>
          <a:p>
            <a:pPr>
              <a:buFontTx/>
              <a:buChar char="-"/>
            </a:pPr>
            <a:endParaRPr lang="pl-PL" dirty="0"/>
          </a:p>
          <a:p>
            <a:pPr algn="just">
              <a:buFontTx/>
              <a:buChar char="-"/>
            </a:pPr>
            <a:endParaRPr lang="pl-PL" dirty="0"/>
          </a:p>
          <a:p>
            <a:pPr algn="just">
              <a:buFontTx/>
              <a:buChar char="-"/>
            </a:pPr>
            <a:r>
              <a:rPr lang="pl-PL" dirty="0"/>
              <a:t>Art. 42 ust. 4 PB</a:t>
            </a:r>
          </a:p>
          <a:p>
            <a:pPr marL="0" indent="0" algn="just">
              <a:buNone/>
            </a:pPr>
            <a:r>
              <a:rPr lang="pl-PL" dirty="0"/>
              <a:t>Przy prowadzeniu robót budowlanych, do kierowania którymi jest wymagane </a:t>
            </a:r>
            <a:r>
              <a:rPr lang="pl-PL" dirty="0">
                <a:solidFill>
                  <a:srgbClr val="00B0F0"/>
                </a:solidFill>
              </a:rPr>
              <a:t>przygotowanie zawodowe w specjalności techniczno-budowlanej innej niż posiada kierownik budowy</a:t>
            </a:r>
            <a:r>
              <a:rPr lang="pl-PL" dirty="0"/>
              <a:t>, </a:t>
            </a:r>
            <a:r>
              <a:rPr lang="pl-PL" dirty="0">
                <a:solidFill>
                  <a:srgbClr val="00B050"/>
                </a:solidFill>
              </a:rPr>
              <a:t>inwestor jest obowiązany zapewnić ustanowienie</a:t>
            </a:r>
            <a:r>
              <a:rPr lang="pl-PL" dirty="0"/>
              <a:t> </a:t>
            </a:r>
            <a:r>
              <a:rPr lang="pl-PL" dirty="0">
                <a:solidFill>
                  <a:srgbClr val="D60093"/>
                </a:solidFill>
              </a:rPr>
              <a:t>kierownika robót w danej specjalności</a:t>
            </a:r>
            <a:r>
              <a:rPr lang="pl-PL" dirty="0"/>
              <a:t>. </a:t>
            </a:r>
          </a:p>
          <a:p>
            <a:pPr algn="just">
              <a:buFontTx/>
              <a:buChar char="-"/>
            </a:pPr>
            <a:r>
              <a:rPr lang="pl-PL" dirty="0"/>
              <a:t>Ma prawa i obowiązki jak kierownik budowy –</a:t>
            </a:r>
            <a:br>
              <a:rPr lang="pl-PL" dirty="0"/>
            </a:br>
            <a:r>
              <a:rPr lang="pl-PL" b="1" dirty="0"/>
              <a:t>art. 24 ust. 2 PB </a:t>
            </a:r>
            <a:r>
              <a:rPr lang="pl-PL" dirty="0"/>
              <a:t>-&gt; przepisy ust. 1 (</a:t>
            </a:r>
            <a:r>
              <a:rPr lang="pl-PL" sz="2000" dirty="0"/>
              <a:t>zakaz łączenia funkcji</a:t>
            </a:r>
            <a:r>
              <a:rPr lang="pl-PL" dirty="0"/>
              <a:t>) oraz art. 22 (</a:t>
            </a:r>
            <a:r>
              <a:rPr lang="pl-PL" sz="2000" dirty="0"/>
              <a:t>obowiązki kierownika budowy</a:t>
            </a:r>
            <a:r>
              <a:rPr lang="pl-PL" dirty="0"/>
              <a:t>) i art. 23 (</a:t>
            </a:r>
            <a:r>
              <a:rPr lang="pl-PL" sz="2000" dirty="0"/>
              <a:t>uprawnienia kierownika budowy</a:t>
            </a:r>
            <a:r>
              <a:rPr lang="pl-PL" dirty="0"/>
              <a:t>) </a:t>
            </a:r>
            <a:r>
              <a:rPr lang="pl-PL" b="1" dirty="0">
                <a:solidFill>
                  <a:srgbClr val="FFC000"/>
                </a:solidFill>
              </a:rPr>
              <a:t>stosuje się odpowiednio do kierownika robót.</a:t>
            </a:r>
          </a:p>
        </p:txBody>
      </p:sp>
    </p:spTree>
    <p:extLst>
      <p:ext uri="{BB962C8B-B14F-4D97-AF65-F5344CB8AC3E}">
        <p14:creationId xmlns:p14="http://schemas.microsoft.com/office/powerpoint/2010/main" val="389453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FF6B14-1931-4678-91FC-2D1EA2DD62E2}"/>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86DF8068-0AEE-4183-A9EF-4292B9446E17}"/>
              </a:ext>
            </a:extLst>
          </p:cNvPr>
          <p:cNvGraphicFramePr>
            <a:graphicFrameLocks noGrp="1"/>
          </p:cNvGraphicFramePr>
          <p:nvPr>
            <p:ph idx="1"/>
            <p:extLst>
              <p:ext uri="{D42A27DB-BD31-4B8C-83A1-F6EECF244321}">
                <p14:modId xmlns:p14="http://schemas.microsoft.com/office/powerpoint/2010/main" val="2158343047"/>
              </p:ext>
            </p:extLst>
          </p:nvPr>
        </p:nvGraphicFramePr>
        <p:xfrm>
          <a:off x="838200" y="185138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7287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6F3CA9-0199-4B03-81E5-F28780D7762E}"/>
              </a:ext>
            </a:extLst>
          </p:cNvPr>
          <p:cNvSpPr>
            <a:spLocks noGrp="1"/>
          </p:cNvSpPr>
          <p:nvPr>
            <p:ph type="title"/>
          </p:nvPr>
        </p:nvSpPr>
        <p:spPr/>
        <p:txBody>
          <a:bodyPr/>
          <a:lstStyle/>
          <a:p>
            <a:r>
              <a:rPr lang="pl-PL" dirty="0"/>
              <a:t>INWESTOR</a:t>
            </a:r>
          </a:p>
        </p:txBody>
      </p:sp>
      <p:sp>
        <p:nvSpPr>
          <p:cNvPr id="3" name="Symbol zastępczy zawartości 2">
            <a:extLst>
              <a:ext uri="{FF2B5EF4-FFF2-40B4-BE49-F238E27FC236}">
                <a16:creationId xmlns:a16="http://schemas.microsoft.com/office/drawing/2014/main" id="{7E6DB3A2-BCA4-4B62-AD4F-AF314CDE3E17}"/>
              </a:ext>
            </a:extLst>
          </p:cNvPr>
          <p:cNvSpPr>
            <a:spLocks noGrp="1"/>
          </p:cNvSpPr>
          <p:nvPr>
            <p:ph idx="1"/>
          </p:nvPr>
        </p:nvSpPr>
        <p:spPr/>
        <p:txBody>
          <a:bodyPr/>
          <a:lstStyle/>
          <a:p>
            <a:pPr algn="just">
              <a:buFontTx/>
              <a:buChar char="-"/>
            </a:pPr>
            <a:r>
              <a:rPr lang="pl-PL" dirty="0"/>
              <a:t>Może być osobą fizyczną, prawną lub jednostką organizacyjną nieposiadającą osobowości prawnej;</a:t>
            </a:r>
          </a:p>
          <a:p>
            <a:pPr algn="just">
              <a:buFontTx/>
              <a:buChar char="-"/>
            </a:pPr>
            <a:r>
              <a:rPr lang="pl-PL" dirty="0"/>
              <a:t>uczestniczy w 3 etapach procesu budowlanego: projektowaniu, budowie oraz rozbiórce;</a:t>
            </a:r>
          </a:p>
          <a:p>
            <a:pPr algn="just">
              <a:buFontTx/>
              <a:buChar char="-"/>
            </a:pPr>
            <a:r>
              <a:rPr lang="pl-PL" dirty="0"/>
              <a:t>może powierzyć wykonanie zamierzenia budowlanego </a:t>
            </a:r>
            <a:r>
              <a:rPr lang="pl-PL" b="1" dirty="0">
                <a:solidFill>
                  <a:schemeClr val="accent2">
                    <a:lumMod val="75000"/>
                  </a:schemeClr>
                </a:solidFill>
              </a:rPr>
              <a:t>inwestorowi zastępczemu, w drodze umowy o zastępstwo inwestycyjne.</a:t>
            </a:r>
          </a:p>
        </p:txBody>
      </p:sp>
    </p:spTree>
    <p:extLst>
      <p:ext uri="{BB962C8B-B14F-4D97-AF65-F5344CB8AC3E}">
        <p14:creationId xmlns:p14="http://schemas.microsoft.com/office/powerpoint/2010/main" val="341077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F2A4B1-4915-200D-2026-F0FF94DE4A7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394C2BF-16B0-6D0F-9E0A-7ED0F24E1F3D}"/>
              </a:ext>
            </a:extLst>
          </p:cNvPr>
          <p:cNvSpPr>
            <a:spLocks noGrp="1"/>
          </p:cNvSpPr>
          <p:nvPr>
            <p:ph idx="1"/>
          </p:nvPr>
        </p:nvSpPr>
        <p:spPr/>
        <p:txBody>
          <a:bodyPr>
            <a:normAutofit fontScale="92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Warszawie </a:t>
            </a:r>
            <a:r>
              <a:rPr lang="pl-PL" b="1" u="sng" dirty="0">
                <a:solidFill>
                  <a:srgbClr val="0070C0"/>
                </a:solidFill>
              </a:rPr>
              <a:t>z dnia  21 listopada 2017  r., sygn. akt  </a:t>
            </a:r>
            <a:r>
              <a:rPr lang="pl-PL" b="1" u="sng" dirty="0">
                <a:solidFill>
                  <a:srgbClr val="0563C1"/>
                </a:solidFill>
                <a:hlinkClick r:id="rId2">
                  <a:extLst>
                    <a:ext uri="{A12FA001-AC4F-418D-AE19-62706E023703}">
                      <ahyp:hlinkClr xmlns:ahyp="http://schemas.microsoft.com/office/drawing/2018/hyperlinkcolor" val="tx"/>
                    </a:ext>
                  </a:extLst>
                </a:hlinkClick>
              </a:rPr>
              <a:t>VII SA/Wa </a:t>
            </a:r>
            <a:r>
              <a:rPr lang="pl-PL" b="1" u="sng" dirty="0">
                <a:solidFill>
                  <a:srgbClr val="0070C0"/>
                </a:solidFill>
                <a:hlinkClick r:id="rId2">
                  <a:extLst>
                    <a:ext uri="{A12FA001-AC4F-418D-AE19-62706E023703}">
                      <ahyp:hlinkClr xmlns:ahyp="http://schemas.microsoft.com/office/drawing/2018/hyperlinkcolor" val="tx"/>
                    </a:ext>
                  </a:extLst>
                </a:hlinkClick>
              </a:rPr>
              <a:t>2949/16</a:t>
            </a:r>
            <a:r>
              <a:rPr lang="pl-PL" b="1" u="sng" dirty="0">
                <a:solidFill>
                  <a:srgbClr val="0070C0"/>
                </a:solidFill>
              </a:rPr>
              <a:t>, (LEX nr 2408694)  </a:t>
            </a:r>
          </a:p>
          <a:p>
            <a:pPr marL="0" indent="0" algn="just">
              <a:buNone/>
            </a:pPr>
            <a:r>
              <a:rPr lang="pl-PL" dirty="0"/>
              <a:t>Przez inwestora, w rozumieniu art. 17 i art. 18 </a:t>
            </a:r>
            <a:r>
              <a:rPr lang="pl-PL" dirty="0" err="1"/>
              <a:t>p.b</a:t>
            </a:r>
            <a:r>
              <a:rPr lang="pl-PL" dirty="0"/>
              <a:t>., należy rozumieć osobę fizyczną lub prawną albo inną jednostkę organizacyjną, która inicjuje podjęcie działalności budowlanej niezbędnej do realizacji zamierzonej inwestycji, przeznacza odpowiednie środki na realizację tej działalności, wykonuje lub zapewnia wykonanie opracowań i czynności wymaganych prawem budowlanym w celu przygotowania danej budowy, realizuje inwestycję lub organizuje jej realizację, a w końcowym etapie danej działalności wykonuje czynności niezbędne do podjęcia użytkowania obiektu lub obiektów wykonanej inwestycji albo przekazuje je podmiotowi, który przystąpi do ich użytkowania. Inwestor zatem jest organizatorem procesu budowlanego, a następnie staje się jego uczestnikiem.</a:t>
            </a:r>
          </a:p>
          <a:p>
            <a:endParaRPr lang="en-GB" dirty="0"/>
          </a:p>
        </p:txBody>
      </p:sp>
    </p:spTree>
    <p:extLst>
      <p:ext uri="{BB962C8B-B14F-4D97-AF65-F5344CB8AC3E}">
        <p14:creationId xmlns:p14="http://schemas.microsoft.com/office/powerpoint/2010/main" val="3098004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C77A40-6BD3-4B03-9648-66295AB03BC3}"/>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C3931B89-A9EB-415C-9816-5178B9C586F7}"/>
              </a:ext>
            </a:extLst>
          </p:cNvPr>
          <p:cNvSpPr>
            <a:spLocks noGrp="1"/>
          </p:cNvSpPr>
          <p:nvPr>
            <p:ph idx="1"/>
          </p:nvPr>
        </p:nvSpPr>
        <p:spPr/>
        <p:txBody>
          <a:bodyPr>
            <a:normAutofit fontScale="62500" lnSpcReduction="20000"/>
          </a:bodyPr>
          <a:lstStyle/>
          <a:p>
            <a:pPr marL="0" indent="0" algn="just">
              <a:buNone/>
            </a:pPr>
            <a:r>
              <a:rPr lang="pl-PL" b="1" dirty="0"/>
              <a:t>Art. 18. </a:t>
            </a:r>
            <a:r>
              <a:rPr lang="pl-PL" dirty="0"/>
              <a:t>1. Do obowiązków inwestora należy </a:t>
            </a:r>
            <a:r>
              <a:rPr lang="pl-PL" sz="4100" b="1" dirty="0">
                <a:solidFill>
                  <a:srgbClr val="D60093"/>
                </a:solidFill>
              </a:rPr>
              <a:t>zorganizowanie procesu budowy</a:t>
            </a:r>
            <a:r>
              <a:rPr lang="pl-PL" dirty="0"/>
              <a:t>, z uwzględnieniem zawartych w przepisach zasad bezpieczeństwa i ochrony zdrowia, a </a:t>
            </a:r>
            <a:r>
              <a:rPr lang="pl-PL" u="sng" dirty="0"/>
              <a:t>w szczególności </a:t>
            </a:r>
            <a:r>
              <a:rPr lang="pl-PL" dirty="0">
                <a:solidFill>
                  <a:srgbClr val="00FF00"/>
                </a:solidFill>
              </a:rPr>
              <a:t>zapewnienie</a:t>
            </a:r>
            <a:r>
              <a:rPr lang="pl-PL" dirty="0"/>
              <a:t>: </a:t>
            </a:r>
          </a:p>
          <a:p>
            <a:pPr marL="0" indent="0" algn="just">
              <a:buNone/>
            </a:pPr>
            <a:r>
              <a:rPr lang="pl-PL" dirty="0"/>
              <a:t>1) opracowania projektu budowlanego i, stosownie do potrzeb, innych projektów, </a:t>
            </a:r>
          </a:p>
          <a:p>
            <a:pPr marL="0" indent="0" algn="just">
              <a:buNone/>
            </a:pPr>
            <a:r>
              <a:rPr lang="pl-PL" dirty="0"/>
              <a:t>2) objęcia kierownictwa budowy przez kierownika budowy, </a:t>
            </a:r>
          </a:p>
          <a:p>
            <a:pPr marL="0" indent="0" algn="just">
              <a:buNone/>
            </a:pPr>
            <a:r>
              <a:rPr lang="pl-PL" dirty="0"/>
              <a:t>3) opracowania planu bezpieczeństwa i ochrony zdrowia, </a:t>
            </a:r>
          </a:p>
          <a:p>
            <a:pPr marL="0" indent="0" algn="just">
              <a:buNone/>
            </a:pPr>
            <a:r>
              <a:rPr lang="pl-PL" dirty="0"/>
              <a:t>4) wykonania i odbioru robót budowlanych, </a:t>
            </a:r>
          </a:p>
          <a:p>
            <a:pPr marL="0" indent="0" algn="just">
              <a:buNone/>
            </a:pPr>
            <a:r>
              <a:rPr lang="pl-PL" dirty="0"/>
              <a:t>5) w przypadkach uzasadnionych wysokim stopniem skomplikowania robót budowlanych lub warunkami gruntowymi, nadzoru nad wykonywaniem robót budowlanych </a:t>
            </a:r>
          </a:p>
          <a:p>
            <a:pPr marL="0" indent="0" algn="just">
              <a:buNone/>
            </a:pPr>
            <a:r>
              <a:rPr lang="pl-PL" i="1" u="sng" dirty="0">
                <a:solidFill>
                  <a:srgbClr val="00FF00"/>
                </a:solidFill>
              </a:rPr>
              <a:t>– przez osoby o odpowiednich kwalifikacjach zawodowych</a:t>
            </a:r>
            <a:r>
              <a:rPr lang="pl-PL" i="1" dirty="0">
                <a:solidFill>
                  <a:srgbClr val="00FF00"/>
                </a:solidFill>
              </a:rPr>
              <a:t>. </a:t>
            </a:r>
          </a:p>
          <a:p>
            <a:pPr marL="0" indent="0" algn="just">
              <a:buNone/>
            </a:pPr>
            <a:r>
              <a:rPr lang="pl-PL" dirty="0"/>
              <a:t>2. </a:t>
            </a:r>
            <a:r>
              <a:rPr lang="pl-PL" dirty="0">
                <a:highlight>
                  <a:srgbClr val="00FFFF"/>
                </a:highlight>
              </a:rPr>
              <a:t>Inwestor może </a:t>
            </a:r>
            <a:r>
              <a:rPr lang="pl-PL" dirty="0"/>
              <a:t>ustanowić inspektora nadzoru inwestorskiego na budowie. </a:t>
            </a:r>
          </a:p>
          <a:p>
            <a:pPr marL="0" indent="0" algn="just">
              <a:buNone/>
            </a:pPr>
            <a:r>
              <a:rPr lang="pl-PL" dirty="0"/>
              <a:t>3. </a:t>
            </a:r>
            <a:r>
              <a:rPr lang="pl-PL" dirty="0">
                <a:highlight>
                  <a:srgbClr val="00FFFF"/>
                </a:highlight>
              </a:rPr>
              <a:t>Inwestor może </a:t>
            </a:r>
            <a:r>
              <a:rPr lang="pl-PL" dirty="0"/>
              <a:t>zobowiązać projektanta do sprawowania nadzoru autorskiego. </a:t>
            </a:r>
          </a:p>
          <a:p>
            <a:pPr marL="0" indent="0" algn="just">
              <a:buNone/>
            </a:pPr>
            <a:endParaRPr lang="pl-PL" dirty="0"/>
          </a:p>
          <a:p>
            <a:pPr marL="0" indent="0" algn="just">
              <a:buNone/>
            </a:pPr>
            <a:r>
              <a:rPr lang="pl-PL" dirty="0">
                <a:solidFill>
                  <a:srgbClr val="FF0000"/>
                </a:solidFill>
              </a:rPr>
              <a:t>UPRAWNIENIA CO DO ZASADY FAKULTATYWNE, ALE W NIEKTÓRYCH PRZYPADKACH MOGĄ STAĆ SIĘ OBLIGATORYJNE</a:t>
            </a:r>
          </a:p>
        </p:txBody>
      </p:sp>
    </p:spTree>
    <p:extLst>
      <p:ext uri="{BB962C8B-B14F-4D97-AF65-F5344CB8AC3E}">
        <p14:creationId xmlns:p14="http://schemas.microsoft.com/office/powerpoint/2010/main" val="49360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81A861-642D-43AF-B345-A27E054E539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9220C5F-EA82-4030-AC12-030AD5FFA40B}"/>
              </a:ext>
            </a:extLst>
          </p:cNvPr>
          <p:cNvSpPr>
            <a:spLocks noGrp="1"/>
          </p:cNvSpPr>
          <p:nvPr>
            <p:ph idx="1"/>
          </p:nvPr>
        </p:nvSpPr>
        <p:spPr/>
        <p:txBody>
          <a:bodyPr>
            <a:normAutofit fontScale="92500" lnSpcReduction="10000"/>
          </a:bodyPr>
          <a:lstStyle/>
          <a:p>
            <a:pPr marL="0" indent="0" algn="just">
              <a:buNone/>
            </a:pPr>
            <a:r>
              <a:rPr lang="pl-PL" dirty="0"/>
              <a:t>Art. 27a. W trakcie projektowania i budowy obiektu budowlanego wykonanie czynności geodezyjnych na potrzeby budownictwa w rozumieniu art. 2 pkt 2a ustawy z dnia 17 maja 1989 r. – Prawo geodezyjne i kartograficzne przez osobę posiadającą odpowiednie uprawnienia zawodowe w dziedzinie geodezji i kartografii zapewnia: </a:t>
            </a:r>
          </a:p>
          <a:p>
            <a:pPr marL="514350" indent="-514350" algn="just">
              <a:buAutoNum type="arabicParenR"/>
            </a:pPr>
            <a:r>
              <a:rPr lang="pl-PL" dirty="0">
                <a:solidFill>
                  <a:srgbClr val="00B050"/>
                </a:solidFill>
              </a:rPr>
              <a:t>inwestor</a:t>
            </a:r>
            <a:r>
              <a:rPr lang="pl-PL" dirty="0"/>
              <a:t> – w zakresie opracowania mapy do celów projektowych na potrzeby wykonania projektu budowlanego; </a:t>
            </a:r>
          </a:p>
          <a:p>
            <a:pPr marL="514350" indent="-514350" algn="just">
              <a:buAutoNum type="arabicParenR"/>
            </a:pPr>
            <a:r>
              <a:rPr lang="pl-PL" dirty="0"/>
              <a:t>kierownik budowy, </a:t>
            </a:r>
            <a:r>
              <a:rPr lang="pl-PL" dirty="0">
                <a:solidFill>
                  <a:srgbClr val="00B050"/>
                </a:solidFill>
              </a:rPr>
              <a:t>a jeżeli nie został ustanowiony – inwestor </a:t>
            </a:r>
            <a:r>
              <a:rPr lang="pl-PL" dirty="0"/>
              <a:t>– w zakresie pozostałych czynności geodezyjnych wykonywanych w trakcie budowy obiektu budowlanego, w szczególności dotyczących wytyczenia obiektu budowlanego w terenie, wykonywania pomiarów kontrolnych oraz pomiarów przemieszczeń i odkształceń obiektu budowlanego.</a:t>
            </a:r>
          </a:p>
        </p:txBody>
      </p:sp>
    </p:spTree>
    <p:extLst>
      <p:ext uri="{BB962C8B-B14F-4D97-AF65-F5344CB8AC3E}">
        <p14:creationId xmlns:p14="http://schemas.microsoft.com/office/powerpoint/2010/main" val="58688617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4104</Words>
  <Application>Microsoft Office PowerPoint</Application>
  <PresentationFormat>Panoramiczny</PresentationFormat>
  <Paragraphs>244</Paragraphs>
  <Slides>45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45</vt:i4>
      </vt:variant>
    </vt:vector>
  </HeadingPairs>
  <TitlesOfParts>
    <vt:vector size="51" baseType="lpstr">
      <vt:lpstr>Arial</vt:lpstr>
      <vt:lpstr>Calibri</vt:lpstr>
      <vt:lpstr>Calibri Light</vt:lpstr>
      <vt:lpstr>Times New Roman</vt:lpstr>
      <vt:lpstr>Wingdings</vt:lpstr>
      <vt:lpstr>Motyw pakietu Office</vt:lpstr>
      <vt:lpstr>UCZESTNICY PROCESU BUDOWLANEGO </vt:lpstr>
      <vt:lpstr>UCZESTNICY PROCESU BUDOWLANEGO</vt:lpstr>
      <vt:lpstr>Prezentacja programu PowerPoint</vt:lpstr>
      <vt:lpstr>Prezentacja programu PowerPoint</vt:lpstr>
      <vt:lpstr>Prezentacja programu PowerPoint</vt:lpstr>
      <vt:lpstr>INWESTOR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Obowiązki informacyjne</vt:lpstr>
      <vt:lpstr>Prezentacja programu PowerPoint</vt:lpstr>
      <vt:lpstr>Prezentacja programu PowerPoint</vt:lpstr>
      <vt:lpstr>Prezentacja programu PowerPoint</vt:lpstr>
      <vt:lpstr> POZOSTALI UCZESTNICY PROCESU BUDOWLANEGO –  Samodzielne funkcje techniczne </vt:lpstr>
      <vt:lpstr>DEFINICJA LEGALNA</vt:lpstr>
      <vt:lpstr>Prezentacja programu PowerPoint</vt:lpstr>
      <vt:lpstr>System e-CRUB – https://e-crub.gunb.gov.pl/</vt:lpstr>
      <vt:lpstr>Prezentacja programu PowerPoint</vt:lpstr>
      <vt:lpstr>Prezentacja programu PowerPoint</vt:lpstr>
      <vt:lpstr>Prezentacja programu PowerPoint</vt:lpstr>
      <vt:lpstr>INSPEKTOR NADZORU INWESTORSKIEGO</vt:lpstr>
      <vt:lpstr>Prezentacja programu PowerPoint</vt:lpstr>
      <vt:lpstr>Prezentacja programu PowerPoint</vt:lpstr>
      <vt:lpstr>Prezentacja programu PowerPoint</vt:lpstr>
      <vt:lpstr>Prezentacja programu PowerPoint</vt:lpstr>
      <vt:lpstr>PROJEKTANT</vt:lpstr>
      <vt:lpstr>Prezentacja programu PowerPoint</vt:lpstr>
      <vt:lpstr>Prezentacja programu PowerPoint</vt:lpstr>
      <vt:lpstr>Prezentacja programu PowerPoint</vt:lpstr>
      <vt:lpstr>Prezentacja programu PowerPoint</vt:lpstr>
      <vt:lpstr>KIEROWNIK BUDOWY</vt:lpstr>
      <vt:lpstr>Prezentacja programu PowerPoint</vt:lpstr>
      <vt:lpstr>Prezentacja programu PowerPoint</vt:lpstr>
      <vt:lpstr>Prezentacja programu PowerPoint</vt:lpstr>
      <vt:lpstr>Prezentacja programu PowerPoint</vt:lpstr>
      <vt:lpstr> Inwestor nie zawsze musi ustanowić kierownika budowy </vt:lpstr>
      <vt:lpstr>Prezentacja programu PowerPoint</vt:lpstr>
      <vt:lpstr>Prezentacja programu PowerPoint</vt:lpstr>
      <vt:lpstr>Prezentacja programu PowerPoint</vt:lpstr>
      <vt:lpstr>Prezentacja programu PowerPoint</vt:lpstr>
      <vt:lpstr>KIEROWNIK ROBÓT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UCZESTNICY PROCESU BUDOWLANEGO  ORGANY ADMINISTRACJI PUBLICZNEJ W PROCESIE BUDOWLANYM</dc:title>
  <dc:creator>Karina</dc:creator>
  <cp:lastModifiedBy>Karina Pilarz</cp:lastModifiedBy>
  <cp:revision>59</cp:revision>
  <dcterms:created xsi:type="dcterms:W3CDTF">2017-09-10T15:06:14Z</dcterms:created>
  <dcterms:modified xsi:type="dcterms:W3CDTF">2023-10-20T11:39:27Z</dcterms:modified>
</cp:coreProperties>
</file>